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6"/>
  </p:notesMasterIdLst>
  <p:handoutMasterIdLst>
    <p:handoutMasterId r:id="rId17"/>
  </p:handoutMasterIdLst>
  <p:sldIdLst>
    <p:sldId id="294" r:id="rId3"/>
    <p:sldId id="407" r:id="rId4"/>
    <p:sldId id="406" r:id="rId5"/>
    <p:sldId id="384" r:id="rId6"/>
    <p:sldId id="396" r:id="rId7"/>
    <p:sldId id="397" r:id="rId8"/>
    <p:sldId id="400" r:id="rId9"/>
    <p:sldId id="399" r:id="rId10"/>
    <p:sldId id="401" r:id="rId11"/>
    <p:sldId id="403" r:id="rId12"/>
    <p:sldId id="404" r:id="rId13"/>
    <p:sldId id="402" r:id="rId14"/>
    <p:sldId id="385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7" autoAdjust="0"/>
    <p:restoredTop sz="94676" autoAdjust="0"/>
  </p:normalViewPr>
  <p:slideViewPr>
    <p:cSldViewPr>
      <p:cViewPr>
        <p:scale>
          <a:sx n="40" d="100"/>
          <a:sy n="40" d="100"/>
        </p:scale>
        <p:origin x="-1090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4B72EE-B91A-4A61-AA9A-1647D4668A51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56909A-E89E-4764-9251-ED49DACEC3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204698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931269-2394-4F88-B934-AED3B1738AF9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900499-9E3B-42BE-A525-7B87EA6EE1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90661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62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6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330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557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681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935-7B58-4FE3-8827-14C5B8F9C4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87488" y="1031250"/>
            <a:ext cx="940904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56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1C1-B089-4F9C-B976-D80C56188D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2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7957-8661-42F1-8F5B-0940030113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87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5B1-2FFA-40FC-B5F3-891537A00D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17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AC63-D7DC-4B36-AE12-77A967F0C8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8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E4-D4E7-4B34-BA3F-A7289135D7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0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4053-1B29-433C-8AFA-A72378E92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16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2A17-EBCB-4458-BEA2-37A80FCC3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7079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E8C-94D5-48B3-9080-9ED4655DC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86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DD9-1916-4E88-A337-E6DEABCEE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91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5079-C988-43D8-8631-6B241E3D0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4680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296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6588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761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939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5868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262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173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32996A-28C3-4AEB-9D38-C2BE71A58DD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07.11.2024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2957"/>
            <a:ext cx="9313035" cy="104091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" y="5439"/>
            <a:ext cx="1763784" cy="104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6BBF074-7DE1-44FC-B122-DC7BE082FE5C}"/>
              </a:ext>
            </a:extLst>
          </p:cNvPr>
          <p:cNvSpPr/>
          <p:nvPr userDrawn="1"/>
        </p:nvSpPr>
        <p:spPr>
          <a:xfrm>
            <a:off x="11088552" y="-22626"/>
            <a:ext cx="1103448" cy="107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30" y="3745188"/>
            <a:ext cx="41052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87" y="5750162"/>
            <a:ext cx="5290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sz="1600" dirty="0" smtClean="0"/>
              <a:t>Н.и.т., муаллими калон</a:t>
            </a:r>
            <a:endParaRPr lang="tg-Cyrl-TJ" sz="1600" dirty="0"/>
          </a:p>
          <a:p>
            <a:pPr algn="ctr"/>
            <a:r>
              <a:rPr lang="ru-RU" sz="1600" b="1" dirty="0" smtClean="0"/>
              <a:t>РАҲИМОВ ФИРДАВС МИРЗОУМАРОВИЧ</a:t>
            </a:r>
          </a:p>
          <a:p>
            <a:pPr algn="ctr"/>
            <a:r>
              <a:rPr lang="en-US" sz="1600" b="1" dirty="0" smtClean="0"/>
              <a:t>tel: </a:t>
            </a:r>
            <a:r>
              <a:rPr lang="tg-Cyrl-TJ" sz="1600" b="1" dirty="0" smtClean="0"/>
              <a:t>938321551</a:t>
            </a:r>
            <a:r>
              <a:rPr lang="en-US" sz="1600" b="1" dirty="0" smtClean="0"/>
              <a:t>. e</a:t>
            </a:r>
            <a:r>
              <a:rPr lang="ru-RU" sz="1600" b="1" dirty="0" smtClean="0"/>
              <a:t>-</a:t>
            </a:r>
            <a:r>
              <a:rPr lang="en-US" sz="1600" b="1" dirty="0" smtClean="0"/>
              <a:t>mail</a:t>
            </a:r>
            <a:r>
              <a:rPr lang="tg-Cyrl-TJ" sz="1600" b="1" dirty="0" smtClean="0"/>
              <a:t>:</a:t>
            </a:r>
            <a:r>
              <a:rPr lang="en-US" sz="1600" b="1" dirty="0" smtClean="0"/>
              <a:t>rm-firdavs</a:t>
            </a:r>
            <a:r>
              <a:rPr lang="en-US" b="1" dirty="0" smtClean="0"/>
              <a:t>@mail.ru</a:t>
            </a:r>
            <a:endParaRPr lang="ru-RU" b="1" dirty="0">
              <a:solidFill>
                <a:schemeClr val="accent1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schemeClr val="bg1"/>
                </a:solidFill>
              </a:rPr>
              <a:t>“</a:t>
            </a:r>
            <a:r>
              <a:rPr lang="tg-Cyrl-TJ" sz="2000" b="1" dirty="0" smtClean="0">
                <a:solidFill>
                  <a:schemeClr val="bg1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schemeClr val="bg1"/>
                </a:solidFill>
              </a:rPr>
              <a:t>”</a:t>
            </a:r>
            <a:endParaRPr lang="tg-Cyrl-TJ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75ED71A-8389-45DB-896C-C02186C560A2}"/>
              </a:ext>
            </a:extLst>
          </p:cNvPr>
          <p:cNvSpPr/>
          <p:nvPr/>
        </p:nvSpPr>
        <p:spPr>
          <a:xfrm>
            <a:off x="1823610" y="2694708"/>
            <a:ext cx="85447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400" b="1" dirty="0"/>
              <a:t>ФАННИ</a:t>
            </a:r>
            <a:r>
              <a:rPr lang="tg-Cyrl-TJ" b="1" dirty="0"/>
              <a:t/>
            </a:r>
            <a:br>
              <a:rPr lang="tg-Cyrl-TJ" b="1" dirty="0"/>
            </a:b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МАНБАЪ</a:t>
            </a:r>
            <a:r>
              <a:rPr lang="tg-Cyrl-TJ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ҲОИ БАРҚАРОРШАВАНДАИ ЭНЕРГИЯ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№24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МУШКИЛОТИ ЭКОЛОГИИ ИСТИФОДАБАРИИ МБЭ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4106987"/>
            <a:ext cx="1978746" cy="250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02"/>
    </mc:Choice>
    <mc:Fallback xmlns="">
      <p:transition spd="slow" advTm="2140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10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МУШКИЛОТИ ЭКОЛОГИИ ИСТИФОДАБАРИИ МБЭ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078" y="2492895"/>
            <a:ext cx="3002061" cy="352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51" y="1702058"/>
            <a:ext cx="5295868" cy="352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381" y="1892730"/>
            <a:ext cx="6757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Неругоҳҳои</a:t>
            </a:r>
            <a:r>
              <a:rPr lang="ru-RU" dirty="0" smtClean="0"/>
              <a:t> </a:t>
            </a:r>
            <a:r>
              <a:rPr lang="ru-RU" dirty="0" err="1"/>
              <a:t>биоэнергетикӣ</a:t>
            </a:r>
            <a:r>
              <a:rPr lang="ru-RU" dirty="0"/>
              <a:t> дар </a:t>
            </a:r>
            <a:r>
              <a:rPr lang="ru-RU" dirty="0" err="1"/>
              <a:t>муқоиса</a:t>
            </a:r>
            <a:r>
              <a:rPr lang="ru-RU" dirty="0"/>
              <a:t>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дигар</a:t>
            </a:r>
            <a:r>
              <a:rPr lang="ru-RU" dirty="0"/>
              <a:t> </a:t>
            </a:r>
            <a:r>
              <a:rPr lang="ru-RU" dirty="0" err="1"/>
              <a:t>намудҳои</a:t>
            </a:r>
            <a:r>
              <a:rPr lang="ru-RU" dirty="0"/>
              <a:t> </a:t>
            </a:r>
            <a:r>
              <a:rPr lang="ru-RU" dirty="0" err="1"/>
              <a:t>неругоҳҳои</a:t>
            </a:r>
            <a:r>
              <a:rPr lang="ru-RU" dirty="0"/>
              <a:t> дар </a:t>
            </a:r>
            <a:r>
              <a:rPr lang="ru-RU" dirty="0" err="1"/>
              <a:t>асоси</a:t>
            </a:r>
            <a:r>
              <a:rPr lang="ru-RU" dirty="0"/>
              <a:t> </a:t>
            </a:r>
            <a:r>
              <a:rPr lang="ru-RU" dirty="0" err="1"/>
              <a:t>манбаъҳои</a:t>
            </a:r>
            <a:r>
              <a:rPr lang="ru-RU" dirty="0"/>
              <a:t> </a:t>
            </a:r>
            <a:r>
              <a:rPr lang="ru-RU" dirty="0" err="1"/>
              <a:t>анъанавию</a:t>
            </a:r>
            <a:r>
              <a:rPr lang="ru-RU" dirty="0"/>
              <a:t> </a:t>
            </a:r>
            <a:r>
              <a:rPr lang="ru-RU" dirty="0" err="1"/>
              <a:t>ғайрианъанавӣ</a:t>
            </a:r>
            <a:r>
              <a:rPr lang="ru-RU" dirty="0"/>
              <a:t> </a:t>
            </a:r>
            <a:r>
              <a:rPr lang="ru-RU" dirty="0" err="1"/>
              <a:t>нисбатан</a:t>
            </a:r>
            <a:r>
              <a:rPr lang="ru-RU" dirty="0"/>
              <a:t> аз </a:t>
            </a:r>
            <a:r>
              <a:rPr lang="ru-RU" dirty="0" err="1"/>
              <a:t>ҷиҳати</a:t>
            </a:r>
            <a:r>
              <a:rPr lang="ru-RU" dirty="0"/>
              <a:t> </a:t>
            </a:r>
            <a:r>
              <a:rPr lang="ru-RU" dirty="0" err="1"/>
              <a:t>экологӣ</a:t>
            </a:r>
            <a:r>
              <a:rPr lang="ru-RU" dirty="0"/>
              <a:t> </a:t>
            </a:r>
            <a:r>
              <a:rPr lang="ru-RU" dirty="0" err="1"/>
              <a:t>тоза</a:t>
            </a:r>
            <a:r>
              <a:rPr lang="ru-RU" dirty="0"/>
              <a:t> </a:t>
            </a:r>
            <a:r>
              <a:rPr lang="ru-RU" dirty="0" err="1"/>
              <a:t>мебошанд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382" y="2887682"/>
            <a:ext cx="67570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Вале</a:t>
            </a:r>
            <a:r>
              <a:rPr lang="ru-RU" dirty="0"/>
              <a:t>, </a:t>
            </a:r>
            <a:r>
              <a:rPr lang="ru-RU" dirty="0" err="1"/>
              <a:t>таъсири</a:t>
            </a:r>
            <a:r>
              <a:rPr lang="ru-RU" dirty="0"/>
              <a:t> </a:t>
            </a:r>
            <a:r>
              <a:rPr lang="ru-RU" dirty="0" err="1"/>
              <a:t>манфи</a:t>
            </a:r>
            <a:r>
              <a:rPr lang="ru-RU" dirty="0"/>
              <a:t> ба экология </a:t>
            </a:r>
            <a:r>
              <a:rPr lang="ru-RU" dirty="0" err="1"/>
              <a:t>ҳангоми</a:t>
            </a:r>
            <a:r>
              <a:rPr lang="ru-RU" dirty="0"/>
              <a:t> </a:t>
            </a:r>
            <a:r>
              <a:rPr lang="ru-RU" dirty="0" err="1"/>
              <a:t>истифодаи</a:t>
            </a:r>
            <a:r>
              <a:rPr lang="ru-RU" dirty="0"/>
              <a:t> </a:t>
            </a:r>
            <a:r>
              <a:rPr lang="ru-RU" dirty="0" err="1"/>
              <a:t>манбаъҳои</a:t>
            </a:r>
            <a:r>
              <a:rPr lang="ru-RU" dirty="0"/>
              <a:t> </a:t>
            </a:r>
            <a:r>
              <a:rPr lang="ru-RU" dirty="0" err="1"/>
              <a:t>биоэнергетикӣ</a:t>
            </a:r>
            <a:r>
              <a:rPr lang="ru-RU" dirty="0"/>
              <a:t> низ </a:t>
            </a:r>
            <a:r>
              <a:rPr lang="ru-RU" dirty="0" err="1"/>
              <a:t>ҷой</a:t>
            </a:r>
            <a:r>
              <a:rPr lang="ru-RU" dirty="0"/>
              <a:t> </a:t>
            </a:r>
            <a:r>
              <a:rPr lang="ru-RU" dirty="0" err="1"/>
              <a:t>доранд</a:t>
            </a:r>
            <a:r>
              <a:rPr lang="ru-RU" dirty="0"/>
              <a:t>. </a:t>
            </a:r>
            <a:r>
              <a:rPr lang="ru-RU" dirty="0" err="1"/>
              <a:t>Сӯзонидани</a:t>
            </a:r>
            <a:r>
              <a:rPr lang="ru-RU" dirty="0"/>
              <a:t> </a:t>
            </a:r>
            <a:r>
              <a:rPr lang="ru-RU" dirty="0" err="1"/>
              <a:t>маводҳои</a:t>
            </a:r>
            <a:r>
              <a:rPr lang="ru-RU" dirty="0"/>
              <a:t> </a:t>
            </a:r>
            <a:r>
              <a:rPr lang="ru-RU" dirty="0" err="1"/>
              <a:t>биоэнергетикӣ</a:t>
            </a:r>
            <a:r>
              <a:rPr lang="ru-RU" dirty="0"/>
              <a:t> ба </a:t>
            </a:r>
            <a:r>
              <a:rPr lang="ru-RU" dirty="0" err="1"/>
              <a:t>ҳаво</a:t>
            </a:r>
            <a:r>
              <a:rPr lang="ru-RU" dirty="0"/>
              <a:t> </a:t>
            </a:r>
            <a:r>
              <a:rPr lang="ru-RU" dirty="0" err="1"/>
              <a:t>газҳои</a:t>
            </a:r>
            <a:r>
              <a:rPr lang="ru-RU" dirty="0"/>
              <a:t> </a:t>
            </a:r>
            <a:r>
              <a:rPr lang="ru-RU" dirty="0" err="1"/>
              <a:t>гулхонаиро</a:t>
            </a:r>
            <a:r>
              <a:rPr lang="ru-RU" dirty="0"/>
              <a:t> </a:t>
            </a:r>
            <a:r>
              <a:rPr lang="ru-RU" dirty="0" err="1"/>
              <a:t>зиёд</a:t>
            </a:r>
            <a:r>
              <a:rPr lang="ru-RU" dirty="0"/>
              <a:t> </a:t>
            </a:r>
            <a:r>
              <a:rPr lang="ru-RU" dirty="0" err="1"/>
              <a:t>мегардонад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	Дар </a:t>
            </a:r>
            <a:r>
              <a:rPr lang="ru-RU" dirty="0" err="1"/>
              <a:t>муқоиса</a:t>
            </a:r>
            <a:r>
              <a:rPr lang="ru-RU" dirty="0"/>
              <a:t> </a:t>
            </a:r>
            <a:r>
              <a:rPr lang="ru-RU" dirty="0" err="1"/>
              <a:t>бо</a:t>
            </a:r>
            <a:r>
              <a:rPr lang="ru-RU" dirty="0"/>
              <a:t> чуб биогаз – </a:t>
            </a:r>
            <a:r>
              <a:rPr lang="ru-RU" dirty="0" err="1"/>
              <a:t>нисбатан</a:t>
            </a:r>
            <a:r>
              <a:rPr lang="ru-RU" dirty="0"/>
              <a:t> </a:t>
            </a:r>
            <a:r>
              <a:rPr lang="ru-RU" dirty="0" err="1"/>
              <a:t>сӯзишвории</a:t>
            </a:r>
            <a:r>
              <a:rPr lang="ru-RU" dirty="0"/>
              <a:t> </a:t>
            </a:r>
            <a:r>
              <a:rPr lang="ru-RU" dirty="0" err="1"/>
              <a:t>тоза</a:t>
            </a:r>
            <a:r>
              <a:rPr lang="ru-RU" dirty="0"/>
              <a:t> </a:t>
            </a:r>
            <a:r>
              <a:rPr lang="ru-RU" dirty="0" err="1"/>
              <a:t>мебошад</a:t>
            </a:r>
            <a:r>
              <a:rPr lang="ru-RU" dirty="0"/>
              <a:t>, ки </a:t>
            </a:r>
            <a:r>
              <a:rPr lang="ru-RU" dirty="0" err="1"/>
              <a:t>зарра</a:t>
            </a:r>
            <a:r>
              <a:rPr lang="ru-RU" dirty="0"/>
              <a:t> ва </a:t>
            </a:r>
            <a:r>
              <a:rPr lang="ru-RU" dirty="0" err="1"/>
              <a:t>газҳои</a:t>
            </a:r>
            <a:r>
              <a:rPr lang="ru-RU" dirty="0"/>
              <a:t> </a:t>
            </a:r>
            <a:r>
              <a:rPr lang="ru-RU" dirty="0" err="1"/>
              <a:t>зарарнокро</a:t>
            </a:r>
            <a:r>
              <a:rPr lang="ru-RU" dirty="0"/>
              <a:t> </a:t>
            </a:r>
            <a:r>
              <a:rPr lang="ru-RU" dirty="0" err="1"/>
              <a:t>ҳангоми</a:t>
            </a:r>
            <a:r>
              <a:rPr lang="ru-RU" dirty="0"/>
              <a:t> </a:t>
            </a:r>
            <a:r>
              <a:rPr lang="ru-RU" dirty="0" err="1"/>
              <a:t>сӯхтан</a:t>
            </a:r>
            <a:r>
              <a:rPr lang="ru-RU" dirty="0"/>
              <a:t> </a:t>
            </a:r>
            <a:r>
              <a:rPr lang="ru-RU" dirty="0" err="1"/>
              <a:t>ихроҷ</a:t>
            </a:r>
            <a:r>
              <a:rPr lang="ru-RU" dirty="0"/>
              <a:t> </a:t>
            </a:r>
            <a:r>
              <a:rPr lang="ru-RU" dirty="0" err="1"/>
              <a:t>камтар</a:t>
            </a:r>
            <a:r>
              <a:rPr lang="ru-RU" dirty="0"/>
              <a:t> </a:t>
            </a:r>
            <a:r>
              <a:rPr lang="ru-RU" dirty="0" err="1"/>
              <a:t>мекунад</a:t>
            </a:r>
            <a:r>
              <a:rPr lang="ru-RU" dirty="0"/>
              <a:t>. Дар </a:t>
            </a:r>
            <a:r>
              <a:rPr lang="ru-RU" dirty="0" err="1"/>
              <a:t>баробари</a:t>
            </a:r>
            <a:r>
              <a:rPr lang="ru-RU" dirty="0"/>
              <a:t> ин </a:t>
            </a:r>
            <a:r>
              <a:rPr lang="ru-RU" dirty="0" err="1"/>
              <a:t>риояи</a:t>
            </a:r>
            <a:r>
              <a:rPr lang="ru-RU" dirty="0"/>
              <a:t> </a:t>
            </a:r>
            <a:r>
              <a:rPr lang="ru-RU" dirty="0" err="1"/>
              <a:t>талаботҳои</a:t>
            </a:r>
            <a:r>
              <a:rPr lang="ru-RU" dirty="0"/>
              <a:t> </a:t>
            </a:r>
            <a:r>
              <a:rPr lang="ru-RU" dirty="0" err="1"/>
              <a:t>бехатарӣ</a:t>
            </a:r>
            <a:r>
              <a:rPr lang="ru-RU" dirty="0"/>
              <a:t> </a:t>
            </a:r>
            <a:r>
              <a:rPr lang="ru-RU" dirty="0" err="1"/>
              <a:t>ҳангоми</a:t>
            </a:r>
            <a:r>
              <a:rPr lang="ru-RU" dirty="0"/>
              <a:t> </a:t>
            </a:r>
            <a:r>
              <a:rPr lang="ru-RU" dirty="0" err="1"/>
              <a:t>кор</a:t>
            </a:r>
            <a:r>
              <a:rPr lang="ru-RU" dirty="0"/>
              <a:t> </a:t>
            </a:r>
            <a:r>
              <a:rPr lang="ru-RU" dirty="0" err="1"/>
              <a:t>бо</a:t>
            </a:r>
            <a:r>
              <a:rPr lang="ru-RU" dirty="0"/>
              <a:t> биогаз </a:t>
            </a:r>
            <a:r>
              <a:rPr lang="ru-RU" dirty="0" err="1"/>
              <a:t>ҳатми</a:t>
            </a:r>
            <a:r>
              <a:rPr lang="ru-RU" dirty="0"/>
              <a:t> </a:t>
            </a:r>
            <a:r>
              <a:rPr lang="ru-RU" dirty="0" err="1"/>
              <a:t>мебошад</a:t>
            </a:r>
            <a:r>
              <a:rPr lang="ru-RU" dirty="0"/>
              <a:t>. Зеро гази метан </a:t>
            </a:r>
            <a:r>
              <a:rPr lang="ru-RU" dirty="0" err="1"/>
              <a:t>ҳамчун</a:t>
            </a:r>
            <a:r>
              <a:rPr lang="ru-RU" dirty="0"/>
              <a:t> гази </a:t>
            </a:r>
            <a:r>
              <a:rPr lang="ru-RU" dirty="0" err="1"/>
              <a:t>тарканда</a:t>
            </a:r>
            <a:r>
              <a:rPr lang="ru-RU" dirty="0"/>
              <a:t> </a:t>
            </a:r>
            <a:r>
              <a:rPr lang="ru-RU" dirty="0" err="1"/>
              <a:t>хавфнок</a:t>
            </a:r>
            <a:r>
              <a:rPr lang="ru-RU" dirty="0"/>
              <a:t> </a:t>
            </a:r>
            <a:r>
              <a:rPr lang="ru-RU" dirty="0" err="1"/>
              <a:t>мебошад</a:t>
            </a:r>
            <a:r>
              <a:rPr lang="ru-RU" dirty="0"/>
              <a:t>. </a:t>
            </a:r>
            <a:r>
              <a:rPr lang="ru-RU" dirty="0" err="1"/>
              <a:t>Ҳангоми</a:t>
            </a:r>
            <a:r>
              <a:rPr lang="ru-RU" dirty="0"/>
              <a:t> </a:t>
            </a:r>
            <a:r>
              <a:rPr lang="ru-RU" dirty="0" err="1"/>
              <a:t>нигоҳдорӣ</a:t>
            </a:r>
            <a:r>
              <a:rPr lang="ru-RU" dirty="0"/>
              <a:t>, </a:t>
            </a:r>
            <a:r>
              <a:rPr lang="ru-RU" dirty="0" err="1"/>
              <a:t>интиқол</a:t>
            </a:r>
            <a:r>
              <a:rPr lang="ru-RU" dirty="0"/>
              <a:t> ва истифодабарии биогаз </a:t>
            </a:r>
            <a:r>
              <a:rPr lang="ru-RU" dirty="0" err="1"/>
              <a:t>назорати</a:t>
            </a:r>
            <a:r>
              <a:rPr lang="ru-RU" dirty="0"/>
              <a:t> </a:t>
            </a:r>
            <a:r>
              <a:rPr lang="ru-RU" dirty="0" err="1"/>
              <a:t>доимии</a:t>
            </a:r>
            <a:r>
              <a:rPr lang="ru-RU" dirty="0"/>
              <a:t> </a:t>
            </a:r>
            <a:r>
              <a:rPr lang="ru-RU" dirty="0" err="1"/>
              <a:t>роҳ</a:t>
            </a:r>
            <a:r>
              <a:rPr lang="ru-RU" dirty="0"/>
              <a:t> </a:t>
            </a:r>
            <a:r>
              <a:rPr lang="ru-RU" dirty="0" err="1"/>
              <a:t>надодан</a:t>
            </a:r>
            <a:r>
              <a:rPr lang="ru-RU" dirty="0"/>
              <a:t> ба </a:t>
            </a:r>
            <a:r>
              <a:rPr lang="ru-RU" dirty="0" err="1"/>
              <a:t>ихроҷшавии</a:t>
            </a:r>
            <a:r>
              <a:rPr lang="ru-RU" dirty="0"/>
              <a:t> газ </a:t>
            </a:r>
            <a:r>
              <a:rPr lang="ru-RU" dirty="0" err="1"/>
              <a:t>ҳатмӣ</a:t>
            </a:r>
            <a:r>
              <a:rPr lang="ru-RU" dirty="0"/>
              <a:t> </a:t>
            </a:r>
            <a:r>
              <a:rPr lang="ru-RU" dirty="0" err="1"/>
              <a:t>мебошад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150147"/>
      </p:ext>
    </p:extLst>
  </p:cSld>
  <p:clrMapOvr>
    <a:masterClrMapping/>
  </p:clrMapOvr>
  <p:transition spd="slow">
    <p:push dir="u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11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МУШКИЛОТИ ЭКОЛОГИИ ИСТИФОДАБАРИИ МБЭ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38167"/>
            <a:ext cx="4727848" cy="297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4511824" cy="182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27849" y="1607682"/>
            <a:ext cx="73082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Эҳтимолияти</a:t>
            </a:r>
            <a:r>
              <a:rPr lang="ru-RU" sz="2000" b="1" dirty="0"/>
              <a:t> </a:t>
            </a:r>
            <a:r>
              <a:rPr lang="ru-RU" sz="2000" b="1" dirty="0" err="1"/>
              <a:t>таъсироти</a:t>
            </a:r>
            <a:r>
              <a:rPr lang="ru-RU" sz="2000" b="1" dirty="0"/>
              <a:t> экологии </a:t>
            </a:r>
            <a:r>
              <a:rPr lang="ru-RU" sz="2000" b="1" dirty="0" err="1"/>
              <a:t>неругоҳҳои</a:t>
            </a:r>
            <a:r>
              <a:rPr lang="ru-RU" sz="2000" b="1" dirty="0"/>
              <a:t> </a:t>
            </a:r>
            <a:r>
              <a:rPr lang="ru-RU" sz="2000" b="1" dirty="0" err="1"/>
              <a:t>геотермалӣ</a:t>
            </a:r>
            <a:endParaRPr lang="ru-RU" sz="2000" b="1" dirty="0"/>
          </a:p>
          <a:p>
            <a:pPr algn="just"/>
            <a:r>
              <a:rPr lang="ru-RU" sz="2000" dirty="0" smtClean="0"/>
              <a:t>	</a:t>
            </a:r>
            <a:r>
              <a:rPr lang="ru-RU" sz="2000" dirty="0" err="1" smtClean="0"/>
              <a:t>Таъсири</a:t>
            </a:r>
            <a:r>
              <a:rPr lang="ru-RU" sz="2000" dirty="0" smtClean="0"/>
              <a:t> </a:t>
            </a:r>
            <a:r>
              <a:rPr lang="ru-RU" sz="2000" dirty="0" err="1"/>
              <a:t>асосиро</a:t>
            </a:r>
            <a:r>
              <a:rPr lang="ru-RU" sz="2000" dirty="0"/>
              <a:t> </a:t>
            </a:r>
            <a:r>
              <a:rPr lang="ru-RU" sz="2000" dirty="0" err="1"/>
              <a:t>неругоҳҳои</a:t>
            </a:r>
            <a:r>
              <a:rPr lang="ru-RU" sz="2000" dirty="0"/>
              <a:t> </a:t>
            </a:r>
            <a:r>
              <a:rPr lang="ru-RU" sz="2000" dirty="0" err="1"/>
              <a:t>геотермалӣ</a:t>
            </a:r>
            <a:r>
              <a:rPr lang="ru-RU" sz="2000" dirty="0"/>
              <a:t> дар </a:t>
            </a:r>
            <a:r>
              <a:rPr lang="ru-RU" sz="2000" dirty="0" err="1"/>
              <a:t>давраи</a:t>
            </a:r>
            <a:r>
              <a:rPr lang="ru-RU" sz="2000" dirty="0"/>
              <a:t> коркарди </a:t>
            </a:r>
            <a:r>
              <a:rPr lang="ru-RU" sz="2000" dirty="0" err="1"/>
              <a:t>манбаъ</a:t>
            </a:r>
            <a:r>
              <a:rPr lang="ru-RU" sz="2000" dirty="0"/>
              <a:t>, </a:t>
            </a:r>
            <a:r>
              <a:rPr lang="ru-RU" sz="2000" dirty="0" err="1"/>
              <a:t>сохтмони</a:t>
            </a:r>
            <a:r>
              <a:rPr lang="ru-RU" sz="2000" dirty="0"/>
              <a:t> </a:t>
            </a:r>
            <a:r>
              <a:rPr lang="ru-RU" sz="2000" dirty="0" err="1"/>
              <a:t>лӯлаҳои</a:t>
            </a:r>
            <a:r>
              <a:rPr lang="ru-RU" sz="2000" dirty="0"/>
              <a:t> </a:t>
            </a:r>
            <a:r>
              <a:rPr lang="ru-RU" sz="2000" dirty="0" err="1"/>
              <a:t>буғ</a:t>
            </a:r>
            <a:r>
              <a:rPr lang="ru-RU" sz="2000" dirty="0"/>
              <a:t> ва </a:t>
            </a:r>
            <a:r>
              <a:rPr lang="ru-RU" sz="2000" dirty="0" err="1"/>
              <a:t>бинои</a:t>
            </a:r>
            <a:r>
              <a:rPr lang="ru-RU" sz="2000" dirty="0"/>
              <a:t> </a:t>
            </a:r>
            <a:r>
              <a:rPr lang="ru-RU" sz="2000" dirty="0" err="1"/>
              <a:t>неругоҳ</a:t>
            </a:r>
            <a:r>
              <a:rPr lang="ru-RU" sz="2000" dirty="0"/>
              <a:t> </a:t>
            </a:r>
            <a:r>
              <a:rPr lang="ru-RU" sz="2000" dirty="0" err="1"/>
              <a:t>мерасонад</a:t>
            </a:r>
            <a:r>
              <a:rPr lang="ru-RU" sz="2000" dirty="0"/>
              <a:t>, ки </a:t>
            </a:r>
            <a:r>
              <a:rPr lang="ru-RU" sz="2000" dirty="0" err="1"/>
              <a:t>одатан</a:t>
            </a:r>
            <a:r>
              <a:rPr lang="ru-RU" sz="2000" dirty="0"/>
              <a:t> </a:t>
            </a:r>
            <a:r>
              <a:rPr lang="ru-RU" sz="2000" dirty="0" err="1"/>
              <a:t>масоҳаташ</a:t>
            </a:r>
            <a:r>
              <a:rPr lang="ru-RU" sz="2000" dirty="0"/>
              <a:t> </a:t>
            </a:r>
            <a:r>
              <a:rPr lang="ru-RU" sz="2000" dirty="0" err="1"/>
              <a:t>маҳдуд</a:t>
            </a:r>
            <a:r>
              <a:rPr lang="ru-RU" sz="2000" dirty="0"/>
              <a:t> </a:t>
            </a:r>
            <a:r>
              <a:rPr lang="ru-RU" sz="2000" dirty="0" err="1"/>
              <a:t>мебошад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 smtClean="0"/>
              <a:t>	</a:t>
            </a:r>
            <a:r>
              <a:rPr lang="ru-RU" sz="2000" dirty="0" err="1" smtClean="0"/>
              <a:t>Буғ</a:t>
            </a:r>
            <a:r>
              <a:rPr lang="ru-RU" sz="2000" dirty="0" smtClean="0"/>
              <a:t> </a:t>
            </a:r>
            <a:r>
              <a:rPr lang="ru-RU" sz="2000" dirty="0"/>
              <a:t>ва гази </a:t>
            </a:r>
            <a:r>
              <a:rPr lang="ru-RU" sz="2000" dirty="0" err="1"/>
              <a:t>табии</a:t>
            </a:r>
            <a:r>
              <a:rPr lang="ru-RU" sz="2000" dirty="0"/>
              <a:t> </a:t>
            </a:r>
            <a:r>
              <a:rPr lang="ru-RU" sz="2000" dirty="0" err="1"/>
              <a:t>одатан</a:t>
            </a:r>
            <a:r>
              <a:rPr lang="ru-RU" sz="2000" dirty="0"/>
              <a:t> </a:t>
            </a:r>
            <a:r>
              <a:rPr lang="ru-RU" sz="2000" dirty="0" err="1"/>
              <a:t>бо</a:t>
            </a:r>
            <a:r>
              <a:rPr lang="ru-RU" sz="2000" dirty="0"/>
              <a:t> </a:t>
            </a:r>
            <a:r>
              <a:rPr lang="ru-RU" sz="2000" dirty="0" err="1"/>
              <a:t>буридани</a:t>
            </a:r>
            <a:r>
              <a:rPr lang="ru-RU" sz="2000" dirty="0"/>
              <a:t> </a:t>
            </a:r>
            <a:r>
              <a:rPr lang="ru-RU" sz="2000" dirty="0" err="1"/>
              <a:t>чоҳ</a:t>
            </a:r>
            <a:r>
              <a:rPr lang="ru-RU" sz="2000" dirty="0"/>
              <a:t> </a:t>
            </a:r>
            <a:r>
              <a:rPr lang="ru-RU" sz="2000" dirty="0" err="1"/>
              <a:t>бо</a:t>
            </a:r>
            <a:r>
              <a:rPr lang="ru-RU" sz="2000" dirty="0"/>
              <a:t> </a:t>
            </a:r>
            <a:r>
              <a:rPr lang="ru-RU" sz="2000" dirty="0" err="1"/>
              <a:t>чуқурии</a:t>
            </a:r>
            <a:r>
              <a:rPr lang="ru-RU" sz="2000" dirty="0"/>
              <a:t> аз 300 м то 2700 м., ба даст </a:t>
            </a:r>
            <a:r>
              <a:rPr lang="ru-RU" sz="2000" dirty="0" err="1"/>
              <a:t>оварда</a:t>
            </a:r>
            <a:r>
              <a:rPr lang="ru-RU" sz="2000" dirty="0"/>
              <a:t> </a:t>
            </a:r>
            <a:r>
              <a:rPr lang="ru-RU" sz="2000" dirty="0" err="1"/>
              <a:t>мешавад</a:t>
            </a:r>
            <a:r>
              <a:rPr lang="ru-RU" sz="2000" dirty="0"/>
              <a:t>. Дар зери </a:t>
            </a:r>
            <a:r>
              <a:rPr lang="ru-RU" sz="2000" dirty="0" err="1"/>
              <a:t>таъсири</a:t>
            </a:r>
            <a:r>
              <a:rPr lang="ru-RU" sz="2000" dirty="0"/>
              <a:t> </a:t>
            </a:r>
            <a:r>
              <a:rPr lang="ru-RU" sz="2000" dirty="0" err="1"/>
              <a:t>фишори</a:t>
            </a:r>
            <a:r>
              <a:rPr lang="ru-RU" sz="2000" dirty="0"/>
              <a:t> </a:t>
            </a:r>
            <a:r>
              <a:rPr lang="ru-RU" sz="2000" dirty="0" err="1"/>
              <a:t>дохили</a:t>
            </a:r>
            <a:r>
              <a:rPr lang="ru-RU" sz="2000" dirty="0"/>
              <a:t> </a:t>
            </a:r>
            <a:r>
              <a:rPr lang="ru-RU" sz="2000" dirty="0" err="1"/>
              <a:t>буғ</a:t>
            </a:r>
            <a:r>
              <a:rPr lang="ru-RU" sz="2000" dirty="0"/>
              <a:t> ба </a:t>
            </a:r>
            <a:r>
              <a:rPr lang="ru-RU" sz="2000" dirty="0" err="1"/>
              <a:t>рӯйи</a:t>
            </a:r>
            <a:r>
              <a:rPr lang="ru-RU" sz="2000" dirty="0"/>
              <a:t> </a:t>
            </a:r>
            <a:r>
              <a:rPr lang="ru-RU" sz="2000" dirty="0" err="1"/>
              <a:t>замин</a:t>
            </a:r>
            <a:r>
              <a:rPr lang="ru-RU" sz="2000" dirty="0"/>
              <a:t> </a:t>
            </a:r>
            <a:r>
              <a:rPr lang="ru-RU" sz="2000" dirty="0" err="1"/>
              <a:t>баромада</a:t>
            </a:r>
            <a:r>
              <a:rPr lang="ru-RU" sz="2000" dirty="0"/>
              <a:t> </a:t>
            </a:r>
            <a:r>
              <a:rPr lang="ru-RU" sz="2000" dirty="0" err="1"/>
              <a:t>тавассути</a:t>
            </a:r>
            <a:r>
              <a:rPr lang="ru-RU" sz="2000" dirty="0"/>
              <a:t> </a:t>
            </a:r>
            <a:r>
              <a:rPr lang="ru-RU" sz="2000" dirty="0" err="1"/>
              <a:t>лӯлаҳои</a:t>
            </a:r>
            <a:r>
              <a:rPr lang="ru-RU" sz="2000" dirty="0"/>
              <a:t> </a:t>
            </a:r>
            <a:r>
              <a:rPr lang="ru-RU" sz="2000" dirty="0" err="1"/>
              <a:t>рӯйпушкардашуда</a:t>
            </a:r>
            <a:r>
              <a:rPr lang="ru-RU" sz="2000" dirty="0"/>
              <a:t> ба </a:t>
            </a:r>
            <a:r>
              <a:rPr lang="ru-RU" sz="2000" dirty="0" err="1"/>
              <a:t>тарафи</a:t>
            </a:r>
            <a:r>
              <a:rPr lang="ru-RU" sz="2000" dirty="0"/>
              <a:t> </a:t>
            </a:r>
            <a:r>
              <a:rPr lang="ru-RU" sz="2000" dirty="0" err="1"/>
              <a:t>турбинаҳо</a:t>
            </a:r>
            <a:r>
              <a:rPr lang="ru-RU" sz="2000" dirty="0"/>
              <a:t> </a:t>
            </a:r>
            <a:r>
              <a:rPr lang="ru-RU" sz="2000" dirty="0" err="1"/>
              <a:t>равона</a:t>
            </a:r>
            <a:r>
              <a:rPr lang="ru-RU" sz="2000" dirty="0"/>
              <a:t> карда </a:t>
            </a:r>
            <a:r>
              <a:rPr lang="ru-RU" sz="2000" dirty="0" err="1"/>
              <a:t>мешавад</a:t>
            </a:r>
            <a:r>
              <a:rPr lang="ru-RU" sz="2000" dirty="0"/>
              <a:t>. </a:t>
            </a:r>
            <a:r>
              <a:rPr lang="ru-RU" sz="2000" dirty="0" err="1"/>
              <a:t>Масалан</a:t>
            </a:r>
            <a:r>
              <a:rPr lang="ru-RU" sz="2000" dirty="0"/>
              <a:t> дар </a:t>
            </a:r>
            <a:r>
              <a:rPr lang="ru-RU" sz="2000" dirty="0" err="1"/>
              <a:t>водии</a:t>
            </a:r>
            <a:r>
              <a:rPr lang="ru-RU" sz="2000" dirty="0"/>
              <a:t> </a:t>
            </a:r>
            <a:r>
              <a:rPr lang="ru-RU" sz="2000" dirty="0" err="1"/>
              <a:t>гейзерҳо</a:t>
            </a:r>
            <a:r>
              <a:rPr lang="ru-RU" sz="2000" dirty="0"/>
              <a:t> (ИМА) </a:t>
            </a:r>
            <a:r>
              <a:rPr lang="ru-RU" sz="2000" dirty="0" err="1"/>
              <a:t>маҳсулнокии</a:t>
            </a:r>
            <a:r>
              <a:rPr lang="ru-RU" sz="2000" dirty="0"/>
              <a:t> </a:t>
            </a:r>
            <a:r>
              <a:rPr lang="ru-RU" sz="2000" dirty="0" err="1"/>
              <a:t>ҳар</a:t>
            </a:r>
            <a:r>
              <a:rPr lang="ru-RU" sz="2000" dirty="0"/>
              <a:t> як </a:t>
            </a:r>
            <a:r>
              <a:rPr lang="ru-RU" sz="2000" dirty="0" err="1"/>
              <a:t>чо</a:t>
            </a:r>
            <a:r>
              <a:rPr lang="ru-RU" sz="2000" dirty="0"/>
              <a:t> ба </a:t>
            </a:r>
            <a:r>
              <a:rPr lang="ru-RU" sz="2000" dirty="0" err="1"/>
              <a:t>ҳисоби</a:t>
            </a:r>
            <a:r>
              <a:rPr lang="ru-RU" sz="2000" dirty="0"/>
              <a:t> </a:t>
            </a:r>
            <a:r>
              <a:rPr lang="ru-RU" sz="2000" dirty="0" err="1"/>
              <a:t>миёна</a:t>
            </a:r>
            <a:r>
              <a:rPr lang="ru-RU" sz="2000" dirty="0"/>
              <a:t> 7МВт – </a:t>
            </a:r>
            <a:r>
              <a:rPr lang="ru-RU" sz="2000" dirty="0" err="1"/>
              <a:t>ро</a:t>
            </a:r>
            <a:r>
              <a:rPr lang="ru-RU" sz="2000" dirty="0"/>
              <a:t> </a:t>
            </a:r>
            <a:r>
              <a:rPr lang="ru-RU" sz="2000" dirty="0" err="1"/>
              <a:t>ташкил</a:t>
            </a:r>
            <a:r>
              <a:rPr lang="ru-RU" sz="2000" dirty="0"/>
              <a:t> </a:t>
            </a:r>
            <a:r>
              <a:rPr lang="ru-RU" sz="2000" dirty="0" err="1"/>
              <a:t>медиҳад</a:t>
            </a:r>
            <a:r>
              <a:rPr lang="ru-RU" sz="2000" dirty="0"/>
              <a:t>. Барои кори </a:t>
            </a:r>
            <a:r>
              <a:rPr lang="ru-RU" sz="2000" dirty="0" err="1"/>
              <a:t>неругоҳи</a:t>
            </a:r>
            <a:r>
              <a:rPr lang="ru-RU" sz="2000" dirty="0"/>
              <a:t> </a:t>
            </a:r>
            <a:r>
              <a:rPr lang="ru-RU" sz="2000" dirty="0" err="1"/>
              <a:t>дорои</a:t>
            </a:r>
            <a:r>
              <a:rPr lang="ru-RU" sz="2000" dirty="0"/>
              <a:t> </a:t>
            </a:r>
            <a:r>
              <a:rPr lang="ru-RU" sz="2000" dirty="0" err="1"/>
              <a:t>тавоноии</a:t>
            </a:r>
            <a:r>
              <a:rPr lang="ru-RU" sz="2000" dirty="0"/>
              <a:t> 1000МВт 150 </a:t>
            </a:r>
            <a:r>
              <a:rPr lang="ru-RU" sz="2000" dirty="0" err="1"/>
              <a:t>адад</a:t>
            </a:r>
            <a:r>
              <a:rPr lang="ru-RU" sz="2000" dirty="0"/>
              <a:t> </a:t>
            </a:r>
            <a:r>
              <a:rPr lang="ru-RU" sz="2000" dirty="0" err="1"/>
              <a:t>чоҳ</a:t>
            </a:r>
            <a:r>
              <a:rPr lang="ru-RU" sz="2000" dirty="0"/>
              <a:t> </a:t>
            </a:r>
            <a:r>
              <a:rPr lang="ru-RU" sz="2000" dirty="0" err="1"/>
              <a:t>зарур</a:t>
            </a:r>
            <a:r>
              <a:rPr lang="ru-RU" sz="2000" dirty="0"/>
              <a:t> </a:t>
            </a:r>
            <a:r>
              <a:rPr lang="ru-RU" sz="2000" dirty="0" err="1"/>
              <a:t>мебошад</a:t>
            </a:r>
            <a:r>
              <a:rPr lang="ru-RU" sz="2000" dirty="0"/>
              <a:t>, ки дар </a:t>
            </a:r>
            <a:r>
              <a:rPr lang="ru-RU" sz="2000" dirty="0" err="1"/>
              <a:t>масоҳати</a:t>
            </a:r>
            <a:r>
              <a:rPr lang="ru-RU" sz="2000" dirty="0"/>
              <a:t> </a:t>
            </a:r>
            <a:r>
              <a:rPr lang="ru-RU" sz="2000" dirty="0" err="1"/>
              <a:t>зиёда</a:t>
            </a:r>
            <a:r>
              <a:rPr lang="ru-RU" sz="2000" dirty="0"/>
              <a:t> аз 19 км </a:t>
            </a:r>
            <a:r>
              <a:rPr lang="ru-RU" sz="2000" dirty="0" err="1"/>
              <a:t>квадрати</a:t>
            </a:r>
            <a:r>
              <a:rPr lang="ru-RU" sz="2000" dirty="0"/>
              <a:t> </a:t>
            </a:r>
            <a:r>
              <a:rPr lang="ru-RU" sz="2000" dirty="0" err="1"/>
              <a:t>ҷойгир</a:t>
            </a:r>
            <a:r>
              <a:rPr lang="ru-RU" sz="2000" dirty="0"/>
              <a:t> </a:t>
            </a:r>
            <a:r>
              <a:rPr lang="ru-RU" sz="2000" dirty="0" err="1"/>
              <a:t>мегардад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4353654"/>
      </p:ext>
    </p:extLst>
  </p:cSld>
  <p:clrMapOvr>
    <a:masterClrMapping/>
  </p:clrMapOvr>
  <p:transition spd="slow">
    <p:pu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12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МУШКИЛОТИ ЭКОЛОГИИ ИСТИФОДАБАРИИ МБЭ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69" y="3723468"/>
            <a:ext cx="3236591" cy="215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521" y="1569665"/>
            <a:ext cx="3236590" cy="215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332" y="1764194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Пайомади</a:t>
            </a:r>
            <a:r>
              <a:rPr lang="ru-RU" dirty="0"/>
              <a:t> </a:t>
            </a:r>
            <a:r>
              <a:rPr lang="ru-RU" dirty="0" err="1"/>
              <a:t>потенсиалии</a:t>
            </a:r>
            <a:r>
              <a:rPr lang="ru-RU" dirty="0"/>
              <a:t> </a:t>
            </a:r>
            <a:r>
              <a:rPr lang="ru-RU" dirty="0" err="1"/>
              <a:t>коркард</a:t>
            </a:r>
            <a:r>
              <a:rPr lang="ru-RU" dirty="0"/>
              <a:t> ва истифодабарии </a:t>
            </a:r>
            <a:r>
              <a:rPr lang="ru-RU" dirty="0" err="1"/>
              <a:t>манбаъҳои</a:t>
            </a:r>
            <a:r>
              <a:rPr lang="ru-RU" dirty="0"/>
              <a:t> </a:t>
            </a:r>
            <a:r>
              <a:rPr lang="ru-RU" dirty="0" err="1"/>
              <a:t>геотермалӣ</a:t>
            </a:r>
            <a:r>
              <a:rPr lang="ru-RU" dirty="0"/>
              <a:t> дар </a:t>
            </a:r>
            <a:r>
              <a:rPr lang="ru-RU" dirty="0" err="1"/>
              <a:t>фуруравии</a:t>
            </a:r>
            <a:r>
              <a:rPr lang="ru-RU" dirty="0"/>
              <a:t> </a:t>
            </a:r>
            <a:r>
              <a:rPr lang="ru-RU" dirty="0" err="1"/>
              <a:t>замин</a:t>
            </a:r>
            <a:r>
              <a:rPr lang="ru-RU" dirty="0"/>
              <a:t> ва </a:t>
            </a:r>
            <a:r>
              <a:rPr lang="ru-RU" dirty="0" err="1"/>
              <a:t>омилҳои</a:t>
            </a:r>
            <a:r>
              <a:rPr lang="ru-RU" dirty="0"/>
              <a:t> </a:t>
            </a:r>
            <a:r>
              <a:rPr lang="ru-RU" dirty="0" err="1"/>
              <a:t>заминларза</a:t>
            </a:r>
            <a:r>
              <a:rPr lang="ru-RU" dirty="0"/>
              <a:t> </a:t>
            </a:r>
            <a:r>
              <a:rPr lang="ru-RU" dirty="0" err="1"/>
              <a:t>мебошад</a:t>
            </a:r>
            <a:r>
              <a:rPr lang="ru-RU" dirty="0"/>
              <a:t>.</a:t>
            </a:r>
          </a:p>
          <a:p>
            <a:pPr lvl="1" indent="-285750" algn="just">
              <a:buFont typeface="Wingdings" pitchFamily="2" charset="2"/>
              <a:buChar char="§"/>
              <a:tabLst>
                <a:tab pos="95250" algn="l"/>
                <a:tab pos="171450" algn="l"/>
              </a:tabLst>
            </a:pPr>
            <a:r>
              <a:rPr lang="ru-RU" dirty="0"/>
              <a:t>	</a:t>
            </a:r>
            <a:r>
              <a:rPr lang="ru-RU" dirty="0" err="1"/>
              <a:t>Таъсири</a:t>
            </a:r>
            <a:r>
              <a:rPr lang="ru-RU" dirty="0"/>
              <a:t> </a:t>
            </a:r>
            <a:r>
              <a:rPr lang="ru-RU" dirty="0" err="1"/>
              <a:t>манфии</a:t>
            </a:r>
            <a:r>
              <a:rPr lang="ru-RU" dirty="0"/>
              <a:t> экологии </a:t>
            </a:r>
            <a:r>
              <a:rPr lang="ru-RU" dirty="0" err="1"/>
              <a:t>неругоҳҳои</a:t>
            </a:r>
            <a:r>
              <a:rPr lang="ru-RU" dirty="0"/>
              <a:t> </a:t>
            </a:r>
            <a:r>
              <a:rPr lang="ru-RU" dirty="0" err="1"/>
              <a:t>геотермалӣ</a:t>
            </a:r>
            <a:r>
              <a:rPr lang="ru-RU" dirty="0"/>
              <a:t> </a:t>
            </a:r>
            <a:r>
              <a:rPr lang="ru-RU" dirty="0" err="1"/>
              <a:t>инҳоянд</a:t>
            </a:r>
            <a:r>
              <a:rPr lang="ru-RU" dirty="0"/>
              <a:t>: </a:t>
            </a:r>
          </a:p>
          <a:p>
            <a:pPr lvl="1" indent="-285750" algn="just">
              <a:buFont typeface="Wingdings" pitchFamily="2" charset="2"/>
              <a:buChar char="§"/>
              <a:tabLst>
                <a:tab pos="95250" algn="l"/>
                <a:tab pos="171450" algn="l"/>
              </a:tabLst>
            </a:pPr>
            <a:r>
              <a:rPr lang="ru-RU" dirty="0"/>
              <a:t>	 </a:t>
            </a:r>
            <a:r>
              <a:rPr lang="ru-RU" dirty="0" err="1"/>
              <a:t>ҷудо</a:t>
            </a:r>
            <a:r>
              <a:rPr lang="ru-RU" dirty="0"/>
              <a:t> </a:t>
            </a:r>
            <a:r>
              <a:rPr lang="ru-RU" dirty="0" err="1"/>
              <a:t>гардидани</a:t>
            </a:r>
            <a:r>
              <a:rPr lang="ru-RU" dirty="0"/>
              <a:t> </a:t>
            </a:r>
            <a:r>
              <a:rPr lang="ru-RU" dirty="0" err="1"/>
              <a:t>қитъаи</a:t>
            </a:r>
            <a:r>
              <a:rPr lang="ru-RU" dirty="0"/>
              <a:t> </a:t>
            </a:r>
            <a:r>
              <a:rPr lang="ru-RU" dirty="0" err="1"/>
              <a:t>замин</a:t>
            </a:r>
            <a:r>
              <a:rPr lang="ru-RU" dirty="0"/>
              <a:t>;</a:t>
            </a:r>
          </a:p>
          <a:p>
            <a:pPr lvl="1" indent="-285750" algn="just">
              <a:buFont typeface="Wingdings" pitchFamily="2" charset="2"/>
              <a:buChar char="§"/>
              <a:tabLst>
                <a:tab pos="95250" algn="l"/>
                <a:tab pos="171450" algn="l"/>
              </a:tabLst>
            </a:pPr>
            <a:r>
              <a:rPr lang="ru-RU" dirty="0"/>
              <a:t>	</a:t>
            </a:r>
            <a:r>
              <a:rPr lang="ru-RU" dirty="0" err="1"/>
              <a:t>тағйирёбии</a:t>
            </a:r>
            <a:r>
              <a:rPr lang="ru-RU" dirty="0"/>
              <a:t> </a:t>
            </a:r>
            <a:r>
              <a:rPr lang="ru-RU" dirty="0" err="1"/>
              <a:t>сатҳи</a:t>
            </a:r>
            <a:r>
              <a:rPr lang="ru-RU" dirty="0"/>
              <a:t> </a:t>
            </a:r>
            <a:r>
              <a:rPr lang="ru-RU" dirty="0" err="1"/>
              <a:t>обҳои</a:t>
            </a:r>
            <a:r>
              <a:rPr lang="ru-RU" dirty="0"/>
              <a:t> </a:t>
            </a:r>
            <a:r>
              <a:rPr lang="ru-RU" dirty="0" err="1"/>
              <a:t>зеризаминӣ</a:t>
            </a:r>
            <a:r>
              <a:rPr lang="ru-RU" dirty="0"/>
              <a:t>, </a:t>
            </a:r>
            <a:r>
              <a:rPr lang="ru-RU" dirty="0" err="1"/>
              <a:t>фуруравӣ</a:t>
            </a:r>
            <a:r>
              <a:rPr lang="ru-RU" dirty="0"/>
              <a:t> ва </a:t>
            </a:r>
            <a:r>
              <a:rPr lang="ru-RU" dirty="0" err="1"/>
              <a:t>ботлоқгардии</a:t>
            </a:r>
            <a:r>
              <a:rPr lang="ru-RU" dirty="0"/>
              <a:t> </a:t>
            </a:r>
            <a:r>
              <a:rPr lang="ru-RU" dirty="0" err="1"/>
              <a:t>замин</a:t>
            </a:r>
            <a:r>
              <a:rPr lang="ru-RU" dirty="0"/>
              <a:t>; </a:t>
            </a:r>
          </a:p>
          <a:p>
            <a:pPr lvl="1" indent="-285750" algn="just">
              <a:buFont typeface="Wingdings" pitchFamily="2" charset="2"/>
              <a:buChar char="§"/>
              <a:tabLst>
                <a:tab pos="95250" algn="l"/>
                <a:tab pos="171450" algn="l"/>
              </a:tabLst>
            </a:pPr>
            <a:r>
              <a:rPr lang="ru-RU" dirty="0"/>
              <a:t>	</a:t>
            </a:r>
            <a:r>
              <a:rPr lang="ru-RU" dirty="0" err="1"/>
              <a:t>ҳаракати</a:t>
            </a:r>
            <a:r>
              <a:rPr lang="ru-RU" dirty="0"/>
              <a:t> </a:t>
            </a:r>
            <a:r>
              <a:rPr lang="ru-RU" dirty="0" err="1"/>
              <a:t>қишри</a:t>
            </a:r>
            <a:r>
              <a:rPr lang="ru-RU" dirty="0"/>
              <a:t> </a:t>
            </a:r>
            <a:r>
              <a:rPr lang="ru-RU" dirty="0" err="1"/>
              <a:t>замин</a:t>
            </a:r>
            <a:r>
              <a:rPr lang="ru-RU" dirty="0"/>
              <a:t>, </a:t>
            </a:r>
            <a:r>
              <a:rPr lang="ru-RU" dirty="0" err="1"/>
              <a:t>баландгардидани</a:t>
            </a:r>
            <a:r>
              <a:rPr lang="ru-RU" dirty="0"/>
              <a:t> </a:t>
            </a:r>
            <a:r>
              <a:rPr lang="ru-RU" dirty="0" err="1"/>
              <a:t>ҳолатҳои</a:t>
            </a:r>
            <a:r>
              <a:rPr lang="ru-RU" dirty="0"/>
              <a:t> </a:t>
            </a:r>
            <a:r>
              <a:rPr lang="ru-RU" dirty="0" err="1"/>
              <a:t>зилзилавӣ</a:t>
            </a:r>
            <a:r>
              <a:rPr lang="ru-RU" dirty="0"/>
              <a:t>;</a:t>
            </a:r>
          </a:p>
          <a:p>
            <a:pPr lvl="1" indent="-285750" algn="just">
              <a:buFont typeface="Wingdings" pitchFamily="2" charset="2"/>
              <a:buChar char="§"/>
              <a:tabLst>
                <a:tab pos="95250" algn="l"/>
                <a:tab pos="171450" algn="l"/>
              </a:tabLst>
            </a:pPr>
            <a:r>
              <a:rPr lang="ru-RU" dirty="0"/>
              <a:t>	</a:t>
            </a:r>
            <a:r>
              <a:rPr lang="ru-RU" dirty="0" err="1"/>
              <a:t>ихроҷи</a:t>
            </a:r>
            <a:r>
              <a:rPr lang="ru-RU" dirty="0"/>
              <a:t> </a:t>
            </a:r>
            <a:r>
              <a:rPr lang="ru-RU" dirty="0" err="1"/>
              <a:t>газҳо</a:t>
            </a:r>
            <a:r>
              <a:rPr lang="ru-RU" dirty="0"/>
              <a:t> (метан, водород, азот, аммиак ва ғ.);</a:t>
            </a:r>
          </a:p>
          <a:p>
            <a:pPr lvl="1" indent="-285750" algn="just">
              <a:buFont typeface="Wingdings" pitchFamily="2" charset="2"/>
              <a:buChar char="§"/>
              <a:tabLst>
                <a:tab pos="95250" algn="l"/>
                <a:tab pos="171450" algn="l"/>
              </a:tabLst>
            </a:pPr>
            <a:r>
              <a:rPr lang="ru-RU" dirty="0"/>
              <a:t>	</a:t>
            </a:r>
            <a:r>
              <a:rPr lang="ru-RU" dirty="0" err="1"/>
              <a:t>ихроҷи</a:t>
            </a:r>
            <a:r>
              <a:rPr lang="ru-RU" dirty="0"/>
              <a:t> </a:t>
            </a:r>
            <a:r>
              <a:rPr lang="ru-RU" dirty="0" err="1"/>
              <a:t>гармӣ</a:t>
            </a:r>
            <a:r>
              <a:rPr lang="ru-RU" dirty="0"/>
              <a:t> ба </a:t>
            </a:r>
            <a:r>
              <a:rPr lang="ru-RU" dirty="0" err="1"/>
              <a:t>ҳаво</a:t>
            </a:r>
            <a:r>
              <a:rPr lang="ru-RU" dirty="0"/>
              <a:t> ё </a:t>
            </a:r>
            <a:r>
              <a:rPr lang="ru-RU" dirty="0" err="1"/>
              <a:t>қабати</a:t>
            </a:r>
            <a:r>
              <a:rPr lang="ru-RU" dirty="0"/>
              <a:t> </a:t>
            </a:r>
            <a:r>
              <a:rPr lang="ru-RU" dirty="0" err="1"/>
              <a:t>рӯйи</a:t>
            </a:r>
            <a:r>
              <a:rPr lang="ru-RU" dirty="0"/>
              <a:t> </a:t>
            </a:r>
            <a:r>
              <a:rPr lang="ru-RU" dirty="0" err="1"/>
              <a:t>замин</a:t>
            </a:r>
            <a:r>
              <a:rPr lang="ru-RU" dirty="0"/>
              <a:t>;</a:t>
            </a:r>
          </a:p>
          <a:p>
            <a:pPr lvl="1" indent="-285750" algn="just">
              <a:buFont typeface="Wingdings" pitchFamily="2" charset="2"/>
              <a:buChar char="§"/>
              <a:tabLst>
                <a:tab pos="95250" algn="l"/>
                <a:tab pos="171450" algn="l"/>
              </a:tabLst>
            </a:pPr>
            <a:r>
              <a:rPr lang="ru-RU" dirty="0"/>
              <a:t>	</a:t>
            </a:r>
            <a:r>
              <a:rPr lang="ru-RU" dirty="0" err="1"/>
              <a:t>партов</a:t>
            </a:r>
            <a:r>
              <a:rPr lang="ru-RU" dirty="0"/>
              <a:t> </a:t>
            </a:r>
            <a:r>
              <a:rPr lang="ru-RU" dirty="0" err="1"/>
              <a:t>гардиани</a:t>
            </a:r>
            <a:r>
              <a:rPr lang="ru-RU" dirty="0"/>
              <a:t> </a:t>
            </a:r>
            <a:r>
              <a:rPr lang="ru-RU" dirty="0" err="1"/>
              <a:t>обҳои</a:t>
            </a:r>
            <a:r>
              <a:rPr lang="ru-RU" dirty="0"/>
              <a:t> </a:t>
            </a:r>
            <a:r>
              <a:rPr lang="ru-RU" dirty="0" err="1"/>
              <a:t>заҳролудшуда</a:t>
            </a:r>
            <a:r>
              <a:rPr lang="ru-RU" dirty="0"/>
              <a:t> ва </a:t>
            </a:r>
            <a:r>
              <a:rPr lang="ru-RU" dirty="0" err="1"/>
              <a:t>конденсатҳо</a:t>
            </a:r>
            <a:r>
              <a:rPr lang="ru-RU" dirty="0"/>
              <a:t>, </a:t>
            </a:r>
            <a:r>
              <a:rPr lang="ru-RU" dirty="0" err="1"/>
              <a:t>ифлосшавии</a:t>
            </a:r>
            <a:r>
              <a:rPr lang="ru-RU" dirty="0"/>
              <a:t> </a:t>
            </a:r>
            <a:r>
              <a:rPr lang="ru-RU" dirty="0" err="1"/>
              <a:t>ҳаҷми</a:t>
            </a:r>
            <a:r>
              <a:rPr lang="ru-RU" dirty="0"/>
              <a:t> </a:t>
            </a:r>
            <a:r>
              <a:rPr lang="ru-RU" dirty="0" err="1"/>
              <a:t>хурд</a:t>
            </a:r>
            <a:r>
              <a:rPr lang="ru-RU" dirty="0"/>
              <a:t>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симоб</a:t>
            </a:r>
            <a:r>
              <a:rPr lang="ru-RU" dirty="0"/>
              <a:t>, аммиак ва ғ.;</a:t>
            </a:r>
          </a:p>
          <a:p>
            <a:pPr lvl="1" indent="-285750" algn="just">
              <a:buFont typeface="Wingdings" pitchFamily="2" charset="2"/>
              <a:buChar char="§"/>
              <a:tabLst>
                <a:tab pos="95250" algn="l"/>
                <a:tab pos="171450" algn="l"/>
              </a:tabLst>
            </a:pPr>
            <a:r>
              <a:rPr lang="ru-RU" dirty="0"/>
              <a:t>	</a:t>
            </a:r>
            <a:r>
              <a:rPr lang="ru-RU" dirty="0" err="1"/>
              <a:t>ифлосшавии</a:t>
            </a:r>
            <a:r>
              <a:rPr lang="ru-RU" dirty="0"/>
              <a:t> </a:t>
            </a:r>
            <a:r>
              <a:rPr lang="ru-RU" dirty="0" err="1"/>
              <a:t>обҳои</a:t>
            </a:r>
            <a:r>
              <a:rPr lang="ru-RU" dirty="0"/>
              <a:t> </a:t>
            </a:r>
            <a:r>
              <a:rPr lang="ru-RU" dirty="0" err="1"/>
              <a:t>зеризаминӣ</a:t>
            </a:r>
            <a:r>
              <a:rPr lang="ru-RU" dirty="0"/>
              <a:t>, </a:t>
            </a:r>
            <a:r>
              <a:rPr lang="ru-RU" dirty="0" err="1"/>
              <a:t>қабатҳои</a:t>
            </a:r>
            <a:r>
              <a:rPr lang="ru-RU" dirty="0"/>
              <a:t> оби </a:t>
            </a:r>
            <a:r>
              <a:rPr lang="ru-RU" dirty="0" err="1"/>
              <a:t>зеризамин</a:t>
            </a:r>
            <a:r>
              <a:rPr lang="ru-RU" dirty="0"/>
              <a:t> ва </a:t>
            </a:r>
            <a:r>
              <a:rPr lang="ru-RU" dirty="0" err="1"/>
              <a:t>шуршавии</a:t>
            </a:r>
            <a:r>
              <a:rPr lang="ru-RU" dirty="0"/>
              <a:t> </a:t>
            </a:r>
            <a:r>
              <a:rPr lang="ru-RU" dirty="0" err="1"/>
              <a:t>хок</a:t>
            </a:r>
            <a:r>
              <a:rPr lang="ru-RU" dirty="0"/>
              <a:t>;</a:t>
            </a:r>
          </a:p>
          <a:p>
            <a:pPr lvl="1" indent="-285750" algn="just">
              <a:buFont typeface="Wingdings" pitchFamily="2" charset="2"/>
              <a:buChar char="§"/>
              <a:tabLst>
                <a:tab pos="95250" algn="l"/>
                <a:tab pos="171450" algn="l"/>
              </a:tabLst>
            </a:pPr>
            <a:r>
              <a:rPr lang="ru-RU" dirty="0"/>
              <a:t>	</a:t>
            </a:r>
            <a:r>
              <a:rPr lang="ru-RU" dirty="0" err="1"/>
              <a:t>ҳангоми</a:t>
            </a:r>
            <a:r>
              <a:rPr lang="ru-RU" dirty="0"/>
              <a:t> </a:t>
            </a:r>
            <a:r>
              <a:rPr lang="ru-RU" dirty="0" err="1"/>
              <a:t>рахнашавии</a:t>
            </a:r>
            <a:r>
              <a:rPr lang="ru-RU" dirty="0"/>
              <a:t> </a:t>
            </a:r>
            <a:r>
              <a:rPr lang="ru-RU" dirty="0" err="1"/>
              <a:t>лӯлаҳо</a:t>
            </a:r>
            <a:r>
              <a:rPr lang="ru-RU" dirty="0"/>
              <a:t> ба </a:t>
            </a:r>
            <a:r>
              <a:rPr lang="ru-RU" dirty="0" err="1"/>
              <a:t>муҳит</a:t>
            </a:r>
            <a:r>
              <a:rPr lang="ru-RU" dirty="0"/>
              <a:t> </a:t>
            </a:r>
            <a:r>
              <a:rPr lang="ru-RU" dirty="0" err="1"/>
              <a:t>партофта</a:t>
            </a:r>
            <a:r>
              <a:rPr lang="ru-RU" dirty="0"/>
              <a:t> </a:t>
            </a:r>
            <a:r>
              <a:rPr lang="ru-RU" dirty="0" err="1"/>
              <a:t>шудани</a:t>
            </a:r>
            <a:r>
              <a:rPr lang="ru-RU" dirty="0"/>
              <a:t> </a:t>
            </a:r>
            <a:r>
              <a:rPr lang="ru-RU" dirty="0" err="1"/>
              <a:t>ҳаҷми</a:t>
            </a:r>
            <a:r>
              <a:rPr lang="ru-RU" dirty="0"/>
              <a:t> </a:t>
            </a:r>
            <a:r>
              <a:rPr lang="ru-RU" dirty="0" err="1"/>
              <a:t>калони</a:t>
            </a:r>
            <a:r>
              <a:rPr lang="ru-RU" dirty="0"/>
              <a:t> </a:t>
            </a:r>
            <a:r>
              <a:rPr lang="ru-RU" dirty="0" err="1"/>
              <a:t>маводҳои</a:t>
            </a:r>
            <a:r>
              <a:rPr lang="ru-RU" dirty="0"/>
              <a:t> </a:t>
            </a:r>
            <a:r>
              <a:rPr lang="ru-RU" dirty="0" err="1"/>
              <a:t>зараррасон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6797651"/>
      </p:ext>
    </p:extLst>
  </p:cSld>
  <p:clrMapOvr>
    <a:masterClrMapping/>
  </p:clrMapOvr>
  <p:transition spd="slow">
    <p:pu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schemeClr val="bg1"/>
                </a:solidFill>
              </a:rPr>
              <a:t>“</a:t>
            </a:r>
            <a:r>
              <a:rPr lang="tg-Cyrl-TJ" sz="2000" b="1" dirty="0" smtClean="0">
                <a:solidFill>
                  <a:schemeClr val="bg1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schemeClr val="bg1"/>
                </a:solidFill>
              </a:rPr>
              <a:t>”</a:t>
            </a:r>
            <a:endParaRPr lang="tg-Cyrl-TJ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75ED71A-8389-45DB-896C-C02186C560A2}"/>
              </a:ext>
            </a:extLst>
          </p:cNvPr>
          <p:cNvSpPr/>
          <p:nvPr/>
        </p:nvSpPr>
        <p:spPr>
          <a:xfrm>
            <a:off x="1823610" y="2694708"/>
            <a:ext cx="85447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7" y="575016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g-Cyrl-TJ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н.и.т., муаллими калони кафедраи “Неругоҳҳои электрикӣ”</a:t>
            </a:r>
            <a:endParaRPr lang="tg-Cyrl-TJ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РАҲИМОВ ФИРДАВС МИРЗОУМАРОВИЧ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g-Cyrl-TJ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938321551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tg-Cyrl-TJ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rm-firdavs</a:t>
            </a:r>
            <a:r>
              <a:rPr lang="tg-Cyrl-TJ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@mail.ru</a:t>
            </a:r>
            <a:endParaRPr lang="ru-RU" b="1" dirty="0">
              <a:solidFill>
                <a:srgbClr val="5B9B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75ED71A-8389-45DB-896C-C02186C560A2}"/>
              </a:ext>
            </a:extLst>
          </p:cNvPr>
          <p:cNvSpPr/>
          <p:nvPr/>
        </p:nvSpPr>
        <p:spPr>
          <a:xfrm>
            <a:off x="2619999" y="2946097"/>
            <a:ext cx="6864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Ташаккур ба диққататон!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95" y="3573016"/>
            <a:ext cx="1607025" cy="203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3356993"/>
            <a:ext cx="2304615" cy="270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2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МУШКИЛОТИ ЭКОЛОГИИ ИСТИФОДАБАРИИ МБЭ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5361" y="1749858"/>
            <a:ext cx="95225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Конвенсияи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чаҳорчӯбаи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СММ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оид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тағирёбии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иқлим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То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кунун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аз 190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кишвари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ҷаҳон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Конвенсияи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чаҳорчӯбаи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Созмони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Милали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Муттаҳид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оид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тағирёбии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иқлим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ҳамроҳ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шудаанд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Ҷумҳурии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Тоҷикистон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 ин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Конвенсия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соли 1998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ҳамроҳ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шуд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Сарфи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аз он, 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Тоҷикистон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дар соли 2010 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рӯи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маълумоти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Оҷонси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байналмилалии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энержӣ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рӯи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ихроҷи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гази карбон (СО2) 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ҷои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135-ум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дошт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аммо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раванди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рушди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иқтисодиёти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худ,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бахусус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иҷрои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тарҳҳои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иқтисодӣ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мушкилоти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партовҳои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газҳои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гулхонаӣ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таваҷҷуҳи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ҷиддӣ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зоҳир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мекунад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6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952">
        <p:fade/>
        <p:sndAc>
          <p:stSnd>
            <p:snd r:embed="rId4" name="camera.wav"/>
          </p:stSnd>
        </p:sndAc>
      </p:transition>
    </mc:Choice>
    <mc:Fallback xmlns="">
      <p:transition spd="med" advTm="93952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3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МУШКИЛОТИ ЭКОЛОГИИ ИСТИФОДАБАРИИ МБЭ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2506132" y="4024588"/>
            <a:ext cx="6683827" cy="1913757"/>
            <a:chOff x="2506133" y="3208576"/>
            <a:chExt cx="6683827" cy="1913757"/>
          </a:xfrm>
        </p:grpSpPr>
        <p:sp>
          <p:nvSpPr>
            <p:cNvPr id="60" name="Полилиния 59"/>
            <p:cNvSpPr/>
            <p:nvPr/>
          </p:nvSpPr>
          <p:spPr>
            <a:xfrm>
              <a:off x="2506133" y="3208576"/>
              <a:ext cx="6393376" cy="1913757"/>
            </a:xfrm>
            <a:custGeom>
              <a:avLst/>
              <a:gdLst>
                <a:gd name="connsiteX0" fmla="*/ 0 w 6393376"/>
                <a:gd name="connsiteY0" fmla="*/ 1592024 h 1913757"/>
                <a:gd name="connsiteX1" fmla="*/ 618067 w 6393376"/>
                <a:gd name="connsiteY1" fmla="*/ 1651291 h 1913757"/>
                <a:gd name="connsiteX2" fmla="*/ 626534 w 6393376"/>
                <a:gd name="connsiteY2" fmla="*/ 1651291 h 1913757"/>
                <a:gd name="connsiteX3" fmla="*/ 3115734 w 6393376"/>
                <a:gd name="connsiteY3" fmla="*/ 973957 h 1913757"/>
                <a:gd name="connsiteX4" fmla="*/ 5096934 w 6393376"/>
                <a:gd name="connsiteY4" fmla="*/ 322024 h 1913757"/>
                <a:gd name="connsiteX5" fmla="*/ 5858934 w 6393376"/>
                <a:gd name="connsiteY5" fmla="*/ 169624 h 1913757"/>
                <a:gd name="connsiteX6" fmla="*/ 6341534 w 6393376"/>
                <a:gd name="connsiteY6" fmla="*/ 291 h 1913757"/>
                <a:gd name="connsiteX7" fmla="*/ 6324600 w 6393376"/>
                <a:gd name="connsiteY7" fmla="*/ 211957 h 1913757"/>
                <a:gd name="connsiteX8" fmla="*/ 5850467 w 6393376"/>
                <a:gd name="connsiteY8" fmla="*/ 923157 h 1913757"/>
                <a:gd name="connsiteX9" fmla="*/ 5833534 w 6393376"/>
                <a:gd name="connsiteY9" fmla="*/ 1481957 h 1913757"/>
                <a:gd name="connsiteX10" fmla="*/ 5858934 w 6393376"/>
                <a:gd name="connsiteY10" fmla="*/ 1913757 h 1913757"/>
                <a:gd name="connsiteX11" fmla="*/ 5858934 w 6393376"/>
                <a:gd name="connsiteY11" fmla="*/ 1913757 h 191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93376" h="1913757">
                  <a:moveTo>
                    <a:pt x="0" y="1592024"/>
                  </a:moveTo>
                  <a:lnTo>
                    <a:pt x="618067" y="1651291"/>
                  </a:lnTo>
                  <a:cubicBezTo>
                    <a:pt x="722489" y="1661169"/>
                    <a:pt x="626534" y="1651291"/>
                    <a:pt x="626534" y="1651291"/>
                  </a:cubicBezTo>
                  <a:cubicBezTo>
                    <a:pt x="1042812" y="1538402"/>
                    <a:pt x="2370667" y="1195501"/>
                    <a:pt x="3115734" y="973957"/>
                  </a:cubicBezTo>
                  <a:cubicBezTo>
                    <a:pt x="3860801" y="752412"/>
                    <a:pt x="4639734" y="456079"/>
                    <a:pt x="5096934" y="322024"/>
                  </a:cubicBezTo>
                  <a:cubicBezTo>
                    <a:pt x="5554134" y="187969"/>
                    <a:pt x="5651501" y="223246"/>
                    <a:pt x="5858934" y="169624"/>
                  </a:cubicBezTo>
                  <a:cubicBezTo>
                    <a:pt x="6066367" y="116002"/>
                    <a:pt x="6263923" y="-6765"/>
                    <a:pt x="6341534" y="291"/>
                  </a:cubicBezTo>
                  <a:cubicBezTo>
                    <a:pt x="6419145" y="7346"/>
                    <a:pt x="6406444" y="58146"/>
                    <a:pt x="6324600" y="211957"/>
                  </a:cubicBezTo>
                  <a:cubicBezTo>
                    <a:pt x="6242756" y="365768"/>
                    <a:pt x="5932311" y="711490"/>
                    <a:pt x="5850467" y="923157"/>
                  </a:cubicBezTo>
                  <a:cubicBezTo>
                    <a:pt x="5768623" y="1134824"/>
                    <a:pt x="5832123" y="1316857"/>
                    <a:pt x="5833534" y="1481957"/>
                  </a:cubicBezTo>
                  <a:cubicBezTo>
                    <a:pt x="5834945" y="1647057"/>
                    <a:pt x="5858934" y="1913757"/>
                    <a:pt x="5858934" y="1913757"/>
                  </a:cubicBezTo>
                  <a:lnTo>
                    <a:pt x="5858934" y="1913757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8899509" y="3495679"/>
              <a:ext cx="126867" cy="150987"/>
            </a:xfrm>
            <a:custGeom>
              <a:avLst/>
              <a:gdLst>
                <a:gd name="connsiteX0" fmla="*/ 7181 w 126867"/>
                <a:gd name="connsiteY0" fmla="*/ 62237 h 136442"/>
                <a:gd name="connsiteX1" fmla="*/ 23937 w 126867"/>
                <a:gd name="connsiteY1" fmla="*/ 64631 h 136442"/>
                <a:gd name="connsiteX2" fmla="*/ 35906 w 126867"/>
                <a:gd name="connsiteY2" fmla="*/ 86174 h 136442"/>
                <a:gd name="connsiteX3" fmla="*/ 45481 w 126867"/>
                <a:gd name="connsiteY3" fmla="*/ 100536 h 136442"/>
                <a:gd name="connsiteX4" fmla="*/ 55056 w 126867"/>
                <a:gd name="connsiteY4" fmla="*/ 110111 h 136442"/>
                <a:gd name="connsiteX5" fmla="*/ 59843 w 126867"/>
                <a:gd name="connsiteY5" fmla="*/ 114899 h 136442"/>
                <a:gd name="connsiteX6" fmla="*/ 69418 w 126867"/>
                <a:gd name="connsiteY6" fmla="*/ 124474 h 136442"/>
                <a:gd name="connsiteX7" fmla="*/ 76599 w 126867"/>
                <a:gd name="connsiteY7" fmla="*/ 131655 h 136442"/>
                <a:gd name="connsiteX8" fmla="*/ 86174 w 126867"/>
                <a:gd name="connsiteY8" fmla="*/ 136442 h 136442"/>
                <a:gd name="connsiteX9" fmla="*/ 95749 w 126867"/>
                <a:gd name="connsiteY9" fmla="*/ 134048 h 136442"/>
                <a:gd name="connsiteX10" fmla="*/ 100536 w 126867"/>
                <a:gd name="connsiteY10" fmla="*/ 124474 h 136442"/>
                <a:gd name="connsiteX11" fmla="*/ 105324 w 126867"/>
                <a:gd name="connsiteY11" fmla="*/ 107718 h 136442"/>
                <a:gd name="connsiteX12" fmla="*/ 107717 w 126867"/>
                <a:gd name="connsiteY12" fmla="*/ 100536 h 136442"/>
                <a:gd name="connsiteX13" fmla="*/ 117292 w 126867"/>
                <a:gd name="connsiteY13" fmla="*/ 88568 h 136442"/>
                <a:gd name="connsiteX14" fmla="*/ 126867 w 126867"/>
                <a:gd name="connsiteY14" fmla="*/ 69418 h 136442"/>
                <a:gd name="connsiteX15" fmla="*/ 124473 w 126867"/>
                <a:gd name="connsiteY15" fmla="*/ 45481 h 136442"/>
                <a:gd name="connsiteX16" fmla="*/ 122080 w 126867"/>
                <a:gd name="connsiteY16" fmla="*/ 33512 h 136442"/>
                <a:gd name="connsiteX17" fmla="*/ 112505 w 126867"/>
                <a:gd name="connsiteY17" fmla="*/ 23937 h 136442"/>
                <a:gd name="connsiteX18" fmla="*/ 98142 w 126867"/>
                <a:gd name="connsiteY18" fmla="*/ 9575 h 136442"/>
                <a:gd name="connsiteX19" fmla="*/ 83780 w 126867"/>
                <a:gd name="connsiteY19" fmla="*/ 0 h 136442"/>
                <a:gd name="connsiteX20" fmla="*/ 31118 w 126867"/>
                <a:gd name="connsiteY20" fmla="*/ 4788 h 136442"/>
                <a:gd name="connsiteX21" fmla="*/ 23937 w 126867"/>
                <a:gd name="connsiteY21" fmla="*/ 7181 h 136442"/>
                <a:gd name="connsiteX22" fmla="*/ 19150 w 126867"/>
                <a:gd name="connsiteY22" fmla="*/ 11969 h 136442"/>
                <a:gd name="connsiteX23" fmla="*/ 11969 w 126867"/>
                <a:gd name="connsiteY23" fmla="*/ 16756 h 136442"/>
                <a:gd name="connsiteX24" fmla="*/ 7181 w 126867"/>
                <a:gd name="connsiteY24" fmla="*/ 23937 h 136442"/>
                <a:gd name="connsiteX25" fmla="*/ 2394 w 126867"/>
                <a:gd name="connsiteY25" fmla="*/ 28725 h 136442"/>
                <a:gd name="connsiteX26" fmla="*/ 0 w 126867"/>
                <a:gd name="connsiteY26" fmla="*/ 35906 h 136442"/>
                <a:gd name="connsiteX27" fmla="*/ 7181 w 126867"/>
                <a:gd name="connsiteY27" fmla="*/ 62237 h 13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867" h="136442">
                  <a:moveTo>
                    <a:pt x="7181" y="62237"/>
                  </a:moveTo>
                  <a:cubicBezTo>
                    <a:pt x="11170" y="67024"/>
                    <a:pt x="18699" y="62536"/>
                    <a:pt x="23937" y="64631"/>
                  </a:cubicBezTo>
                  <a:cubicBezTo>
                    <a:pt x="37032" y="69869"/>
                    <a:pt x="26550" y="76816"/>
                    <a:pt x="35906" y="86174"/>
                  </a:cubicBezTo>
                  <a:cubicBezTo>
                    <a:pt x="50553" y="100824"/>
                    <a:pt x="28083" y="77340"/>
                    <a:pt x="45481" y="100536"/>
                  </a:cubicBezTo>
                  <a:cubicBezTo>
                    <a:pt x="48189" y="104147"/>
                    <a:pt x="51864" y="106919"/>
                    <a:pt x="55056" y="110111"/>
                  </a:cubicBezTo>
                  <a:lnTo>
                    <a:pt x="59843" y="114899"/>
                  </a:lnTo>
                  <a:lnTo>
                    <a:pt x="69418" y="124474"/>
                  </a:lnTo>
                  <a:cubicBezTo>
                    <a:pt x="71812" y="126868"/>
                    <a:pt x="73571" y="130141"/>
                    <a:pt x="76599" y="131655"/>
                  </a:cubicBezTo>
                  <a:lnTo>
                    <a:pt x="86174" y="136442"/>
                  </a:lnTo>
                  <a:cubicBezTo>
                    <a:pt x="89366" y="135644"/>
                    <a:pt x="93222" y="136154"/>
                    <a:pt x="95749" y="134048"/>
                  </a:cubicBezTo>
                  <a:cubicBezTo>
                    <a:pt x="98490" y="131764"/>
                    <a:pt x="99131" y="127754"/>
                    <a:pt x="100536" y="124474"/>
                  </a:cubicBezTo>
                  <a:cubicBezTo>
                    <a:pt x="102994" y="118738"/>
                    <a:pt x="103590" y="113787"/>
                    <a:pt x="105324" y="107718"/>
                  </a:cubicBezTo>
                  <a:cubicBezTo>
                    <a:pt x="106017" y="105292"/>
                    <a:pt x="106380" y="102676"/>
                    <a:pt x="107717" y="100536"/>
                  </a:cubicBezTo>
                  <a:cubicBezTo>
                    <a:pt x="110425" y="96204"/>
                    <a:pt x="114100" y="92557"/>
                    <a:pt x="117292" y="88568"/>
                  </a:cubicBezTo>
                  <a:cubicBezTo>
                    <a:pt x="122794" y="72065"/>
                    <a:pt x="118512" y="77775"/>
                    <a:pt x="126867" y="69418"/>
                  </a:cubicBezTo>
                  <a:cubicBezTo>
                    <a:pt x="126069" y="61439"/>
                    <a:pt x="125533" y="53429"/>
                    <a:pt x="124473" y="45481"/>
                  </a:cubicBezTo>
                  <a:cubicBezTo>
                    <a:pt x="123935" y="41448"/>
                    <a:pt x="124056" y="37069"/>
                    <a:pt x="122080" y="33512"/>
                  </a:cubicBezTo>
                  <a:cubicBezTo>
                    <a:pt x="119888" y="29566"/>
                    <a:pt x="112505" y="23937"/>
                    <a:pt x="112505" y="23937"/>
                  </a:cubicBezTo>
                  <a:cubicBezTo>
                    <a:pt x="107968" y="5794"/>
                    <a:pt x="114603" y="21333"/>
                    <a:pt x="98142" y="9575"/>
                  </a:cubicBezTo>
                  <a:cubicBezTo>
                    <a:pt x="80340" y="-3141"/>
                    <a:pt x="108943" y="6291"/>
                    <a:pt x="83780" y="0"/>
                  </a:cubicBezTo>
                  <a:cubicBezTo>
                    <a:pt x="66226" y="1596"/>
                    <a:pt x="48619" y="2688"/>
                    <a:pt x="31118" y="4788"/>
                  </a:cubicBezTo>
                  <a:cubicBezTo>
                    <a:pt x="28613" y="5089"/>
                    <a:pt x="26101" y="5883"/>
                    <a:pt x="23937" y="7181"/>
                  </a:cubicBezTo>
                  <a:cubicBezTo>
                    <a:pt x="22002" y="8342"/>
                    <a:pt x="20912" y="10559"/>
                    <a:pt x="19150" y="11969"/>
                  </a:cubicBezTo>
                  <a:cubicBezTo>
                    <a:pt x="16904" y="13766"/>
                    <a:pt x="14363" y="15160"/>
                    <a:pt x="11969" y="16756"/>
                  </a:cubicBezTo>
                  <a:cubicBezTo>
                    <a:pt x="10373" y="19150"/>
                    <a:pt x="8978" y="21690"/>
                    <a:pt x="7181" y="23937"/>
                  </a:cubicBezTo>
                  <a:cubicBezTo>
                    <a:pt x="5771" y="25699"/>
                    <a:pt x="3555" y="26790"/>
                    <a:pt x="2394" y="28725"/>
                  </a:cubicBezTo>
                  <a:cubicBezTo>
                    <a:pt x="1096" y="30889"/>
                    <a:pt x="798" y="33512"/>
                    <a:pt x="0" y="35906"/>
                  </a:cubicBezTo>
                  <a:cubicBezTo>
                    <a:pt x="2950" y="65401"/>
                    <a:pt x="3192" y="57450"/>
                    <a:pt x="7181" y="62237"/>
                  </a:cubicBezTo>
                  <a:close/>
                </a:path>
              </a:pathLst>
            </a:cu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олилиния 124"/>
            <p:cNvSpPr/>
            <p:nvPr/>
          </p:nvSpPr>
          <p:spPr>
            <a:xfrm>
              <a:off x="9090495" y="3632122"/>
              <a:ext cx="99465" cy="71306"/>
            </a:xfrm>
            <a:custGeom>
              <a:avLst/>
              <a:gdLst>
                <a:gd name="connsiteX0" fmla="*/ 7181 w 126867"/>
                <a:gd name="connsiteY0" fmla="*/ 62237 h 136442"/>
                <a:gd name="connsiteX1" fmla="*/ 23937 w 126867"/>
                <a:gd name="connsiteY1" fmla="*/ 64631 h 136442"/>
                <a:gd name="connsiteX2" fmla="*/ 35906 w 126867"/>
                <a:gd name="connsiteY2" fmla="*/ 86174 h 136442"/>
                <a:gd name="connsiteX3" fmla="*/ 45481 w 126867"/>
                <a:gd name="connsiteY3" fmla="*/ 100536 h 136442"/>
                <a:gd name="connsiteX4" fmla="*/ 55056 w 126867"/>
                <a:gd name="connsiteY4" fmla="*/ 110111 h 136442"/>
                <a:gd name="connsiteX5" fmla="*/ 59843 w 126867"/>
                <a:gd name="connsiteY5" fmla="*/ 114899 h 136442"/>
                <a:gd name="connsiteX6" fmla="*/ 69418 w 126867"/>
                <a:gd name="connsiteY6" fmla="*/ 124474 h 136442"/>
                <a:gd name="connsiteX7" fmla="*/ 76599 w 126867"/>
                <a:gd name="connsiteY7" fmla="*/ 131655 h 136442"/>
                <a:gd name="connsiteX8" fmla="*/ 86174 w 126867"/>
                <a:gd name="connsiteY8" fmla="*/ 136442 h 136442"/>
                <a:gd name="connsiteX9" fmla="*/ 95749 w 126867"/>
                <a:gd name="connsiteY9" fmla="*/ 134048 h 136442"/>
                <a:gd name="connsiteX10" fmla="*/ 100536 w 126867"/>
                <a:gd name="connsiteY10" fmla="*/ 124474 h 136442"/>
                <a:gd name="connsiteX11" fmla="*/ 105324 w 126867"/>
                <a:gd name="connsiteY11" fmla="*/ 107718 h 136442"/>
                <a:gd name="connsiteX12" fmla="*/ 107717 w 126867"/>
                <a:gd name="connsiteY12" fmla="*/ 100536 h 136442"/>
                <a:gd name="connsiteX13" fmla="*/ 117292 w 126867"/>
                <a:gd name="connsiteY13" fmla="*/ 88568 h 136442"/>
                <a:gd name="connsiteX14" fmla="*/ 126867 w 126867"/>
                <a:gd name="connsiteY14" fmla="*/ 69418 h 136442"/>
                <a:gd name="connsiteX15" fmla="*/ 124473 w 126867"/>
                <a:gd name="connsiteY15" fmla="*/ 45481 h 136442"/>
                <a:gd name="connsiteX16" fmla="*/ 122080 w 126867"/>
                <a:gd name="connsiteY16" fmla="*/ 33512 h 136442"/>
                <a:gd name="connsiteX17" fmla="*/ 112505 w 126867"/>
                <a:gd name="connsiteY17" fmla="*/ 23937 h 136442"/>
                <a:gd name="connsiteX18" fmla="*/ 98142 w 126867"/>
                <a:gd name="connsiteY18" fmla="*/ 9575 h 136442"/>
                <a:gd name="connsiteX19" fmla="*/ 83780 w 126867"/>
                <a:gd name="connsiteY19" fmla="*/ 0 h 136442"/>
                <a:gd name="connsiteX20" fmla="*/ 31118 w 126867"/>
                <a:gd name="connsiteY20" fmla="*/ 4788 h 136442"/>
                <a:gd name="connsiteX21" fmla="*/ 23937 w 126867"/>
                <a:gd name="connsiteY21" fmla="*/ 7181 h 136442"/>
                <a:gd name="connsiteX22" fmla="*/ 19150 w 126867"/>
                <a:gd name="connsiteY22" fmla="*/ 11969 h 136442"/>
                <a:gd name="connsiteX23" fmla="*/ 11969 w 126867"/>
                <a:gd name="connsiteY23" fmla="*/ 16756 h 136442"/>
                <a:gd name="connsiteX24" fmla="*/ 7181 w 126867"/>
                <a:gd name="connsiteY24" fmla="*/ 23937 h 136442"/>
                <a:gd name="connsiteX25" fmla="*/ 2394 w 126867"/>
                <a:gd name="connsiteY25" fmla="*/ 28725 h 136442"/>
                <a:gd name="connsiteX26" fmla="*/ 0 w 126867"/>
                <a:gd name="connsiteY26" fmla="*/ 35906 h 136442"/>
                <a:gd name="connsiteX27" fmla="*/ 7181 w 126867"/>
                <a:gd name="connsiteY27" fmla="*/ 62237 h 13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867" h="136442">
                  <a:moveTo>
                    <a:pt x="7181" y="62237"/>
                  </a:moveTo>
                  <a:cubicBezTo>
                    <a:pt x="11170" y="67024"/>
                    <a:pt x="18699" y="62536"/>
                    <a:pt x="23937" y="64631"/>
                  </a:cubicBezTo>
                  <a:cubicBezTo>
                    <a:pt x="37032" y="69869"/>
                    <a:pt x="26550" y="76816"/>
                    <a:pt x="35906" y="86174"/>
                  </a:cubicBezTo>
                  <a:cubicBezTo>
                    <a:pt x="50553" y="100824"/>
                    <a:pt x="28083" y="77340"/>
                    <a:pt x="45481" y="100536"/>
                  </a:cubicBezTo>
                  <a:cubicBezTo>
                    <a:pt x="48189" y="104147"/>
                    <a:pt x="51864" y="106919"/>
                    <a:pt x="55056" y="110111"/>
                  </a:cubicBezTo>
                  <a:lnTo>
                    <a:pt x="59843" y="114899"/>
                  </a:lnTo>
                  <a:lnTo>
                    <a:pt x="69418" y="124474"/>
                  </a:lnTo>
                  <a:cubicBezTo>
                    <a:pt x="71812" y="126868"/>
                    <a:pt x="73571" y="130141"/>
                    <a:pt x="76599" y="131655"/>
                  </a:cubicBezTo>
                  <a:lnTo>
                    <a:pt x="86174" y="136442"/>
                  </a:lnTo>
                  <a:cubicBezTo>
                    <a:pt x="89366" y="135644"/>
                    <a:pt x="93222" y="136154"/>
                    <a:pt x="95749" y="134048"/>
                  </a:cubicBezTo>
                  <a:cubicBezTo>
                    <a:pt x="98490" y="131764"/>
                    <a:pt x="99131" y="127754"/>
                    <a:pt x="100536" y="124474"/>
                  </a:cubicBezTo>
                  <a:cubicBezTo>
                    <a:pt x="102994" y="118738"/>
                    <a:pt x="103590" y="113787"/>
                    <a:pt x="105324" y="107718"/>
                  </a:cubicBezTo>
                  <a:cubicBezTo>
                    <a:pt x="106017" y="105292"/>
                    <a:pt x="106380" y="102676"/>
                    <a:pt x="107717" y="100536"/>
                  </a:cubicBezTo>
                  <a:cubicBezTo>
                    <a:pt x="110425" y="96204"/>
                    <a:pt x="114100" y="92557"/>
                    <a:pt x="117292" y="88568"/>
                  </a:cubicBezTo>
                  <a:cubicBezTo>
                    <a:pt x="122794" y="72065"/>
                    <a:pt x="118512" y="77775"/>
                    <a:pt x="126867" y="69418"/>
                  </a:cubicBezTo>
                  <a:cubicBezTo>
                    <a:pt x="126069" y="61439"/>
                    <a:pt x="125533" y="53429"/>
                    <a:pt x="124473" y="45481"/>
                  </a:cubicBezTo>
                  <a:cubicBezTo>
                    <a:pt x="123935" y="41448"/>
                    <a:pt x="124056" y="37069"/>
                    <a:pt x="122080" y="33512"/>
                  </a:cubicBezTo>
                  <a:cubicBezTo>
                    <a:pt x="119888" y="29566"/>
                    <a:pt x="112505" y="23937"/>
                    <a:pt x="112505" y="23937"/>
                  </a:cubicBezTo>
                  <a:cubicBezTo>
                    <a:pt x="107968" y="5794"/>
                    <a:pt x="114603" y="21333"/>
                    <a:pt x="98142" y="9575"/>
                  </a:cubicBezTo>
                  <a:cubicBezTo>
                    <a:pt x="80340" y="-3141"/>
                    <a:pt x="108943" y="6291"/>
                    <a:pt x="83780" y="0"/>
                  </a:cubicBezTo>
                  <a:cubicBezTo>
                    <a:pt x="66226" y="1596"/>
                    <a:pt x="48619" y="2688"/>
                    <a:pt x="31118" y="4788"/>
                  </a:cubicBezTo>
                  <a:cubicBezTo>
                    <a:pt x="28613" y="5089"/>
                    <a:pt x="26101" y="5883"/>
                    <a:pt x="23937" y="7181"/>
                  </a:cubicBezTo>
                  <a:cubicBezTo>
                    <a:pt x="22002" y="8342"/>
                    <a:pt x="20912" y="10559"/>
                    <a:pt x="19150" y="11969"/>
                  </a:cubicBezTo>
                  <a:cubicBezTo>
                    <a:pt x="16904" y="13766"/>
                    <a:pt x="14363" y="15160"/>
                    <a:pt x="11969" y="16756"/>
                  </a:cubicBezTo>
                  <a:cubicBezTo>
                    <a:pt x="10373" y="19150"/>
                    <a:pt x="8978" y="21690"/>
                    <a:pt x="7181" y="23937"/>
                  </a:cubicBezTo>
                  <a:cubicBezTo>
                    <a:pt x="5771" y="25699"/>
                    <a:pt x="3555" y="26790"/>
                    <a:pt x="2394" y="28725"/>
                  </a:cubicBezTo>
                  <a:cubicBezTo>
                    <a:pt x="1096" y="30889"/>
                    <a:pt x="798" y="33512"/>
                    <a:pt x="0" y="35906"/>
                  </a:cubicBezTo>
                  <a:cubicBezTo>
                    <a:pt x="2950" y="65401"/>
                    <a:pt x="3192" y="57450"/>
                    <a:pt x="7181" y="62237"/>
                  </a:cubicBezTo>
                  <a:close/>
                </a:path>
              </a:pathLst>
            </a:cu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олилиния 125"/>
            <p:cNvSpPr/>
            <p:nvPr/>
          </p:nvSpPr>
          <p:spPr>
            <a:xfrm>
              <a:off x="8760296" y="3669276"/>
              <a:ext cx="180238" cy="160413"/>
            </a:xfrm>
            <a:custGeom>
              <a:avLst/>
              <a:gdLst>
                <a:gd name="connsiteX0" fmla="*/ 7181 w 126867"/>
                <a:gd name="connsiteY0" fmla="*/ 62237 h 136442"/>
                <a:gd name="connsiteX1" fmla="*/ 23937 w 126867"/>
                <a:gd name="connsiteY1" fmla="*/ 64631 h 136442"/>
                <a:gd name="connsiteX2" fmla="*/ 35906 w 126867"/>
                <a:gd name="connsiteY2" fmla="*/ 86174 h 136442"/>
                <a:gd name="connsiteX3" fmla="*/ 45481 w 126867"/>
                <a:gd name="connsiteY3" fmla="*/ 100536 h 136442"/>
                <a:gd name="connsiteX4" fmla="*/ 55056 w 126867"/>
                <a:gd name="connsiteY4" fmla="*/ 110111 h 136442"/>
                <a:gd name="connsiteX5" fmla="*/ 59843 w 126867"/>
                <a:gd name="connsiteY5" fmla="*/ 114899 h 136442"/>
                <a:gd name="connsiteX6" fmla="*/ 69418 w 126867"/>
                <a:gd name="connsiteY6" fmla="*/ 124474 h 136442"/>
                <a:gd name="connsiteX7" fmla="*/ 76599 w 126867"/>
                <a:gd name="connsiteY7" fmla="*/ 131655 h 136442"/>
                <a:gd name="connsiteX8" fmla="*/ 86174 w 126867"/>
                <a:gd name="connsiteY8" fmla="*/ 136442 h 136442"/>
                <a:gd name="connsiteX9" fmla="*/ 95749 w 126867"/>
                <a:gd name="connsiteY9" fmla="*/ 134048 h 136442"/>
                <a:gd name="connsiteX10" fmla="*/ 100536 w 126867"/>
                <a:gd name="connsiteY10" fmla="*/ 124474 h 136442"/>
                <a:gd name="connsiteX11" fmla="*/ 105324 w 126867"/>
                <a:gd name="connsiteY11" fmla="*/ 107718 h 136442"/>
                <a:gd name="connsiteX12" fmla="*/ 107717 w 126867"/>
                <a:gd name="connsiteY12" fmla="*/ 100536 h 136442"/>
                <a:gd name="connsiteX13" fmla="*/ 117292 w 126867"/>
                <a:gd name="connsiteY13" fmla="*/ 88568 h 136442"/>
                <a:gd name="connsiteX14" fmla="*/ 126867 w 126867"/>
                <a:gd name="connsiteY14" fmla="*/ 69418 h 136442"/>
                <a:gd name="connsiteX15" fmla="*/ 124473 w 126867"/>
                <a:gd name="connsiteY15" fmla="*/ 45481 h 136442"/>
                <a:gd name="connsiteX16" fmla="*/ 122080 w 126867"/>
                <a:gd name="connsiteY16" fmla="*/ 33512 h 136442"/>
                <a:gd name="connsiteX17" fmla="*/ 112505 w 126867"/>
                <a:gd name="connsiteY17" fmla="*/ 23937 h 136442"/>
                <a:gd name="connsiteX18" fmla="*/ 98142 w 126867"/>
                <a:gd name="connsiteY18" fmla="*/ 9575 h 136442"/>
                <a:gd name="connsiteX19" fmla="*/ 83780 w 126867"/>
                <a:gd name="connsiteY19" fmla="*/ 0 h 136442"/>
                <a:gd name="connsiteX20" fmla="*/ 31118 w 126867"/>
                <a:gd name="connsiteY20" fmla="*/ 4788 h 136442"/>
                <a:gd name="connsiteX21" fmla="*/ 23937 w 126867"/>
                <a:gd name="connsiteY21" fmla="*/ 7181 h 136442"/>
                <a:gd name="connsiteX22" fmla="*/ 19150 w 126867"/>
                <a:gd name="connsiteY22" fmla="*/ 11969 h 136442"/>
                <a:gd name="connsiteX23" fmla="*/ 11969 w 126867"/>
                <a:gd name="connsiteY23" fmla="*/ 16756 h 136442"/>
                <a:gd name="connsiteX24" fmla="*/ 7181 w 126867"/>
                <a:gd name="connsiteY24" fmla="*/ 23937 h 136442"/>
                <a:gd name="connsiteX25" fmla="*/ 2394 w 126867"/>
                <a:gd name="connsiteY25" fmla="*/ 28725 h 136442"/>
                <a:gd name="connsiteX26" fmla="*/ 0 w 126867"/>
                <a:gd name="connsiteY26" fmla="*/ 35906 h 136442"/>
                <a:gd name="connsiteX27" fmla="*/ 7181 w 126867"/>
                <a:gd name="connsiteY27" fmla="*/ 62237 h 13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867" h="136442">
                  <a:moveTo>
                    <a:pt x="7181" y="62237"/>
                  </a:moveTo>
                  <a:cubicBezTo>
                    <a:pt x="11170" y="67024"/>
                    <a:pt x="18699" y="62536"/>
                    <a:pt x="23937" y="64631"/>
                  </a:cubicBezTo>
                  <a:cubicBezTo>
                    <a:pt x="37032" y="69869"/>
                    <a:pt x="26550" y="76816"/>
                    <a:pt x="35906" y="86174"/>
                  </a:cubicBezTo>
                  <a:cubicBezTo>
                    <a:pt x="50553" y="100824"/>
                    <a:pt x="28083" y="77340"/>
                    <a:pt x="45481" y="100536"/>
                  </a:cubicBezTo>
                  <a:cubicBezTo>
                    <a:pt x="48189" y="104147"/>
                    <a:pt x="51864" y="106919"/>
                    <a:pt x="55056" y="110111"/>
                  </a:cubicBezTo>
                  <a:lnTo>
                    <a:pt x="59843" y="114899"/>
                  </a:lnTo>
                  <a:lnTo>
                    <a:pt x="69418" y="124474"/>
                  </a:lnTo>
                  <a:cubicBezTo>
                    <a:pt x="71812" y="126868"/>
                    <a:pt x="73571" y="130141"/>
                    <a:pt x="76599" y="131655"/>
                  </a:cubicBezTo>
                  <a:lnTo>
                    <a:pt x="86174" y="136442"/>
                  </a:lnTo>
                  <a:cubicBezTo>
                    <a:pt x="89366" y="135644"/>
                    <a:pt x="93222" y="136154"/>
                    <a:pt x="95749" y="134048"/>
                  </a:cubicBezTo>
                  <a:cubicBezTo>
                    <a:pt x="98490" y="131764"/>
                    <a:pt x="99131" y="127754"/>
                    <a:pt x="100536" y="124474"/>
                  </a:cubicBezTo>
                  <a:cubicBezTo>
                    <a:pt x="102994" y="118738"/>
                    <a:pt x="103590" y="113787"/>
                    <a:pt x="105324" y="107718"/>
                  </a:cubicBezTo>
                  <a:cubicBezTo>
                    <a:pt x="106017" y="105292"/>
                    <a:pt x="106380" y="102676"/>
                    <a:pt x="107717" y="100536"/>
                  </a:cubicBezTo>
                  <a:cubicBezTo>
                    <a:pt x="110425" y="96204"/>
                    <a:pt x="114100" y="92557"/>
                    <a:pt x="117292" y="88568"/>
                  </a:cubicBezTo>
                  <a:cubicBezTo>
                    <a:pt x="122794" y="72065"/>
                    <a:pt x="118512" y="77775"/>
                    <a:pt x="126867" y="69418"/>
                  </a:cubicBezTo>
                  <a:cubicBezTo>
                    <a:pt x="126069" y="61439"/>
                    <a:pt x="125533" y="53429"/>
                    <a:pt x="124473" y="45481"/>
                  </a:cubicBezTo>
                  <a:cubicBezTo>
                    <a:pt x="123935" y="41448"/>
                    <a:pt x="124056" y="37069"/>
                    <a:pt x="122080" y="33512"/>
                  </a:cubicBezTo>
                  <a:cubicBezTo>
                    <a:pt x="119888" y="29566"/>
                    <a:pt x="112505" y="23937"/>
                    <a:pt x="112505" y="23937"/>
                  </a:cubicBezTo>
                  <a:cubicBezTo>
                    <a:pt x="107968" y="5794"/>
                    <a:pt x="114603" y="21333"/>
                    <a:pt x="98142" y="9575"/>
                  </a:cubicBezTo>
                  <a:cubicBezTo>
                    <a:pt x="80340" y="-3141"/>
                    <a:pt x="108943" y="6291"/>
                    <a:pt x="83780" y="0"/>
                  </a:cubicBezTo>
                  <a:cubicBezTo>
                    <a:pt x="66226" y="1596"/>
                    <a:pt x="48619" y="2688"/>
                    <a:pt x="31118" y="4788"/>
                  </a:cubicBezTo>
                  <a:cubicBezTo>
                    <a:pt x="28613" y="5089"/>
                    <a:pt x="26101" y="5883"/>
                    <a:pt x="23937" y="7181"/>
                  </a:cubicBezTo>
                  <a:cubicBezTo>
                    <a:pt x="22002" y="8342"/>
                    <a:pt x="20912" y="10559"/>
                    <a:pt x="19150" y="11969"/>
                  </a:cubicBezTo>
                  <a:cubicBezTo>
                    <a:pt x="16904" y="13766"/>
                    <a:pt x="14363" y="15160"/>
                    <a:pt x="11969" y="16756"/>
                  </a:cubicBezTo>
                  <a:cubicBezTo>
                    <a:pt x="10373" y="19150"/>
                    <a:pt x="8978" y="21690"/>
                    <a:pt x="7181" y="23937"/>
                  </a:cubicBezTo>
                  <a:cubicBezTo>
                    <a:pt x="5771" y="25699"/>
                    <a:pt x="3555" y="26790"/>
                    <a:pt x="2394" y="28725"/>
                  </a:cubicBezTo>
                  <a:cubicBezTo>
                    <a:pt x="1096" y="30889"/>
                    <a:pt x="798" y="33512"/>
                    <a:pt x="0" y="35906"/>
                  </a:cubicBezTo>
                  <a:cubicBezTo>
                    <a:pt x="2950" y="65401"/>
                    <a:pt x="3192" y="57450"/>
                    <a:pt x="7181" y="62237"/>
                  </a:cubicBezTo>
                  <a:close/>
                </a:path>
              </a:pathLst>
            </a:cu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8988475" y="3857392"/>
              <a:ext cx="126867" cy="150987"/>
            </a:xfrm>
            <a:custGeom>
              <a:avLst/>
              <a:gdLst>
                <a:gd name="connsiteX0" fmla="*/ 7181 w 126867"/>
                <a:gd name="connsiteY0" fmla="*/ 62237 h 136442"/>
                <a:gd name="connsiteX1" fmla="*/ 23937 w 126867"/>
                <a:gd name="connsiteY1" fmla="*/ 64631 h 136442"/>
                <a:gd name="connsiteX2" fmla="*/ 35906 w 126867"/>
                <a:gd name="connsiteY2" fmla="*/ 86174 h 136442"/>
                <a:gd name="connsiteX3" fmla="*/ 45481 w 126867"/>
                <a:gd name="connsiteY3" fmla="*/ 100536 h 136442"/>
                <a:gd name="connsiteX4" fmla="*/ 55056 w 126867"/>
                <a:gd name="connsiteY4" fmla="*/ 110111 h 136442"/>
                <a:gd name="connsiteX5" fmla="*/ 59843 w 126867"/>
                <a:gd name="connsiteY5" fmla="*/ 114899 h 136442"/>
                <a:gd name="connsiteX6" fmla="*/ 69418 w 126867"/>
                <a:gd name="connsiteY6" fmla="*/ 124474 h 136442"/>
                <a:gd name="connsiteX7" fmla="*/ 76599 w 126867"/>
                <a:gd name="connsiteY7" fmla="*/ 131655 h 136442"/>
                <a:gd name="connsiteX8" fmla="*/ 86174 w 126867"/>
                <a:gd name="connsiteY8" fmla="*/ 136442 h 136442"/>
                <a:gd name="connsiteX9" fmla="*/ 95749 w 126867"/>
                <a:gd name="connsiteY9" fmla="*/ 134048 h 136442"/>
                <a:gd name="connsiteX10" fmla="*/ 100536 w 126867"/>
                <a:gd name="connsiteY10" fmla="*/ 124474 h 136442"/>
                <a:gd name="connsiteX11" fmla="*/ 105324 w 126867"/>
                <a:gd name="connsiteY11" fmla="*/ 107718 h 136442"/>
                <a:gd name="connsiteX12" fmla="*/ 107717 w 126867"/>
                <a:gd name="connsiteY12" fmla="*/ 100536 h 136442"/>
                <a:gd name="connsiteX13" fmla="*/ 117292 w 126867"/>
                <a:gd name="connsiteY13" fmla="*/ 88568 h 136442"/>
                <a:gd name="connsiteX14" fmla="*/ 126867 w 126867"/>
                <a:gd name="connsiteY14" fmla="*/ 69418 h 136442"/>
                <a:gd name="connsiteX15" fmla="*/ 124473 w 126867"/>
                <a:gd name="connsiteY15" fmla="*/ 45481 h 136442"/>
                <a:gd name="connsiteX16" fmla="*/ 122080 w 126867"/>
                <a:gd name="connsiteY16" fmla="*/ 33512 h 136442"/>
                <a:gd name="connsiteX17" fmla="*/ 112505 w 126867"/>
                <a:gd name="connsiteY17" fmla="*/ 23937 h 136442"/>
                <a:gd name="connsiteX18" fmla="*/ 98142 w 126867"/>
                <a:gd name="connsiteY18" fmla="*/ 9575 h 136442"/>
                <a:gd name="connsiteX19" fmla="*/ 83780 w 126867"/>
                <a:gd name="connsiteY19" fmla="*/ 0 h 136442"/>
                <a:gd name="connsiteX20" fmla="*/ 31118 w 126867"/>
                <a:gd name="connsiteY20" fmla="*/ 4788 h 136442"/>
                <a:gd name="connsiteX21" fmla="*/ 23937 w 126867"/>
                <a:gd name="connsiteY21" fmla="*/ 7181 h 136442"/>
                <a:gd name="connsiteX22" fmla="*/ 19150 w 126867"/>
                <a:gd name="connsiteY22" fmla="*/ 11969 h 136442"/>
                <a:gd name="connsiteX23" fmla="*/ 11969 w 126867"/>
                <a:gd name="connsiteY23" fmla="*/ 16756 h 136442"/>
                <a:gd name="connsiteX24" fmla="*/ 7181 w 126867"/>
                <a:gd name="connsiteY24" fmla="*/ 23937 h 136442"/>
                <a:gd name="connsiteX25" fmla="*/ 2394 w 126867"/>
                <a:gd name="connsiteY25" fmla="*/ 28725 h 136442"/>
                <a:gd name="connsiteX26" fmla="*/ 0 w 126867"/>
                <a:gd name="connsiteY26" fmla="*/ 35906 h 136442"/>
                <a:gd name="connsiteX27" fmla="*/ 7181 w 126867"/>
                <a:gd name="connsiteY27" fmla="*/ 62237 h 13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6867" h="136442">
                  <a:moveTo>
                    <a:pt x="7181" y="62237"/>
                  </a:moveTo>
                  <a:cubicBezTo>
                    <a:pt x="11170" y="67024"/>
                    <a:pt x="18699" y="62536"/>
                    <a:pt x="23937" y="64631"/>
                  </a:cubicBezTo>
                  <a:cubicBezTo>
                    <a:pt x="37032" y="69869"/>
                    <a:pt x="26550" y="76816"/>
                    <a:pt x="35906" y="86174"/>
                  </a:cubicBezTo>
                  <a:cubicBezTo>
                    <a:pt x="50553" y="100824"/>
                    <a:pt x="28083" y="77340"/>
                    <a:pt x="45481" y="100536"/>
                  </a:cubicBezTo>
                  <a:cubicBezTo>
                    <a:pt x="48189" y="104147"/>
                    <a:pt x="51864" y="106919"/>
                    <a:pt x="55056" y="110111"/>
                  </a:cubicBezTo>
                  <a:lnTo>
                    <a:pt x="59843" y="114899"/>
                  </a:lnTo>
                  <a:lnTo>
                    <a:pt x="69418" y="124474"/>
                  </a:lnTo>
                  <a:cubicBezTo>
                    <a:pt x="71812" y="126868"/>
                    <a:pt x="73571" y="130141"/>
                    <a:pt x="76599" y="131655"/>
                  </a:cubicBezTo>
                  <a:lnTo>
                    <a:pt x="86174" y="136442"/>
                  </a:lnTo>
                  <a:cubicBezTo>
                    <a:pt x="89366" y="135644"/>
                    <a:pt x="93222" y="136154"/>
                    <a:pt x="95749" y="134048"/>
                  </a:cubicBezTo>
                  <a:cubicBezTo>
                    <a:pt x="98490" y="131764"/>
                    <a:pt x="99131" y="127754"/>
                    <a:pt x="100536" y="124474"/>
                  </a:cubicBezTo>
                  <a:cubicBezTo>
                    <a:pt x="102994" y="118738"/>
                    <a:pt x="103590" y="113787"/>
                    <a:pt x="105324" y="107718"/>
                  </a:cubicBezTo>
                  <a:cubicBezTo>
                    <a:pt x="106017" y="105292"/>
                    <a:pt x="106380" y="102676"/>
                    <a:pt x="107717" y="100536"/>
                  </a:cubicBezTo>
                  <a:cubicBezTo>
                    <a:pt x="110425" y="96204"/>
                    <a:pt x="114100" y="92557"/>
                    <a:pt x="117292" y="88568"/>
                  </a:cubicBezTo>
                  <a:cubicBezTo>
                    <a:pt x="122794" y="72065"/>
                    <a:pt x="118512" y="77775"/>
                    <a:pt x="126867" y="69418"/>
                  </a:cubicBezTo>
                  <a:cubicBezTo>
                    <a:pt x="126069" y="61439"/>
                    <a:pt x="125533" y="53429"/>
                    <a:pt x="124473" y="45481"/>
                  </a:cubicBezTo>
                  <a:cubicBezTo>
                    <a:pt x="123935" y="41448"/>
                    <a:pt x="124056" y="37069"/>
                    <a:pt x="122080" y="33512"/>
                  </a:cubicBezTo>
                  <a:cubicBezTo>
                    <a:pt x="119888" y="29566"/>
                    <a:pt x="112505" y="23937"/>
                    <a:pt x="112505" y="23937"/>
                  </a:cubicBezTo>
                  <a:cubicBezTo>
                    <a:pt x="107968" y="5794"/>
                    <a:pt x="114603" y="21333"/>
                    <a:pt x="98142" y="9575"/>
                  </a:cubicBezTo>
                  <a:cubicBezTo>
                    <a:pt x="80340" y="-3141"/>
                    <a:pt x="108943" y="6291"/>
                    <a:pt x="83780" y="0"/>
                  </a:cubicBezTo>
                  <a:cubicBezTo>
                    <a:pt x="66226" y="1596"/>
                    <a:pt x="48619" y="2688"/>
                    <a:pt x="31118" y="4788"/>
                  </a:cubicBezTo>
                  <a:cubicBezTo>
                    <a:pt x="28613" y="5089"/>
                    <a:pt x="26101" y="5883"/>
                    <a:pt x="23937" y="7181"/>
                  </a:cubicBezTo>
                  <a:cubicBezTo>
                    <a:pt x="22002" y="8342"/>
                    <a:pt x="20912" y="10559"/>
                    <a:pt x="19150" y="11969"/>
                  </a:cubicBezTo>
                  <a:cubicBezTo>
                    <a:pt x="16904" y="13766"/>
                    <a:pt x="14363" y="15160"/>
                    <a:pt x="11969" y="16756"/>
                  </a:cubicBezTo>
                  <a:cubicBezTo>
                    <a:pt x="10373" y="19150"/>
                    <a:pt x="8978" y="21690"/>
                    <a:pt x="7181" y="23937"/>
                  </a:cubicBezTo>
                  <a:cubicBezTo>
                    <a:pt x="5771" y="25699"/>
                    <a:pt x="3555" y="26790"/>
                    <a:pt x="2394" y="28725"/>
                  </a:cubicBezTo>
                  <a:cubicBezTo>
                    <a:pt x="1096" y="30889"/>
                    <a:pt x="798" y="33512"/>
                    <a:pt x="0" y="35906"/>
                  </a:cubicBezTo>
                  <a:cubicBezTo>
                    <a:pt x="2950" y="65401"/>
                    <a:pt x="3192" y="57450"/>
                    <a:pt x="7181" y="62237"/>
                  </a:cubicBezTo>
                  <a:close/>
                </a:path>
              </a:pathLst>
            </a:cu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876673" y="3052046"/>
            <a:ext cx="797149" cy="570216"/>
            <a:chOff x="9366775" y="2492896"/>
            <a:chExt cx="797149" cy="570216"/>
          </a:xfrm>
        </p:grpSpPr>
        <p:cxnSp>
          <p:nvCxnSpPr>
            <p:cNvPr id="132" name="Прямая соединительная линия 131"/>
            <p:cNvCxnSpPr/>
            <p:nvPr/>
          </p:nvCxnSpPr>
          <p:spPr>
            <a:xfrm flipH="1">
              <a:off x="9366775" y="2806250"/>
              <a:ext cx="3002" cy="2568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flipH="1">
              <a:off x="9604594" y="2690438"/>
              <a:ext cx="3002" cy="2568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flipH="1">
              <a:off x="9890480" y="2492896"/>
              <a:ext cx="3002" cy="2568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flipH="1">
              <a:off x="10160922" y="2601293"/>
              <a:ext cx="3002" cy="2568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Группа 93"/>
          <p:cNvGrpSpPr/>
          <p:nvPr/>
        </p:nvGrpSpPr>
        <p:grpSpPr>
          <a:xfrm>
            <a:off x="9102345" y="3284850"/>
            <a:ext cx="2479190" cy="2326628"/>
            <a:chOff x="9102345" y="3284850"/>
            <a:chExt cx="2479190" cy="2326628"/>
          </a:xfrm>
        </p:grpSpPr>
        <p:grpSp>
          <p:nvGrpSpPr>
            <p:cNvPr id="61" name="Группа 60"/>
            <p:cNvGrpSpPr/>
            <p:nvPr/>
          </p:nvGrpSpPr>
          <p:grpSpPr>
            <a:xfrm rot="4111866">
              <a:off x="9315616" y="3737407"/>
              <a:ext cx="1371120" cy="1797662"/>
              <a:chOff x="9122859" y="2809293"/>
              <a:chExt cx="1371120" cy="1797662"/>
            </a:xfrm>
          </p:grpSpPr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6" t="9745" r="14890" b="32999"/>
              <a:stretch/>
            </p:blipFill>
            <p:spPr bwMode="auto">
              <a:xfrm>
                <a:off x="9122859" y="3050228"/>
                <a:ext cx="1371120" cy="1107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3" name="Группа 22"/>
              <p:cNvGrpSpPr/>
              <p:nvPr/>
            </p:nvGrpSpPr>
            <p:grpSpPr>
              <a:xfrm>
                <a:off x="9581793" y="3978368"/>
                <a:ext cx="648071" cy="628587"/>
                <a:chOff x="9624392" y="4005064"/>
                <a:chExt cx="696529" cy="924966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9768408" y="4005064"/>
                  <a:ext cx="504056" cy="43204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flipH="1">
                  <a:off x="10239173" y="4417627"/>
                  <a:ext cx="22194" cy="43204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9624392" y="4009661"/>
                  <a:ext cx="432048" cy="4994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flipH="1">
                  <a:off x="10020436" y="4497982"/>
                  <a:ext cx="22194" cy="43204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flipH="1" flipV="1">
                  <a:off x="10224006" y="4849675"/>
                  <a:ext cx="96915" cy="1110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flipH="1" flipV="1">
                  <a:off x="10022937" y="4916853"/>
                  <a:ext cx="96915" cy="1110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Группа 19"/>
              <p:cNvGrpSpPr/>
              <p:nvPr/>
            </p:nvGrpSpPr>
            <p:grpSpPr>
              <a:xfrm>
                <a:off x="9210346" y="2809293"/>
                <a:ext cx="861048" cy="490810"/>
                <a:chOff x="8994322" y="2569382"/>
                <a:chExt cx="1077072" cy="730721"/>
              </a:xfrm>
            </p:grpSpPr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9012324" y="2924944"/>
                  <a:ext cx="396044" cy="3751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flipH="1">
                  <a:off x="9812700" y="2924944"/>
                  <a:ext cx="258694" cy="3751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8994322" y="2569383"/>
                  <a:ext cx="18002" cy="3751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>
                  <a:off x="10028813" y="2569382"/>
                  <a:ext cx="36004" cy="3751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3" name="TextBox 92"/>
            <p:cNvSpPr txBox="1"/>
            <p:nvPr/>
          </p:nvSpPr>
          <p:spPr>
            <a:xfrm rot="3983643">
              <a:off x="10187389" y="4217331"/>
              <a:ext cx="2326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НБ-</a:t>
              </a:r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дизел</a:t>
              </a:r>
              <a:r>
                <a:rPr lang="tg-Cyrl-TJ" sz="2400" b="1" dirty="0" smtClean="0">
                  <a:latin typeface="Times New Roman" pitchFamily="18" charset="0"/>
                  <a:cs typeface="Times New Roman" pitchFamily="18" charset="0"/>
                </a:rPr>
                <a:t>ӣ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6921665" y="1744563"/>
            <a:ext cx="2326628" cy="2420862"/>
            <a:chOff x="6921665" y="1744563"/>
            <a:chExt cx="2326628" cy="2420862"/>
          </a:xfrm>
        </p:grpSpPr>
        <p:grpSp>
          <p:nvGrpSpPr>
            <p:cNvPr id="55" name="Группа 54"/>
            <p:cNvGrpSpPr/>
            <p:nvPr/>
          </p:nvGrpSpPr>
          <p:grpSpPr>
            <a:xfrm rot="20989800">
              <a:off x="7113300" y="2232280"/>
              <a:ext cx="1578850" cy="1933145"/>
              <a:chOff x="7104112" y="2809293"/>
              <a:chExt cx="1578850" cy="1839784"/>
            </a:xfrm>
          </p:grpSpPr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14000"/>
                        </a14:imgEffect>
                        <a14:imgEffect>
                          <a14:colorTemperature colorTemp="7000"/>
                        </a14:imgEffect>
                        <a14:imgEffect>
                          <a14:saturation sat="19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4112" y="2809293"/>
                <a:ext cx="1348408" cy="1348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3" name="Группа 42"/>
              <p:cNvGrpSpPr/>
              <p:nvPr/>
            </p:nvGrpSpPr>
            <p:grpSpPr>
              <a:xfrm>
                <a:off x="7680176" y="4020490"/>
                <a:ext cx="648071" cy="628587"/>
                <a:chOff x="9624392" y="4005064"/>
                <a:chExt cx="696529" cy="924966"/>
              </a:xfrm>
            </p:grpSpPr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>
                  <a:off x="9768408" y="4005064"/>
                  <a:ext cx="504056" cy="43204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 flipH="1">
                  <a:off x="10239173" y="4417627"/>
                  <a:ext cx="22194" cy="43204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9624392" y="4009661"/>
                  <a:ext cx="432048" cy="4994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 flipH="1">
                  <a:off x="10020436" y="4497982"/>
                  <a:ext cx="22194" cy="43204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H="1" flipV="1">
                  <a:off x="10224006" y="4849675"/>
                  <a:ext cx="96915" cy="1110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flipH="1" flipV="1">
                  <a:off x="10022937" y="4916853"/>
                  <a:ext cx="96915" cy="1110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5" name="Группа 2064"/>
              <p:cNvGrpSpPr/>
              <p:nvPr/>
            </p:nvGrpSpPr>
            <p:grpSpPr>
              <a:xfrm>
                <a:off x="7870519" y="2935287"/>
                <a:ext cx="812443" cy="668677"/>
                <a:chOff x="7870519" y="2935287"/>
                <a:chExt cx="812443" cy="668677"/>
              </a:xfrm>
            </p:grpSpPr>
            <p:grpSp>
              <p:nvGrpSpPr>
                <p:cNvPr id="2063" name="Группа 2062"/>
                <p:cNvGrpSpPr/>
                <p:nvPr/>
              </p:nvGrpSpPr>
              <p:grpSpPr>
                <a:xfrm>
                  <a:off x="7881171" y="3148174"/>
                  <a:ext cx="801791" cy="455790"/>
                  <a:chOff x="7881171" y="3148174"/>
                  <a:chExt cx="801791" cy="455790"/>
                </a:xfrm>
              </p:grpSpPr>
              <p:cxnSp>
                <p:nvCxnSpPr>
                  <p:cNvPr id="2048" name="Прямая соединительная линия 2047"/>
                  <p:cNvCxnSpPr/>
                  <p:nvPr/>
                </p:nvCxnSpPr>
                <p:spPr>
                  <a:xfrm flipV="1">
                    <a:off x="7881171" y="3300104"/>
                    <a:ext cx="735109" cy="30386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Прямая соединительная линия 53"/>
                  <p:cNvCxnSpPr/>
                  <p:nvPr/>
                </p:nvCxnSpPr>
                <p:spPr>
                  <a:xfrm flipV="1">
                    <a:off x="8605628" y="3148174"/>
                    <a:ext cx="77334" cy="16489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4" name="Группа 2063"/>
                <p:cNvGrpSpPr/>
                <p:nvPr/>
              </p:nvGrpSpPr>
              <p:grpSpPr>
                <a:xfrm>
                  <a:off x="7870519" y="2935287"/>
                  <a:ext cx="735109" cy="516747"/>
                  <a:chOff x="7870519" y="2935287"/>
                  <a:chExt cx="735109" cy="516747"/>
                </a:xfrm>
              </p:grpSpPr>
              <p:cxnSp>
                <p:nvCxnSpPr>
                  <p:cNvPr id="53" name="Прямая соединительная линия 52"/>
                  <p:cNvCxnSpPr/>
                  <p:nvPr/>
                </p:nvCxnSpPr>
                <p:spPr>
                  <a:xfrm flipV="1">
                    <a:off x="7870519" y="3174110"/>
                    <a:ext cx="676941" cy="27792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Прямая соединительная линия 55"/>
                  <p:cNvCxnSpPr/>
                  <p:nvPr/>
                </p:nvCxnSpPr>
                <p:spPr>
                  <a:xfrm flipV="1">
                    <a:off x="8547460" y="2935287"/>
                    <a:ext cx="58168" cy="24911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42" name="TextBox 141"/>
            <p:cNvSpPr txBox="1"/>
            <p:nvPr/>
          </p:nvSpPr>
          <p:spPr>
            <a:xfrm rot="20693996">
              <a:off x="6921665" y="1744563"/>
              <a:ext cx="2326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НБ-Атом</a:t>
              </a:r>
              <a:r>
                <a:rPr lang="tg-Cyrl-TJ" sz="2400" b="1" dirty="0" smtClean="0">
                  <a:latin typeface="Times New Roman" pitchFamily="18" charset="0"/>
                  <a:cs typeface="Times New Roman" pitchFamily="18" charset="0"/>
                </a:rPr>
                <a:t>ӣ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4755209" y="2111097"/>
            <a:ext cx="2660122" cy="2659828"/>
            <a:chOff x="4755209" y="2111097"/>
            <a:chExt cx="2660122" cy="2659828"/>
          </a:xfrm>
        </p:grpSpPr>
        <p:grpSp>
          <p:nvGrpSpPr>
            <p:cNvPr id="2067" name="Группа 2066"/>
            <p:cNvGrpSpPr/>
            <p:nvPr/>
          </p:nvGrpSpPr>
          <p:grpSpPr>
            <a:xfrm rot="20909673">
              <a:off x="4822474" y="2403903"/>
              <a:ext cx="2592857" cy="2367022"/>
              <a:chOff x="4367808" y="2276872"/>
              <a:chExt cx="2592857" cy="2367022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01" b="20321"/>
              <a:stretch/>
            </p:blipFill>
            <p:spPr bwMode="auto">
              <a:xfrm>
                <a:off x="4367808" y="2276872"/>
                <a:ext cx="2147786" cy="1880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5" name="Группа 64"/>
              <p:cNvGrpSpPr/>
              <p:nvPr/>
            </p:nvGrpSpPr>
            <p:grpSpPr>
              <a:xfrm>
                <a:off x="5303912" y="4015307"/>
                <a:ext cx="648071" cy="628587"/>
                <a:chOff x="9624392" y="4005064"/>
                <a:chExt cx="696529" cy="924966"/>
              </a:xfrm>
            </p:grpSpPr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9768408" y="4005064"/>
                  <a:ext cx="504056" cy="43204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 flipH="1">
                  <a:off x="10239173" y="4417627"/>
                  <a:ext cx="22194" cy="43204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>
                  <a:off x="9624392" y="4009661"/>
                  <a:ext cx="432048" cy="49945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flipH="1">
                  <a:off x="10020436" y="4497982"/>
                  <a:ext cx="22194" cy="43204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 flipH="1" flipV="1">
                  <a:off x="10224006" y="4849675"/>
                  <a:ext cx="96915" cy="1110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 flipH="1" flipV="1">
                  <a:off x="10022937" y="4916853"/>
                  <a:ext cx="96915" cy="1110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Группа 71"/>
              <p:cNvGrpSpPr/>
              <p:nvPr/>
            </p:nvGrpSpPr>
            <p:grpSpPr>
              <a:xfrm>
                <a:off x="6167420" y="2938161"/>
                <a:ext cx="793245" cy="610851"/>
                <a:chOff x="7889720" y="3058628"/>
                <a:chExt cx="827767" cy="610851"/>
              </a:xfrm>
            </p:grpSpPr>
            <p:grpSp>
              <p:nvGrpSpPr>
                <p:cNvPr id="73" name="Группа 72"/>
                <p:cNvGrpSpPr/>
                <p:nvPr/>
              </p:nvGrpSpPr>
              <p:grpSpPr>
                <a:xfrm>
                  <a:off x="7889720" y="3420736"/>
                  <a:ext cx="743042" cy="248743"/>
                  <a:chOff x="7889720" y="3420736"/>
                  <a:chExt cx="743042" cy="248743"/>
                </a:xfrm>
              </p:grpSpPr>
              <p:cxnSp>
                <p:nvCxnSpPr>
                  <p:cNvPr id="77" name="Прямая соединительная линия 76"/>
                  <p:cNvCxnSpPr/>
                  <p:nvPr/>
                </p:nvCxnSpPr>
                <p:spPr>
                  <a:xfrm rot="690327" flipV="1">
                    <a:off x="7889720" y="3522638"/>
                    <a:ext cx="670082" cy="146841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Прямая соединительная линия 77"/>
                  <p:cNvCxnSpPr/>
                  <p:nvPr/>
                </p:nvCxnSpPr>
                <p:spPr>
                  <a:xfrm flipV="1">
                    <a:off x="8555428" y="3420736"/>
                    <a:ext cx="77334" cy="16489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4" name="Группа 73"/>
                <p:cNvGrpSpPr/>
                <p:nvPr/>
              </p:nvGrpSpPr>
              <p:grpSpPr>
                <a:xfrm>
                  <a:off x="7894189" y="3058628"/>
                  <a:ext cx="823298" cy="470485"/>
                  <a:chOff x="7894189" y="3058628"/>
                  <a:chExt cx="823298" cy="470485"/>
                </a:xfrm>
              </p:grpSpPr>
              <p:cxnSp>
                <p:nvCxnSpPr>
                  <p:cNvPr id="75" name="Прямая соединительная линия 74"/>
                  <p:cNvCxnSpPr/>
                  <p:nvPr/>
                </p:nvCxnSpPr>
                <p:spPr>
                  <a:xfrm rot="690327" flipV="1">
                    <a:off x="7894189" y="3226875"/>
                    <a:ext cx="774735" cy="30223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Прямая соединительная линия 75"/>
                  <p:cNvCxnSpPr/>
                  <p:nvPr/>
                </p:nvCxnSpPr>
                <p:spPr>
                  <a:xfrm rot="690327" flipV="1">
                    <a:off x="8706746" y="3058628"/>
                    <a:ext cx="10741" cy="25522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44" name="TextBox 143"/>
            <p:cNvSpPr txBox="1"/>
            <p:nvPr/>
          </p:nvSpPr>
          <p:spPr>
            <a:xfrm rot="20693996">
              <a:off x="4755209" y="2111097"/>
              <a:ext cx="1549930" cy="463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2400" b="1" dirty="0" smtClean="0">
                  <a:latin typeface="Times New Roman" pitchFamily="18" charset="0"/>
                  <a:cs typeface="Times New Roman" pitchFamily="18" charset="0"/>
                </a:rPr>
                <a:t>МБГ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551384" y="3188124"/>
            <a:ext cx="2509694" cy="2734616"/>
            <a:chOff x="551384" y="3188124"/>
            <a:chExt cx="2509694" cy="2734616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551384" y="3364492"/>
              <a:ext cx="2509694" cy="2558248"/>
              <a:chOff x="138123" y="2168615"/>
              <a:chExt cx="2922956" cy="2938113"/>
            </a:xfrm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138123" y="2168615"/>
                <a:ext cx="2922956" cy="2938113"/>
                <a:chOff x="767408" y="2092039"/>
                <a:chExt cx="3261339" cy="3261339"/>
              </a:xfrm>
            </p:grpSpPr>
            <p:pic>
              <p:nvPicPr>
                <p:cNvPr id="87" name="Picture 1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408" y="2092039"/>
                  <a:ext cx="3261339" cy="3261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9" name="Picture 11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5982" y="2945304"/>
                  <a:ext cx="541297" cy="787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91" name="TextBox 90"/>
              <p:cNvSpPr txBox="1"/>
              <p:nvPr/>
            </p:nvSpPr>
            <p:spPr>
              <a:xfrm>
                <a:off x="335360" y="3796051"/>
                <a:ext cx="1800200" cy="353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i="1" spc="3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ЭКОЛОГИЯ</a:t>
                </a:r>
                <a:endParaRPr lang="ru-RU" sz="1400" b="1" i="1" spc="3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602466" y="3188124"/>
              <a:ext cx="1549930" cy="463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2400" b="1" dirty="0" smtClean="0">
                  <a:latin typeface="Times New Roman" pitchFamily="18" charset="0"/>
                  <a:cs typeface="Times New Roman" pitchFamily="18" charset="0"/>
                </a:rPr>
                <a:t>МБЭ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2907824" y="2773224"/>
            <a:ext cx="2200321" cy="2841890"/>
            <a:chOff x="2907824" y="2773224"/>
            <a:chExt cx="2200321" cy="2841890"/>
          </a:xfrm>
        </p:grpSpPr>
        <p:grpSp>
          <p:nvGrpSpPr>
            <p:cNvPr id="52" name="Группа 51"/>
            <p:cNvGrpSpPr/>
            <p:nvPr/>
          </p:nvGrpSpPr>
          <p:grpSpPr>
            <a:xfrm rot="293699">
              <a:off x="2907824" y="3301654"/>
              <a:ext cx="2200321" cy="2313460"/>
              <a:chOff x="2259850" y="2660499"/>
              <a:chExt cx="2200321" cy="2197634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38" t="10601" r="16960" b="29286"/>
              <a:stretch/>
            </p:blipFill>
            <p:spPr bwMode="auto">
              <a:xfrm>
                <a:off x="2259850" y="2660499"/>
                <a:ext cx="1506800" cy="1497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Группа 50"/>
              <p:cNvGrpSpPr/>
              <p:nvPr/>
            </p:nvGrpSpPr>
            <p:grpSpPr>
              <a:xfrm>
                <a:off x="2637703" y="4082256"/>
                <a:ext cx="475981" cy="775877"/>
                <a:chOff x="2637703" y="4082256"/>
                <a:chExt cx="475981" cy="775877"/>
              </a:xfrm>
            </p:grpSpPr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>
                  <a:off x="2941596" y="4082256"/>
                  <a:ext cx="171516" cy="52606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 flipH="1">
                  <a:off x="2909530" y="4591535"/>
                  <a:ext cx="204154" cy="21202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>
                  <a:off x="2795072" y="4082256"/>
                  <a:ext cx="132445" cy="43469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Прямая соединительная линия 83"/>
                <p:cNvCxnSpPr/>
                <p:nvPr/>
              </p:nvCxnSpPr>
              <p:spPr>
                <a:xfrm flipH="1">
                  <a:off x="2644454" y="4502903"/>
                  <a:ext cx="278059" cy="27027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 flipH="1" flipV="1">
                  <a:off x="2898703" y="4794511"/>
                  <a:ext cx="64346" cy="6362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 flipH="1" flipV="1">
                  <a:off x="2637703" y="4773173"/>
                  <a:ext cx="72890" cy="5824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" name="Группа 108"/>
              <p:cNvGrpSpPr/>
              <p:nvPr/>
            </p:nvGrpSpPr>
            <p:grpSpPr>
              <a:xfrm>
                <a:off x="3647728" y="3131133"/>
                <a:ext cx="812443" cy="668677"/>
                <a:chOff x="7870519" y="2935287"/>
                <a:chExt cx="812443" cy="668677"/>
              </a:xfrm>
            </p:grpSpPr>
            <p:grpSp>
              <p:nvGrpSpPr>
                <p:cNvPr id="110" name="Группа 109"/>
                <p:cNvGrpSpPr/>
                <p:nvPr/>
              </p:nvGrpSpPr>
              <p:grpSpPr>
                <a:xfrm>
                  <a:off x="7881171" y="3148174"/>
                  <a:ext cx="801791" cy="455790"/>
                  <a:chOff x="7881171" y="3148174"/>
                  <a:chExt cx="801791" cy="455790"/>
                </a:xfrm>
              </p:grpSpPr>
              <p:cxnSp>
                <p:nvCxnSpPr>
                  <p:cNvPr id="114" name="Прямая соединительная линия 113"/>
                  <p:cNvCxnSpPr/>
                  <p:nvPr/>
                </p:nvCxnSpPr>
                <p:spPr>
                  <a:xfrm flipV="1">
                    <a:off x="7881171" y="3300104"/>
                    <a:ext cx="735109" cy="30386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Прямая соединительная линия 114"/>
                  <p:cNvCxnSpPr/>
                  <p:nvPr/>
                </p:nvCxnSpPr>
                <p:spPr>
                  <a:xfrm flipV="1">
                    <a:off x="8605628" y="3148174"/>
                    <a:ext cx="77334" cy="164898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1" name="Группа 110"/>
                <p:cNvGrpSpPr/>
                <p:nvPr/>
              </p:nvGrpSpPr>
              <p:grpSpPr>
                <a:xfrm>
                  <a:off x="7870519" y="2935287"/>
                  <a:ext cx="735109" cy="516747"/>
                  <a:chOff x="7870519" y="2935287"/>
                  <a:chExt cx="735109" cy="516747"/>
                </a:xfrm>
              </p:grpSpPr>
              <p:cxnSp>
                <p:nvCxnSpPr>
                  <p:cNvPr id="112" name="Прямая соединительная линия 111"/>
                  <p:cNvCxnSpPr/>
                  <p:nvPr/>
                </p:nvCxnSpPr>
                <p:spPr>
                  <a:xfrm flipV="1">
                    <a:off x="7870519" y="3174110"/>
                    <a:ext cx="676941" cy="27792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Прямая соединительная линия 112"/>
                  <p:cNvCxnSpPr/>
                  <p:nvPr/>
                </p:nvCxnSpPr>
                <p:spPr>
                  <a:xfrm flipV="1">
                    <a:off x="8547460" y="2935287"/>
                    <a:ext cx="58168" cy="24911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43" name="TextBox 142"/>
            <p:cNvSpPr txBox="1"/>
            <p:nvPr/>
          </p:nvSpPr>
          <p:spPr>
            <a:xfrm rot="301973">
              <a:off x="3136768" y="2773224"/>
              <a:ext cx="1549930" cy="463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g-Cyrl-TJ" sz="2400" b="1" dirty="0" smtClean="0">
                  <a:latin typeface="Times New Roman" pitchFamily="18" charset="0"/>
                  <a:cs typeface="Times New Roman" pitchFamily="18" charset="0"/>
                </a:rPr>
                <a:t>НБО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49404904"/>
      </p:ext>
    </p:extLst>
  </p:cSld>
  <p:clrMapOvr>
    <a:masterClrMapping/>
  </p:clrMapOvr>
  <p:transition spd="slow" advTm="174359">
    <p:wip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-0.00026 0.085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00026 0.0731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8047 -0.0587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0.06003 -0.0594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5521 -0.05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06342 -0.054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717290"/>
            <a:ext cx="9470826" cy="439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3356993"/>
            <a:ext cx="2304615" cy="270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4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МУШКИЛОТИ ЭКОЛОГИИ ИСТИФОДАБАРИИ МБЭ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5361" y="1749858"/>
            <a:ext cx="95225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Рушди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манбаъҳои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барқароршаванда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истифодабарандагон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қатор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хавфҳоро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миён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меорад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аз 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ҷумла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истифодабарандагони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тавоноияшон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калон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Яке аз ин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хавфҳо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вобастааст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доимӣ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набудани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МБЭ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солҳои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охир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 ба таври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васеъ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истифодабарии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манбаъҳои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офтоб ва бод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таалуқ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дорад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Ба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ғайр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аз ин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истеҳсоли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панелҳои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офтобӣ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дастгоҳҳои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бодӣ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аккумуляторҳо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маводҳои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зиёд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металлҳои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камёфт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зарур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мегардад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Истеҳсоли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чунин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металҳо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умуман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истеҳсолоти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дастгоҳҳои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барқии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истифодаи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МБЭ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экология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зараровар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мебошад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Чунин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истеҳсолот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харҷи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зиёди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 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неруи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барқро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талаб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менамояд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Бинобар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масъалаи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таъсири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МБЭ ба экология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масъалаи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мубрам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боқи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мемонад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91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amera.wav"/>
          </p:stSnd>
        </p:sndAc>
      </p:transition>
    </mc:Choice>
    <mc:Fallback xmlns="">
      <p:transition spd="med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5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МУШКИЛОТИ ЭКОЛОГИИ ИСТИФОДАБАРИИ МБЭ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3514193"/>
            <a:ext cx="3384377" cy="250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1" y="3514194"/>
            <a:ext cx="3703965" cy="25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26" y="3514193"/>
            <a:ext cx="3729511" cy="25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375" y="1674674"/>
            <a:ext cx="113772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Сарфи</a:t>
            </a:r>
            <a:r>
              <a:rPr lang="ru-RU" dirty="0" smtClean="0"/>
              <a:t> </a:t>
            </a:r>
            <a:r>
              <a:rPr lang="ru-RU" dirty="0" err="1"/>
              <a:t>назар</a:t>
            </a:r>
            <a:r>
              <a:rPr lang="ru-RU" dirty="0"/>
              <a:t> аз он, ки </a:t>
            </a:r>
            <a:r>
              <a:rPr lang="ru-RU" dirty="0" smtClean="0"/>
              <a:t> </a:t>
            </a:r>
            <a:r>
              <a:rPr lang="ru-RU" dirty="0" err="1" smtClean="0"/>
              <a:t>неругоҳҳои</a:t>
            </a:r>
            <a:r>
              <a:rPr lang="ru-RU" dirty="0" smtClean="0"/>
              <a:t> </a:t>
            </a:r>
            <a:r>
              <a:rPr lang="ru-RU" dirty="0" err="1" smtClean="0"/>
              <a:t>барқии</a:t>
            </a:r>
            <a:r>
              <a:rPr lang="ru-RU" dirty="0" smtClean="0"/>
              <a:t> </a:t>
            </a:r>
            <a:r>
              <a:rPr lang="ru-RU" dirty="0" err="1" smtClean="0"/>
              <a:t>обии</a:t>
            </a:r>
            <a:r>
              <a:rPr lang="ru-RU" dirty="0" smtClean="0"/>
              <a:t>  (НБО) – </a:t>
            </a:r>
            <a:r>
              <a:rPr lang="ru-RU" dirty="0" err="1" smtClean="0"/>
              <a:t>хурд</a:t>
            </a:r>
            <a:r>
              <a:rPr lang="ru-RU" dirty="0" smtClean="0"/>
              <a:t> дар </a:t>
            </a:r>
            <a:r>
              <a:rPr lang="ru-RU" dirty="0" err="1" smtClean="0"/>
              <a:t>ҷаҳон</a:t>
            </a:r>
            <a:r>
              <a:rPr lang="ru-RU" dirty="0" smtClean="0"/>
              <a:t> </a:t>
            </a:r>
            <a:r>
              <a:rPr lang="ru-RU" dirty="0" err="1" smtClean="0"/>
              <a:t>ҳамчун</a:t>
            </a:r>
            <a:r>
              <a:rPr lang="ru-RU" dirty="0" smtClean="0"/>
              <a:t> </a:t>
            </a:r>
            <a:r>
              <a:rPr lang="ru-RU" dirty="0" err="1" smtClean="0"/>
              <a:t>манбаи</a:t>
            </a:r>
            <a:r>
              <a:rPr lang="ru-RU" dirty="0" smtClean="0"/>
              <a:t> </a:t>
            </a:r>
            <a:r>
              <a:rPr lang="ru-RU" dirty="0" err="1" smtClean="0"/>
              <a:t>барқароршавандаи</a:t>
            </a:r>
            <a:r>
              <a:rPr lang="ru-RU" dirty="0" smtClean="0"/>
              <a:t> энергияи аз </a:t>
            </a:r>
            <a:r>
              <a:rPr lang="ru-RU" dirty="0" err="1" smtClean="0"/>
              <a:t>ҷиҳати</a:t>
            </a:r>
            <a:r>
              <a:rPr lang="ru-RU" dirty="0" smtClean="0"/>
              <a:t> </a:t>
            </a:r>
            <a:r>
              <a:rPr lang="ru-RU" dirty="0" err="1" smtClean="0"/>
              <a:t>экологӣ</a:t>
            </a:r>
            <a:r>
              <a:rPr lang="ru-RU" dirty="0" smtClean="0"/>
              <a:t> </a:t>
            </a:r>
            <a:r>
              <a:rPr lang="ru-RU" dirty="0" err="1" smtClean="0"/>
              <a:t>тоза</a:t>
            </a:r>
            <a:r>
              <a:rPr lang="ru-RU" dirty="0" smtClean="0"/>
              <a:t> </a:t>
            </a:r>
            <a:r>
              <a:rPr lang="ru-RU" dirty="0" err="1" smtClean="0"/>
              <a:t>эътироф</a:t>
            </a:r>
            <a:r>
              <a:rPr lang="ru-RU" dirty="0" smtClean="0"/>
              <a:t> </a:t>
            </a:r>
            <a:r>
              <a:rPr lang="ru-RU" dirty="0" err="1" smtClean="0"/>
              <a:t>гардидааст</a:t>
            </a:r>
            <a:r>
              <a:rPr lang="ru-RU" dirty="0" smtClean="0"/>
              <a:t>. </a:t>
            </a:r>
            <a:r>
              <a:rPr lang="ru-RU" dirty="0" err="1" smtClean="0"/>
              <a:t>Таҷрибаҳо</a:t>
            </a:r>
            <a:r>
              <a:rPr lang="ru-RU" dirty="0" smtClean="0"/>
              <a:t> </a:t>
            </a:r>
            <a:r>
              <a:rPr lang="ru-RU" dirty="0" err="1" smtClean="0"/>
              <a:t>нишон</a:t>
            </a:r>
            <a:r>
              <a:rPr lang="ru-RU" dirty="0" smtClean="0"/>
              <a:t> </a:t>
            </a:r>
            <a:r>
              <a:rPr lang="ru-RU" dirty="0" err="1" smtClean="0"/>
              <a:t>медиҳад</a:t>
            </a:r>
            <a:r>
              <a:rPr lang="ru-RU" dirty="0" smtClean="0"/>
              <a:t>, ки </a:t>
            </a:r>
            <a:r>
              <a:rPr lang="ru-RU" dirty="0" err="1" smtClean="0"/>
              <a:t>таъсири</a:t>
            </a:r>
            <a:r>
              <a:rPr lang="ru-RU" dirty="0" smtClean="0"/>
              <a:t> </a:t>
            </a:r>
            <a:r>
              <a:rPr lang="ru-RU" dirty="0" err="1" smtClean="0"/>
              <a:t>онҳо</a:t>
            </a:r>
            <a:r>
              <a:rPr lang="ru-RU" dirty="0" smtClean="0"/>
              <a:t> ба </a:t>
            </a:r>
            <a:r>
              <a:rPr lang="ru-RU" dirty="0" err="1" smtClean="0"/>
              <a:t>муҳит</a:t>
            </a:r>
            <a:r>
              <a:rPr lang="ru-RU" dirty="0" smtClean="0"/>
              <a:t> ва экология низ ба </a:t>
            </a:r>
            <a:r>
              <a:rPr lang="ru-RU" dirty="0" err="1" smtClean="0"/>
              <a:t>қайд</a:t>
            </a:r>
            <a:r>
              <a:rPr lang="ru-RU" dirty="0" smtClean="0"/>
              <a:t> </a:t>
            </a:r>
            <a:r>
              <a:rPr lang="ru-RU" dirty="0" err="1" smtClean="0"/>
              <a:t>гирифта</a:t>
            </a:r>
            <a:r>
              <a:rPr lang="ru-RU" dirty="0" smtClean="0"/>
              <a:t> </a:t>
            </a:r>
            <a:r>
              <a:rPr lang="ru-RU" dirty="0" err="1" smtClean="0"/>
              <a:t>мешавад</a:t>
            </a:r>
            <a:r>
              <a:rPr lang="ru-RU" dirty="0" smtClean="0"/>
              <a:t>. Дар </a:t>
            </a:r>
            <a:r>
              <a:rPr lang="ru-RU" dirty="0" err="1" smtClean="0"/>
              <a:t>Тоҷикистон</a:t>
            </a:r>
            <a:r>
              <a:rPr lang="ru-RU" dirty="0" smtClean="0"/>
              <a:t> </a:t>
            </a:r>
            <a:r>
              <a:rPr lang="ru-RU" dirty="0" err="1" smtClean="0"/>
              <a:t>мувофиқи</a:t>
            </a:r>
            <a:r>
              <a:rPr lang="ru-RU" dirty="0" smtClean="0"/>
              <a:t> </a:t>
            </a:r>
            <a:r>
              <a:rPr lang="ru-RU" dirty="0" err="1" smtClean="0"/>
              <a:t>маълумотҳои</a:t>
            </a:r>
            <a:r>
              <a:rPr lang="ru-RU" dirty="0" smtClean="0"/>
              <a:t> </a:t>
            </a:r>
            <a:r>
              <a:rPr lang="ru-RU" dirty="0" err="1" smtClean="0"/>
              <a:t>охир</a:t>
            </a:r>
            <a:r>
              <a:rPr lang="ru-RU" dirty="0" smtClean="0"/>
              <a:t> </a:t>
            </a:r>
            <a:r>
              <a:rPr lang="ru-RU" dirty="0" err="1" smtClean="0"/>
              <a:t>зиёда</a:t>
            </a:r>
            <a:r>
              <a:rPr lang="ru-RU" dirty="0" smtClean="0"/>
              <a:t> аз 200 </a:t>
            </a:r>
            <a:r>
              <a:rPr lang="ru-RU" dirty="0" err="1" smtClean="0"/>
              <a:t>адад</a:t>
            </a:r>
            <a:r>
              <a:rPr lang="ru-RU" dirty="0" smtClean="0"/>
              <a:t> НБО – и </a:t>
            </a:r>
            <a:r>
              <a:rPr lang="ru-RU" dirty="0" err="1" smtClean="0"/>
              <a:t>хурд</a:t>
            </a:r>
            <a:r>
              <a:rPr lang="ru-RU" dirty="0" smtClean="0"/>
              <a:t> </a:t>
            </a:r>
            <a:r>
              <a:rPr lang="ru-RU" dirty="0" err="1" smtClean="0"/>
              <a:t>мавриди</a:t>
            </a:r>
            <a:r>
              <a:rPr lang="ru-RU" dirty="0" smtClean="0"/>
              <a:t> </a:t>
            </a:r>
            <a:r>
              <a:rPr lang="ru-RU" dirty="0" err="1" smtClean="0"/>
              <a:t>истифода</a:t>
            </a:r>
            <a:r>
              <a:rPr lang="ru-RU" dirty="0"/>
              <a:t> </a:t>
            </a:r>
            <a:r>
              <a:rPr lang="ru-RU" dirty="0" err="1" smtClean="0"/>
              <a:t>қарор</a:t>
            </a:r>
            <a:r>
              <a:rPr lang="ru-RU" dirty="0" smtClean="0"/>
              <a:t> </a:t>
            </a:r>
            <a:r>
              <a:rPr lang="ru-RU" dirty="0" err="1" smtClean="0"/>
              <a:t>дорад</a:t>
            </a:r>
            <a:r>
              <a:rPr lang="ru-RU" dirty="0" smtClean="0"/>
              <a:t>. </a:t>
            </a:r>
          </a:p>
          <a:p>
            <a:pPr algn="just"/>
            <a:r>
              <a:rPr lang="tg-Cyrl-TJ" dirty="0" smtClean="0"/>
              <a:t>	Чуноне, ки медонем таъсири асосии экологии НБО –и хурд ин монеа шудан ба муҳоҷирати моҳиҳо дар давраи тухмгузорӣ, вайрон шудани реҷаи маҷро ва ғайра.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492751"/>
      </p:ext>
    </p:extLst>
  </p:cSld>
  <p:clrMapOvr>
    <a:masterClrMapping/>
  </p:clrMapOvr>
  <p:transition spd="slow">
    <p:randomBar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6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МУШКИЛОТИ ЭКОЛОГИИ ИСТИФОДАБАРИИ МБЭ</a:t>
            </a:r>
          </a:p>
        </p:txBody>
      </p:sp>
      <p:pic>
        <p:nvPicPr>
          <p:cNvPr id="2050" name="Picture 2" descr="D:\КАФЕДРА\Л Е К С И Я Х О\4. МБГЭ\Лекция+видеолекция\Фотографии\energies-12-02930-g0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10" y="2908703"/>
            <a:ext cx="4367808" cy="31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ФЕДРА\Л Е К С И Я Х О\4. МБГЭ\Лекция+видеолекция\Фотографии\energies-12-02930-g0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896921"/>
            <a:ext cx="4464495" cy="308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610" y="1701007"/>
            <a:ext cx="117007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Таъсироти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экологӣ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рушди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энергетикаи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офтобӣ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Неругоҳи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офтобӣ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иншоотҳои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охир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наомӯхта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аз ин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рӯй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онҳоро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манбаъҳои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нигоҳи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экологӣ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пурра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ворид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намудан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ғайри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имкон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Метавон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фақат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қисмати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охири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онро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яъне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танҳо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стифодабарии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неругоҳҳои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офтобиро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технологияи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ҷиҳати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экологӣ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ворид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кардан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2554377"/>
      </p:ext>
    </p:extLst>
  </p:cSld>
  <p:clrMapOvr>
    <a:masterClrMapping/>
  </p:clrMapOvr>
  <p:transition spd="slow">
    <p:push dir="u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7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МУШКИЛОТИ ЭКОЛОГИИ ИСТИФОДАБАРИИ МБЭ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866091"/>
            <a:ext cx="3846562" cy="255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4059508"/>
            <a:ext cx="3846562" cy="205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5" y="1807131"/>
            <a:ext cx="3078781" cy="225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4" y="4059508"/>
            <a:ext cx="3078782" cy="193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2634" y="1807131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Неругоҳҳои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барқии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Офтобӣ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ки 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панелҳои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фотоэлектрикии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алоҳида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иборат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мебошанд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ҳангоми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тавонои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калон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масоҳати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хело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калонро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ишғол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менамоянд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Масоҳати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зери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панелҳои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офтобӣ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ҳисоби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сохторашон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тағир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меёбад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яъне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ҳамаи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растаниҳо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мемиранд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 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пайи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ҳашарот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низ куч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мебандад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86369683"/>
      </p:ext>
    </p:extLst>
  </p:cSld>
  <p:clrMapOvr>
    <a:masterClrMapping/>
  </p:clrMapOvr>
  <p:transition spd="slow">
    <p:push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8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МУШКИЛОТИ ЭКОЛОГИИ ИСТИФОДАБАРИИ МБЭ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30" y="1707788"/>
            <a:ext cx="5037015" cy="264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3733277"/>
            <a:ext cx="4032448" cy="226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21" y="3933057"/>
            <a:ext cx="3806345" cy="206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3392" y="195167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Таъсири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энергетикаи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бодӣ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муҳити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атроф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Омилҳои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таъсиркунандаи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ДББ ба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муҳити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зист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пайомадҳои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чорабиниҳои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намудани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таъсироти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он дар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ҷадвали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оварда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шудааст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Баъзеи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онҳоро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муфасалтар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мебароем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349611"/>
      </p:ext>
    </p:extLst>
  </p:cSld>
  <p:clrMapOvr>
    <a:masterClrMapping/>
  </p:clrMapOvr>
  <p:transition spd="slow">
    <p:pu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2000" dirty="0" err="1" smtClean="0"/>
              <a:t>Н.и.т</a:t>
            </a:r>
            <a:r>
              <a:rPr lang="ru-RU" sz="2000" dirty="0" smtClean="0"/>
              <a:t>. </a:t>
            </a:r>
            <a:r>
              <a:rPr lang="ru-RU" sz="2000" dirty="0" err="1" smtClean="0"/>
              <a:t>муаллими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калон</a:t>
            </a:r>
            <a:r>
              <a:rPr lang="ru-RU" sz="2000" dirty="0" smtClean="0"/>
              <a:t> Раҳимов </a:t>
            </a:r>
            <a:r>
              <a:rPr lang="ru-RU" sz="2000" dirty="0"/>
              <a:t>Ф.М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rm-firdavs@mail.ru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9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08" y="81106"/>
            <a:ext cx="966231" cy="12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7488" y="1057265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</a:t>
            </a:r>
            <a:endParaRPr lang="tg-Cyrl-TJ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МУШКИЛОТИ ЭКОЛОГИИ ИСТИФОДАБАРИИ МБЭ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212976"/>
            <a:ext cx="3182080" cy="280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703596"/>
            <a:ext cx="3182081" cy="179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471257"/>
              </p:ext>
            </p:extLst>
          </p:nvPr>
        </p:nvGraphicFramePr>
        <p:xfrm>
          <a:off x="0" y="1714822"/>
          <a:ext cx="8832304" cy="4755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858"/>
                <a:gridCol w="3021578"/>
                <a:gridCol w="5345868"/>
              </a:tblGrid>
              <a:tr h="162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р/т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Омилҳои таъсир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Методҳои бартарафкуни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</a:tr>
              <a:tr h="732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Забти қитъаҳои замин, тағйирёбии хосиятҳои қабатҳои болои замин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Насби ДББ дар қитъаҳои заминҳое, ки истифода намешаванд. 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Оптимали кардани ҷойгиркунии дастгоҳҳо барои сарфаи қитъаи замин.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Бақайдгирии нақшавии тағйирёбии қабатҳои болои замин.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Ҳисоббаробаркуниҳои ҷубронӣ ба истифодабарандагони замин.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</a:tr>
              <a:tr h="650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Таъсироти акустикӣ (таъсири овоз)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Тағйир додани шумораи даврзании чархи бодӣ.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Тағйирдиҳии сохти парраи дастгоҳи бодӣ.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 иншоотҳои инфрасохтори дар масофаҳои бехатар (безарар) ҷойгир намудани ДББ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Ивази маводҳои парраҳо.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</a:tr>
              <a:tr h="325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Таъсир ба ландшафт ва қабули онҳо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 инобат гирифтани ландшафт ҳангоми ҷойгиркунии ДББ.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Ҷустуҷӯи намудҳои гуногуни манора ва рангҳо.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</a:tr>
              <a:tr h="488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Нурафкании электромагнитӣ, теле- ва радиоалоқа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Бунёди ретрансляторҳо.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Ивази маводҳои парраҳо.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Муҷаҳазгардонии асбобҳои махсус дар ДББ.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 наздикии иншоотҳои коммуникатсионӣ дур ҷойгир кардан.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</a:tr>
              <a:tr h="488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Таъсир ба орнитофауна, парандаҳои муҳоҷир, фаунаи баҳри ҳангоми ҷойгиркунии ДББ дар баҳрҳо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Таҳлили талафгардии паррандаҳо ва моҳиҳои муҳоҷир, ки дар сари роҳи муҳоҷираташон ДББ насб мегардад.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Ҳисоб намудани эҳтимоляти бархурии паррандаҳо ва моҳиён бо ДББ.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</a:tr>
              <a:tr h="569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Ҳолатҳои садамавӣ, хатари шикаста рафтани қисмҳои зарардидаи ДББ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Ҳисоб намудани эҳтимолияти шикатсани чархи бодӣ, траектория ва масофаи парида афтодани он.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Баҳодиҳии эътимоднокии кори бесадамавии онҳо.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Ҳудудбандии истеҳсоли дар атрофи ДББ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</a:tr>
              <a:tr h="406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Омилҳои беҳтаргардонандаи ҳолати экологӣ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Пастгардидани қувваи бод.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Пастгардидани эрозияи замин аз ҳисоби бод.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g-Cyrl-TJ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 гардидани таъсири бод дар наздикии соҳилҳои баҳр ва обанборҳо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53" marR="3095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76640"/>
      </p:ext>
    </p:extLst>
  </p:cSld>
  <p:clrMapOvr>
    <a:masterClrMapping/>
  </p:clrMapOvr>
  <p:transition spd="slow">
    <p:push dir="u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0.9|1.1|1|0.7|0.5|0.7|35.3|1.8|21.7|18.5|27.9|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5438</TotalTime>
  <Words>829</Words>
  <Application>Microsoft Office PowerPoint</Application>
  <PresentationFormat>Произвольный</PresentationFormat>
  <Paragraphs>165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Иншоотхои энергетики ва тачхизоти МБГЭ</dc:title>
  <dc:creator>ЭАТ</dc:creator>
  <cp:lastModifiedBy>admin</cp:lastModifiedBy>
  <cp:revision>241</cp:revision>
  <cp:lastPrinted>2024-11-07T12:04:50Z</cp:lastPrinted>
  <dcterms:created xsi:type="dcterms:W3CDTF">2012-02-08T09:07:26Z</dcterms:created>
  <dcterms:modified xsi:type="dcterms:W3CDTF">2024-11-07T12:07:38Z</dcterms:modified>
</cp:coreProperties>
</file>