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6"/>
  </p:notesMasterIdLst>
  <p:handoutMasterIdLst>
    <p:handoutMasterId r:id="rId17"/>
  </p:handoutMasterIdLst>
  <p:sldIdLst>
    <p:sldId id="294" r:id="rId4"/>
    <p:sldId id="384" r:id="rId5"/>
    <p:sldId id="387" r:id="rId6"/>
    <p:sldId id="388" r:id="rId7"/>
    <p:sldId id="391" r:id="rId8"/>
    <p:sldId id="389" r:id="rId9"/>
    <p:sldId id="393" r:id="rId10"/>
    <p:sldId id="392" r:id="rId11"/>
    <p:sldId id="390" r:id="rId12"/>
    <p:sldId id="394" r:id="rId13"/>
    <p:sldId id="395" r:id="rId14"/>
    <p:sldId id="386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7" autoAdjust="0"/>
    <p:restoredTop sz="94676" autoAdjust="0"/>
  </p:normalViewPr>
  <p:slideViewPr>
    <p:cSldViewPr>
      <p:cViewPr>
        <p:scale>
          <a:sx n="40" d="100"/>
          <a:sy n="40" d="100"/>
        </p:scale>
        <p:origin x="-1090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4B72EE-B91A-4A61-AA9A-1647D4668A51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56909A-E89E-4764-9251-ED49DACEC3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204698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931269-2394-4F88-B934-AED3B1738AF9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900499-9E3B-42BE-A525-7B87EA6EE1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90661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62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43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330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557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681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935-7B58-4FE3-8827-14C5B8F9C4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87488" y="1031250"/>
            <a:ext cx="940904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56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1C1-B089-4F9C-B976-D80C56188D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2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7957-8661-42F1-8F5B-0940030113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87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5B1-2FFA-40FC-B5F3-891537A00D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17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AC63-D7DC-4B36-AE12-77A967F0C8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8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E4-D4E7-4B34-BA3F-A7289135D7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0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4053-1B29-433C-8AFA-A72378E92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16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2A17-EBCB-4458-BEA2-37A80FCC3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7079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E8C-94D5-48B3-9080-9ED4655DC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86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DD9-1916-4E88-A337-E6DEABCEE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91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5079-C988-43D8-8631-6B241E3D0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6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93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82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81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55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5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8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46800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98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45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87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4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296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6588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761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939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5868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262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173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32996A-28C3-4AEB-9D38-C2BE71A58DD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2957"/>
            <a:ext cx="9313035" cy="104091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" y="5439"/>
            <a:ext cx="1763784" cy="104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6BBF074-7DE1-44FC-B122-DC7BE082FE5C}"/>
              </a:ext>
            </a:extLst>
          </p:cNvPr>
          <p:cNvSpPr/>
          <p:nvPr userDrawn="1"/>
        </p:nvSpPr>
        <p:spPr>
          <a:xfrm>
            <a:off x="11088552" y="-22626"/>
            <a:ext cx="1103448" cy="107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8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30" y="3745188"/>
            <a:ext cx="41052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87" y="5750162"/>
            <a:ext cx="5290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sz="1600" dirty="0" smtClean="0"/>
              <a:t>н.и.т., муаллими калон</a:t>
            </a:r>
            <a:endParaRPr lang="tg-Cyrl-TJ" sz="1600" dirty="0"/>
          </a:p>
          <a:p>
            <a:pPr algn="ctr"/>
            <a:r>
              <a:rPr lang="ru-RU" sz="1600" b="1" dirty="0" smtClean="0"/>
              <a:t>РАҲИМОВ ФИРДАВС МИРЗОУМАРОВИЧ</a:t>
            </a:r>
          </a:p>
          <a:p>
            <a:pPr algn="ctr"/>
            <a:r>
              <a:rPr lang="en-US" sz="1600" b="1" dirty="0" smtClean="0"/>
              <a:t>tel: </a:t>
            </a:r>
            <a:r>
              <a:rPr lang="tg-Cyrl-TJ" sz="1600" b="1" dirty="0" smtClean="0"/>
              <a:t>938321551</a:t>
            </a:r>
            <a:r>
              <a:rPr lang="en-US" sz="1600" b="1" dirty="0" smtClean="0"/>
              <a:t>. e</a:t>
            </a:r>
            <a:r>
              <a:rPr lang="ru-RU" sz="1600" b="1" dirty="0" smtClean="0"/>
              <a:t>-</a:t>
            </a:r>
            <a:r>
              <a:rPr lang="en-US" sz="1600" b="1" dirty="0" smtClean="0"/>
              <a:t>mail</a:t>
            </a:r>
            <a:r>
              <a:rPr lang="tg-Cyrl-TJ" sz="1600" b="1" dirty="0" smtClean="0"/>
              <a:t>:</a:t>
            </a:r>
            <a:r>
              <a:rPr lang="en-US" sz="1600" b="1" dirty="0" smtClean="0"/>
              <a:t>rm-firdavs</a:t>
            </a:r>
            <a:r>
              <a:rPr lang="en-US" b="1" dirty="0" smtClean="0"/>
              <a:t>@mail.ru</a:t>
            </a:r>
            <a:endParaRPr lang="ru-RU" b="1" dirty="0">
              <a:solidFill>
                <a:schemeClr val="accent1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schemeClr val="bg1"/>
                </a:solidFill>
              </a:rPr>
              <a:t>“</a:t>
            </a:r>
            <a:r>
              <a:rPr lang="tg-Cyrl-TJ" sz="2000" b="1" dirty="0" smtClean="0">
                <a:solidFill>
                  <a:schemeClr val="bg1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schemeClr val="bg1"/>
                </a:solidFill>
              </a:rPr>
              <a:t>”</a:t>
            </a:r>
            <a:endParaRPr lang="tg-Cyrl-TJ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75ED71A-8389-45DB-896C-C02186C560A2}"/>
              </a:ext>
            </a:extLst>
          </p:cNvPr>
          <p:cNvSpPr/>
          <p:nvPr/>
        </p:nvSpPr>
        <p:spPr>
          <a:xfrm>
            <a:off x="1823610" y="2694708"/>
            <a:ext cx="85447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400" b="1" dirty="0"/>
              <a:t>ФАННИ</a:t>
            </a:r>
            <a:r>
              <a:rPr lang="tg-Cyrl-TJ" b="1" dirty="0"/>
              <a:t/>
            </a:r>
            <a:br>
              <a:rPr lang="tg-Cyrl-TJ" b="1" dirty="0"/>
            </a:b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МАНБАЪ</a:t>
            </a:r>
            <a:r>
              <a:rPr lang="tg-Cyrl-TJ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ҲОИ БАРҚАРОРШАВАНДАИ ЭНЕРГИЯ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№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МУҲАРРИКИ СТИРЛИНГ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212" y="3783817"/>
            <a:ext cx="1978746" cy="250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1" y="3811995"/>
            <a:ext cx="2847878" cy="150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10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МУҲАРРИКИ СТИРЛИНГ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623" y="1731531"/>
            <a:ext cx="117007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Бартариҳо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ҳамаи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камбудию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норасоиҳои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ҷойдошта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нигоҳ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накарда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муҳаррики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Стирлинг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бартариҳои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мебошанд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Муҳаррики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яъне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монанди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дигар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муҳаррикҳои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берунсӯз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аниқтараш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истифодаи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манбаи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берунаи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гармӣ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метавонад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фарқи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ҳарорати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дилхоҳи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манбаъ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истифода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намояд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масалан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қабатҳои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гуногуни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уқёнусҳо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баҳрҳо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гармии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офтобӣ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ядроӣ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ғайра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Соддагии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сохт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таркиби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муҳаррик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хело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содда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сиситемаҳои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иловагиро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талаб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намекунад: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масалан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системаи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газтақсимкунӣ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Метавонад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мустақилона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дорояд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 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механизми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ҳаракдиҳанда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истифода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накунад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Истифодабарии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тулонӣ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соддагии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таркиб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қисмҳои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нозук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надошта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эҳтимолияти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истифодаи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садҳо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ҳазорҳо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дароз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мекунад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Сарфанокӣ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истифодаи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манбаҳое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фарқи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начандон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ҳароратӣ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доранд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муҳаррики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Стирлинг яке 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намудҳои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пурсамар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шумурда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мешавад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ҳангоми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табдилдиҳии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энергияи офтоб ба энергияи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муҳаррики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Стирлинг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баъзан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ККФ баланд (то 31,25%)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нишон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медиҳад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ки 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нишондод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нишондоди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муҳаррикҳои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буғӣ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зиёд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ҷиҳати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экологӣ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муҳаррики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Стирлинг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ихроҷ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намекунад 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сатҳи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овоз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ҳангоми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нисбат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муҳаррикҳои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поршенӣ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пасттар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Муҳаррики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Стирлинг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ҷисми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сарф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намекунад. </a:t>
            </a:r>
          </a:p>
        </p:txBody>
      </p:sp>
    </p:spTree>
    <p:extLst>
      <p:ext uri="{BB962C8B-B14F-4D97-AF65-F5344CB8AC3E}">
        <p14:creationId xmlns:p14="http://schemas.microsoft.com/office/powerpoint/2010/main" val="5425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11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МУҲАРРИКИ СТИРЛИНГ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541" y="1703596"/>
            <a:ext cx="113049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Истифода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Муҳаррики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Стирлинг 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ҳолатҳое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истифода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мешаванд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табдилдиҳандаи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қадар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калон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содда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лозим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самаранокии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дигар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табдилдиҳандаҳо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паст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мисол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фарқи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ҳароратҳо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истифодаи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турбинаи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буғӣ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газӣ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басанда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Манбаи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электроэнергияи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универсалӣ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Муҳаррики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Стирлинг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метавонад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 энергияи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электрикӣ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табдил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дилхоҳ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истифода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шавад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асоси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дастгоҳҳои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барқӣ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офтобӣ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нақша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гирифта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шудааст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Онҳоро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ҳамчун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манбаи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мухтор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сайёҳон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истифода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мебаранд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Насосҳо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Самаранокии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насосҳо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асоси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муҳаррикҳои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электрикӣ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нисбат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насосҳо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асоси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муҳаррики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Стирлинг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пасттар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49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7" y="5750162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</a:rPr>
              <a:t>н.и.т</a:t>
            </a:r>
            <a:r>
              <a:rPr lang="ru-RU" sz="1600" dirty="0">
                <a:solidFill>
                  <a:prstClr val="black"/>
                </a:solidFill>
              </a:rPr>
              <a:t>., </a:t>
            </a:r>
            <a:r>
              <a:rPr lang="ru-RU" sz="1600" dirty="0" err="1">
                <a:solidFill>
                  <a:prstClr val="black"/>
                </a:solidFill>
              </a:rPr>
              <a:t>муаллими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калон</a:t>
            </a:r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/>
              <a:t>РАҲИМОВ ФИРДАВС МИРЗОУМАРОВИЧ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tel</a:t>
            </a:r>
            <a:r>
              <a:rPr lang="en-US" sz="1600" b="1" dirty="0">
                <a:solidFill>
                  <a:prstClr val="black"/>
                </a:solidFill>
              </a:rPr>
              <a:t>: </a:t>
            </a:r>
            <a:r>
              <a:rPr lang="tg-Cyrl-TJ" sz="1600" b="1" dirty="0" smtClean="0">
                <a:solidFill>
                  <a:prstClr val="black"/>
                </a:solidFill>
              </a:rPr>
              <a:t>938321551</a:t>
            </a:r>
            <a:r>
              <a:rPr lang="en-US" sz="1600" b="1" dirty="0" smtClean="0">
                <a:solidFill>
                  <a:prstClr val="black"/>
                </a:solidFill>
              </a:rPr>
              <a:t>. </a:t>
            </a:r>
            <a:r>
              <a:rPr lang="en-US" sz="1600" b="1" dirty="0">
                <a:solidFill>
                  <a:prstClr val="black"/>
                </a:solidFill>
              </a:rPr>
              <a:t>e</a:t>
            </a:r>
            <a:r>
              <a:rPr lang="ru-RU" sz="1600" b="1" dirty="0">
                <a:solidFill>
                  <a:prstClr val="black"/>
                </a:solidFill>
              </a:rPr>
              <a:t>-</a:t>
            </a:r>
            <a:r>
              <a:rPr lang="en-US" sz="1600" b="1" dirty="0">
                <a:solidFill>
                  <a:prstClr val="black"/>
                </a:solidFill>
              </a:rPr>
              <a:t>mail</a:t>
            </a:r>
            <a:r>
              <a:rPr lang="tg-Cyrl-TJ" sz="1600" b="1" dirty="0" smtClean="0">
                <a:solidFill>
                  <a:prstClr val="black"/>
                </a:solidFill>
              </a:rPr>
              <a:t>:</a:t>
            </a:r>
            <a:r>
              <a:rPr lang="en-US" sz="1600" b="1" dirty="0" smtClean="0">
                <a:solidFill>
                  <a:prstClr val="black"/>
                </a:solidFill>
              </a:rPr>
              <a:t> rm-firdavs</a:t>
            </a:r>
            <a:r>
              <a:rPr lang="tg-Cyrl-TJ" sz="2000" b="1" dirty="0" smtClean="0">
                <a:solidFill>
                  <a:prstClr val="black"/>
                </a:solidFill>
                <a:latin typeface="Times New Roman Tj" panose="02020603050405020304" pitchFamily="18" charset="-52"/>
              </a:rPr>
              <a:t>@mail.ru</a:t>
            </a:r>
            <a:endParaRPr lang="ru-RU" sz="2000" b="1" dirty="0">
              <a:solidFill>
                <a:srgbClr val="5B9BD5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prstClr val="white"/>
                </a:solidFill>
              </a:rPr>
              <a:t>“</a:t>
            </a:r>
            <a:r>
              <a:rPr lang="tg-Cyrl-TJ" sz="2000" b="1" dirty="0" smtClean="0">
                <a:solidFill>
                  <a:prstClr val="white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prstClr val="white"/>
                </a:solidFill>
              </a:rPr>
              <a:t>”</a:t>
            </a:r>
            <a:endParaRPr lang="tg-Cyrl-TJ" sz="2400" b="1" dirty="0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75ED71A-8389-45DB-896C-C02186C560A2}"/>
              </a:ext>
            </a:extLst>
          </p:cNvPr>
          <p:cNvSpPr/>
          <p:nvPr/>
        </p:nvSpPr>
        <p:spPr>
          <a:xfrm>
            <a:off x="2619999" y="2946097"/>
            <a:ext cx="6864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400" b="1" dirty="0" smtClean="0">
                <a:solidFill>
                  <a:prstClr val="black"/>
                </a:solidFill>
              </a:rPr>
              <a:t>Ташаккур ба диққататон!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95" y="3573016"/>
            <a:ext cx="1607025" cy="203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7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2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МУҲАРРИКИ СТИРЛИНГ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76246" y="1719928"/>
            <a:ext cx="54895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Муҳаррики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Стирлинг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мошини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ҳароратие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ки дар 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ҷисми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 намуди газ ё моеъ 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ҳаҷми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сарбаста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ҳаракат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мекунад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асоси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гармкунӣ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хунуккунии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даврии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ҷисми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ки 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натиҷа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тағйирёбии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ҳаҷм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меояд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энергия ба даст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оварда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мешавад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Барои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ҳаракат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даровардани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мошин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истифодаи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сӯзишворӣ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ҳамчунин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дилхоҳ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манбаи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гармиро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истифода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намудан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" y="1812032"/>
            <a:ext cx="6487843" cy="363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1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3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МУҲАРРИКИ СТИРЛИНГ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2" y="2636912"/>
            <a:ext cx="2733992" cy="14470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3204979" y="1742887"/>
                <a:ext cx="8651662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g-Cyrl-TJ" sz="2400" dirty="0">
                    <a:latin typeface="Times New Roman" pitchFamily="18" charset="0"/>
                    <a:cs typeface="Times New Roman" pitchFamily="18" charset="0"/>
                  </a:rPr>
                  <a:t>Дар термодинамика маълум аст, ки фишор, ҳарорат ва ҳаҷми гази идеалӣ аз рӯи қонуни зерин алоқамандӣ доранд: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tg-Cyrl-TJ" sz="2400" i="1"/>
                      <m:t>𝑃𝑉</m:t>
                    </m:r>
                    <m:r>
                      <a:rPr lang="tg-Cyrl-TJ" sz="2400" i="1"/>
                      <m:t> = </m:t>
                    </m:r>
                    <m:r>
                      <a:rPr lang="tg-Cyrl-TJ" sz="2400" i="1"/>
                      <m:t>𝑣</m:t>
                    </m:r>
                    <m:r>
                      <a:rPr lang="tg-Cyrl-TJ" sz="2400" i="1"/>
                      <m:t>∙</m:t>
                    </m:r>
                    <m:r>
                      <a:rPr lang="tg-Cyrl-TJ" sz="2400" i="1"/>
                      <m:t>𝑅</m:t>
                    </m:r>
                    <m:r>
                      <a:rPr lang="tg-Cyrl-TJ" sz="2400" i="1"/>
                      <m:t>∙</m:t>
                    </m:r>
                    <m:r>
                      <a:rPr lang="tg-Cyrl-TJ" sz="2400" i="1"/>
                      <m:t>𝑇</m:t>
                    </m:r>
                  </m:oMath>
                </a14:m>
                <a:r>
                  <a:rPr lang="tg-Cyrl-TJ" sz="2400" dirty="0">
                    <a:latin typeface="Times New Roman" pitchFamily="18" charset="0"/>
                    <a:cs typeface="Times New Roman" pitchFamily="18" charset="0"/>
                  </a:rPr>
                  <a:t>,                                                     (1) 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g-Cyrl-TJ" sz="2400" dirty="0">
                    <a:latin typeface="Times New Roman" pitchFamily="18" charset="0"/>
                    <a:cs typeface="Times New Roman" pitchFamily="18" charset="0"/>
                  </a:rPr>
                  <a:t>ки дар инҷо P — фишори газ; 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g-Cyrl-TJ" sz="2400" dirty="0">
                    <a:latin typeface="Times New Roman" pitchFamily="18" charset="0"/>
                    <a:cs typeface="Times New Roman" pitchFamily="18" charset="0"/>
                  </a:rPr>
                  <a:t>      V — ҳаҷми газ; 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g-Cyrl-TJ" sz="2400" dirty="0">
                    <a:latin typeface="Times New Roman" pitchFamily="18" charset="0"/>
                    <a:cs typeface="Times New Roman" pitchFamily="18" charset="0"/>
                  </a:rPr>
                  <a:t>      v — миқдори молҳои газӣ; 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g-Cyrl-TJ" sz="2400" dirty="0">
                    <a:latin typeface="Times New Roman" pitchFamily="18" charset="0"/>
                    <a:cs typeface="Times New Roman" pitchFamily="18" charset="0"/>
                  </a:rPr>
                  <a:t>      R — доимии универсалии газӣ; 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g-Cyrl-TJ" sz="2400" dirty="0">
                    <a:latin typeface="Times New Roman" pitchFamily="18" charset="0"/>
                    <a:cs typeface="Times New Roman" pitchFamily="18" charset="0"/>
                  </a:rPr>
                  <a:t>      Т — ҳарорати газ бо К (келвин). 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g-Cyrl-TJ" sz="2400" dirty="0">
                    <a:latin typeface="Times New Roman" pitchFamily="18" charset="0"/>
                    <a:cs typeface="Times New Roman" pitchFamily="18" charset="0"/>
                  </a:rPr>
                  <a:t>Ин маънои онро дорад, ки ҳангоми гармшавии газ ҳаҷми он зиёд гардида, ҳангоми хунукунӣ бошад – кам мешавад. Ин хусусияти газҳо  асоси кори муҳаррики Стирлингро ташкил медиҳад. 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79" y="1742887"/>
                <a:ext cx="8651662" cy="4154984"/>
              </a:xfrm>
              <a:prstGeom prst="rect">
                <a:avLst/>
              </a:prstGeom>
              <a:blipFill rotWithShape="1">
                <a:blip r:embed="rId5"/>
                <a:stretch>
                  <a:fillRect l="-1128" t="-1175" r="-1057" b="-2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7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4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МУҲАРРИКИ СТИРЛИНГ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939" y="1703596"/>
            <a:ext cx="11772787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Муҳаррики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Стирлинг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Стирлингро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истифода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мекунад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ки 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рӯи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самаранокии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термодинамикӣ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ягон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монданӣ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надорад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ҳатто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дорои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бартарият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сари он, 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Карно ба изотерма 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адиабатаи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хело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фарқкунанда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ёфтааст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расми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1). Дар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татбиқ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намудани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Карно 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нигоҳи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самаранокӣ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ғайриэҳтимолӣ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Стирлинг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бошад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имкони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онро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ки дар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амалия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муҳаррики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фаъолияткунандаро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ҳаҷми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муайян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ҳосил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кард.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2" y="3334812"/>
            <a:ext cx="3390387" cy="283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13249" y="3429000"/>
            <a:ext cx="8022889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Даври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Стирлинг 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фаза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ташкил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ёфта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фазаи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гузаранда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ҷудо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шудааст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1-гармшавӣ, 2-гузариш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манбаи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хунукӣ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3-хунукшавӣ,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фишурдашавӣ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 4-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гузариш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манбаи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Ҳамин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тавр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ҳангоми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гузариш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манбаи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манбаи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хунукӣ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васеъшавию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фишурдашавии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гази 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силиндрбуда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меояд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ки 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натиҷа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фишор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тагйир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ёфта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фоиданок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анҷом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меёбад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6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5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МУҲАРРИКИ СТИРЛИНГ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7062" y="1712427"/>
            <a:ext cx="8808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Муҳаррикҳои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Стирлингро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 се намуди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гуногун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ҷудо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мекунанд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72" y="2414512"/>
            <a:ext cx="8021919" cy="292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0992" y="5318811"/>
            <a:ext cx="11700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Муҳаррики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Стирлинг: а)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Алфа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-Стирлинг; б) - Бета-Стирлинг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механизми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ромбӣ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 регенератор; в) - Гамма-Стирлинг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регенератор. </a:t>
            </a:r>
          </a:p>
        </p:txBody>
      </p:sp>
    </p:spTree>
    <p:extLst>
      <p:ext uri="{BB962C8B-B14F-4D97-AF65-F5344CB8AC3E}">
        <p14:creationId xmlns:p14="http://schemas.microsoft.com/office/powerpoint/2010/main" val="41555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6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МУҲАРРИКИ СТИРЛИНГ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58" b="31742"/>
          <a:stretch/>
        </p:blipFill>
        <p:spPr bwMode="auto">
          <a:xfrm>
            <a:off x="532297" y="1965324"/>
            <a:ext cx="3866393" cy="30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8690" y="1987113"/>
            <a:ext cx="7457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Алфа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-Стирлинг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дорои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поршени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қуввагии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алоҳида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силиндрҳо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ҷудокардашуда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ки яке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дигар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хунук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Силиндр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поршени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гармомубодилаки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дорои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ҳарорати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нисбатан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баланд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ҷойгир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поршени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хунук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гармомубодилаки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нисбатан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хунук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ҷойгир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Дар ин намуди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муҳаррик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таносуби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тавоноӣ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ҳаҷм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нисбатан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калон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вале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ҳарорати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баланди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поршени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қатор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мушкилиҳоро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пеш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меорад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7356" y="5589398"/>
            <a:ext cx="108012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Регенератор 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мобайни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қисми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хунуки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ҷойгир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2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7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МУҲАРРИКИ СТИРЛИНГ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3" r="34610" b="26191"/>
          <a:stretch/>
        </p:blipFill>
        <p:spPr bwMode="auto">
          <a:xfrm>
            <a:off x="458787" y="1916832"/>
            <a:ext cx="350204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0830" y="1916832"/>
            <a:ext cx="78958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Бета-Стирлинг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ҳамагӣ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силиндр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дорад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ки аз як тараф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 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дигар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тараф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хунук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дохили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силиндр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поршен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ҳаракат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мекунад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қувваи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самаранок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ҳосил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мегардад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поршени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тангкунак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ҳаракат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карда, 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ҳаҷми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ковокии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қисмати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слиндро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тағйир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медиҳад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Газ 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қисми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хунуки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силиндр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қисми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тавассути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регенератор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равона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карда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мешавад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8956" y="4949426"/>
            <a:ext cx="805095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Регенератор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метавонад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беруна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ҳамчун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қисми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гармимубодилакунак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ё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якҷоя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поршени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тангкунак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9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8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МУҲАРРИКИ СТИРЛИНГ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5" b="17718"/>
          <a:stretch/>
        </p:blipFill>
        <p:spPr bwMode="auto">
          <a:xfrm>
            <a:off x="423167" y="2060847"/>
            <a:ext cx="3440585" cy="388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6833" y="2060847"/>
            <a:ext cx="78893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Гамма-Стирлинг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поршену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тангкунак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иборат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силиндр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хунук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(дар 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поршен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ҳаракат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карда энергия “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гирифта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мешавад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дигар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силиндр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аз як тараф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тарафи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дигараш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хунук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ки дар 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тангкунак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ҳаракат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мекунад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Регенератор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метавонад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беруна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ки дар ин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ҳолат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қисми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силиндрро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қисми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хунук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пайваст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мекунад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Регенаратори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дохила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қисми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тангкунак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87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9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МУҲАРРИКИ СТИРЛИНГ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2804" y="1703596"/>
            <a:ext cx="11449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Норасоиҳо</a:t>
            </a: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Бузургҳаҷмӣ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сарфи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зиёди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мавод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норасоии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асосии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муҳаррикҳои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намуди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поршенӣ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Барои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чунин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муҳаррикҳо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хунук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карданди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ҷисми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корӣ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ҳатмӣ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ва ин ба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бузург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шудани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массаю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андозаҳояш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ҳисоби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зиёд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гардидани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андозаи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радиаторҳо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оварда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мерасонад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Барои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ҳосили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тавсифҳои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муҳаррикҳои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дарунсӯз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монанд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истифодаи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фишори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баланд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зиёда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аз 100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атм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зарур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ки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ҷисми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кории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махсус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ҳидроген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ҳидроген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), гелий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истифода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мешавад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Гармӣ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бевосита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ҷисми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корӣ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равона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карда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нашуда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тавассути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баданаи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гармигузарон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амалӣ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карда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мешавад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Гармигузаронии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бадана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маҳдуд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буда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ККФ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нисбатан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паст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Гармигузарон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шароити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хело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мураккаби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гармидиҳӣ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фишори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баланд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кор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мекунад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ки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истифодаи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маводҳои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баландсифат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гаронарзишро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талаб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менамояд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Бинобар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сабаби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он, ки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манбаи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гармӣ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берун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таъсир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мекунад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муҳаррик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тағйир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ёфтани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ҳарорати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вобаста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буда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ҳамавақт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тавоноии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заруриро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ҳангоми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бакордарорӣ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дода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метавонад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24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4288</TotalTime>
  <Words>1217</Words>
  <Application>Microsoft Office PowerPoint</Application>
  <PresentationFormat>Произвольный</PresentationFormat>
  <Paragraphs>121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Иншоотхои энергетики ва тачхизоти МБГЭ</dc:title>
  <dc:creator>ЭАТ</dc:creator>
  <cp:lastModifiedBy>admin</cp:lastModifiedBy>
  <cp:revision>204</cp:revision>
  <cp:lastPrinted>2015-10-08T02:33:41Z</cp:lastPrinted>
  <dcterms:created xsi:type="dcterms:W3CDTF">2012-02-08T09:07:26Z</dcterms:created>
  <dcterms:modified xsi:type="dcterms:W3CDTF">2024-11-07T11:17:51Z</dcterms:modified>
</cp:coreProperties>
</file>