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Lst>
  <p:notesMasterIdLst>
    <p:notesMasterId r:id="rId18"/>
  </p:notesMasterIdLst>
  <p:handoutMasterIdLst>
    <p:handoutMasterId r:id="rId19"/>
  </p:handoutMasterIdLst>
  <p:sldIdLst>
    <p:sldId id="294" r:id="rId4"/>
    <p:sldId id="384" r:id="rId5"/>
    <p:sldId id="389" r:id="rId6"/>
    <p:sldId id="390" r:id="rId7"/>
    <p:sldId id="397" r:id="rId8"/>
    <p:sldId id="387" r:id="rId9"/>
    <p:sldId id="394" r:id="rId10"/>
    <p:sldId id="393" r:id="rId11"/>
    <p:sldId id="388" r:id="rId12"/>
    <p:sldId id="391" r:id="rId13"/>
    <p:sldId id="395" r:id="rId14"/>
    <p:sldId id="392" r:id="rId15"/>
    <p:sldId id="396" r:id="rId16"/>
    <p:sldId id="386" r:id="rId17"/>
  </p:sldIdLst>
  <p:sldSz cx="12192000" cy="6858000"/>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7" autoAdjust="0"/>
    <p:restoredTop sz="94676" autoAdjust="0"/>
  </p:normalViewPr>
  <p:slideViewPr>
    <p:cSldViewPr>
      <p:cViewPr>
        <p:scale>
          <a:sx n="40" d="100"/>
          <a:sy n="40" d="100"/>
        </p:scale>
        <p:origin x="-1090" y="-16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r>
              <a:rPr lang="ru-RU"/>
              <a:t>МУҲАРРИКҲОИ ДАРУНСӮЗИ АВТОМОБИЛӢ</a:t>
            </a:r>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D4B72EE-B91A-4A61-AA9A-1647D4668A51}" type="datetimeFigureOut">
              <a:rPr lang="ru-RU"/>
              <a:pPr>
                <a:defRPr/>
              </a:pPr>
              <a:t>07.11.2024</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9F56909A-E89E-4764-9251-ED49DACEC374}" type="slidenum">
              <a:rPr lang="ru-RU" altLang="en-US"/>
              <a:pPr>
                <a:defRPr/>
              </a:pPr>
              <a:t>‹#›</a:t>
            </a:fld>
            <a:endParaRPr lang="ru-RU" altLang="en-US"/>
          </a:p>
        </p:txBody>
      </p:sp>
    </p:spTree>
    <p:extLst>
      <p:ext uri="{BB962C8B-B14F-4D97-AF65-F5344CB8AC3E}">
        <p14:creationId xmlns:p14="http://schemas.microsoft.com/office/powerpoint/2010/main" val="3712046981"/>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r>
              <a:rPr lang="ru-RU"/>
              <a:t>МУҲАРРИКҲОИ ДАРУНСӮЗИ АВТОМОБИЛӢ</a:t>
            </a:r>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5931269-2394-4F88-B934-AED3B1738AF9}" type="datetimeFigureOut">
              <a:rPr lang="ru-RU"/>
              <a:pPr>
                <a:defRPr/>
              </a:pPr>
              <a:t>07.11.2024</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5C900499-9E3B-42BE-A525-7B87EA6EE1A6}" type="slidenum">
              <a:rPr lang="ru-RU" altLang="en-US"/>
              <a:pPr>
                <a:defRPr/>
              </a:pPr>
              <a:t>‹#›</a:t>
            </a:fld>
            <a:endParaRPr lang="ru-RU" altLang="en-US"/>
          </a:p>
        </p:txBody>
      </p:sp>
    </p:spTree>
    <p:extLst>
      <p:ext uri="{BB962C8B-B14F-4D97-AF65-F5344CB8AC3E}">
        <p14:creationId xmlns:p14="http://schemas.microsoft.com/office/powerpoint/2010/main" val="4049066106"/>
      </p:ext>
    </p:extLst>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Верхний колонтитул 3"/>
          <p:cNvSpPr>
            <a:spLocks noGrp="1"/>
          </p:cNvSpPr>
          <p:nvPr>
            <p:ph type="hdr" sz="quarter" idx="10"/>
          </p:nvPr>
        </p:nvSpPr>
        <p:spPr/>
        <p:txBody>
          <a:bodyPr/>
          <a:lstStyle/>
          <a:p>
            <a:pPr>
              <a:defRPr/>
            </a:pPr>
            <a:r>
              <a:rPr lang="ru-RU" smtClean="0"/>
              <a:t>МУҲАРРИКҲОИ ДАРУНСӮЗИ АВТОМОБИЛӢ</a:t>
            </a:r>
            <a:endParaRPr lang="ru-RU"/>
          </a:p>
        </p:txBody>
      </p:sp>
    </p:spTree>
    <p:extLst>
      <p:ext uri="{BB962C8B-B14F-4D97-AF65-F5344CB8AC3E}">
        <p14:creationId xmlns:p14="http://schemas.microsoft.com/office/powerpoint/2010/main" val="547462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Верхний колонтитул 3"/>
          <p:cNvSpPr>
            <a:spLocks noGrp="1"/>
          </p:cNvSpPr>
          <p:nvPr>
            <p:ph type="hdr" sz="quarter" idx="10"/>
          </p:nvPr>
        </p:nvSpPr>
        <p:spPr/>
        <p:txBody>
          <a:bodyPr/>
          <a:lstStyle/>
          <a:p>
            <a:pPr>
              <a:defRPr/>
            </a:pPr>
            <a:r>
              <a:rPr lang="ru-RU" smtClean="0"/>
              <a:t>МУҲАРРИКҲОИ ДАРУНСӮЗИ АВТОМОБИЛӢ</a:t>
            </a:r>
            <a:endParaRPr lang="ru-RU"/>
          </a:p>
        </p:txBody>
      </p:sp>
    </p:spTree>
    <p:extLst>
      <p:ext uri="{BB962C8B-B14F-4D97-AF65-F5344CB8AC3E}">
        <p14:creationId xmlns:p14="http://schemas.microsoft.com/office/powerpoint/2010/main" val="4009136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Верхний колонтитул 3"/>
          <p:cNvSpPr>
            <a:spLocks noGrp="1"/>
          </p:cNvSpPr>
          <p:nvPr>
            <p:ph type="hdr" sz="quarter" idx="10"/>
          </p:nvPr>
        </p:nvSpPr>
        <p:spPr/>
        <p:txBody>
          <a:bodyPr/>
          <a:lstStyle/>
          <a:p>
            <a:pPr>
              <a:defRPr/>
            </a:pPr>
            <a:r>
              <a:rPr lang="ru-RU" smtClean="0"/>
              <a:t>МУҲАРРИКҲОИ ДАРУНСӮЗИ АВТОМОБИЛӢ</a:t>
            </a:r>
            <a:endParaRPr lang="ru-RU"/>
          </a:p>
        </p:txBody>
      </p:sp>
    </p:spTree>
    <p:extLst>
      <p:ext uri="{BB962C8B-B14F-4D97-AF65-F5344CB8AC3E}">
        <p14:creationId xmlns:p14="http://schemas.microsoft.com/office/powerpoint/2010/main" val="501058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Верхний колонтитул 3"/>
          <p:cNvSpPr>
            <a:spLocks noGrp="1"/>
          </p:cNvSpPr>
          <p:nvPr>
            <p:ph type="hdr" sz="quarter" idx="10"/>
          </p:nvPr>
        </p:nvSpPr>
        <p:spPr/>
        <p:txBody>
          <a:bodyPr/>
          <a:lstStyle/>
          <a:p>
            <a:pPr>
              <a:defRPr/>
            </a:pPr>
            <a:r>
              <a:rPr lang="ru-RU" smtClean="0"/>
              <a:t>МУҲАРРИКҲОИ ДАРУНСӮЗИ АВТОМОБИЛӢ</a:t>
            </a:r>
            <a:endParaRPr lang="ru-RU"/>
          </a:p>
        </p:txBody>
      </p:sp>
    </p:spTree>
    <p:extLst>
      <p:ext uri="{BB962C8B-B14F-4D97-AF65-F5344CB8AC3E}">
        <p14:creationId xmlns:p14="http://schemas.microsoft.com/office/powerpoint/2010/main" val="2232764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Верхний колонтитул 3"/>
          <p:cNvSpPr>
            <a:spLocks noGrp="1"/>
          </p:cNvSpPr>
          <p:nvPr>
            <p:ph type="hdr" sz="quarter" idx="10"/>
          </p:nvPr>
        </p:nvSpPr>
        <p:spPr/>
        <p:txBody>
          <a:bodyPr/>
          <a:lstStyle/>
          <a:p>
            <a:pPr>
              <a:defRPr/>
            </a:pPr>
            <a:r>
              <a:rPr lang="ru-RU" smtClean="0"/>
              <a:t>МУҲАРРИКҲОИ ДАРУНСӮЗИ АВТОМОБИЛӢ</a:t>
            </a:r>
            <a:endParaRPr lang="ru-RU"/>
          </a:p>
        </p:txBody>
      </p:sp>
    </p:spTree>
    <p:extLst>
      <p:ext uri="{BB962C8B-B14F-4D97-AF65-F5344CB8AC3E}">
        <p14:creationId xmlns:p14="http://schemas.microsoft.com/office/powerpoint/2010/main" val="2232764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Верхний колонтитул 3"/>
          <p:cNvSpPr>
            <a:spLocks noGrp="1"/>
          </p:cNvSpPr>
          <p:nvPr>
            <p:ph type="hdr" sz="quarter" idx="10"/>
          </p:nvPr>
        </p:nvSpPr>
        <p:spPr/>
        <p:txBody>
          <a:bodyPr/>
          <a:lstStyle/>
          <a:p>
            <a:pPr>
              <a:defRPr/>
            </a:pPr>
            <a:r>
              <a:rPr lang="ru-RU" smtClean="0"/>
              <a:t>МУҲАРРИКҲОИ ДАРУНСӮЗИ АВТОМОБИЛӢ</a:t>
            </a:r>
            <a:endParaRPr lang="ru-RU"/>
          </a:p>
        </p:txBody>
      </p:sp>
    </p:spTree>
    <p:extLst>
      <p:ext uri="{BB962C8B-B14F-4D97-AF65-F5344CB8AC3E}">
        <p14:creationId xmlns:p14="http://schemas.microsoft.com/office/powerpoint/2010/main" val="3509543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Верхний колонтитул 3"/>
          <p:cNvSpPr>
            <a:spLocks noGrp="1"/>
          </p:cNvSpPr>
          <p:nvPr>
            <p:ph type="hdr" sz="quarter" idx="10"/>
          </p:nvPr>
        </p:nvSpPr>
        <p:spPr/>
        <p:txBody>
          <a:bodyPr/>
          <a:lstStyle/>
          <a:p>
            <a:pPr>
              <a:defRPr/>
            </a:pPr>
            <a:r>
              <a:rPr lang="ru-RU" smtClean="0"/>
              <a:t>МУҲАРРИКҲОИ ДАРУНСӮЗИ АВТОМОБИЛӢ</a:t>
            </a:r>
            <a:endParaRPr lang="ru-RU"/>
          </a:p>
        </p:txBody>
      </p:sp>
    </p:spTree>
    <p:extLst>
      <p:ext uri="{BB962C8B-B14F-4D97-AF65-F5344CB8AC3E}">
        <p14:creationId xmlns:p14="http://schemas.microsoft.com/office/powerpoint/2010/main" val="482881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Верхний колонтитул 3"/>
          <p:cNvSpPr>
            <a:spLocks noGrp="1"/>
          </p:cNvSpPr>
          <p:nvPr>
            <p:ph type="hdr" sz="quarter" idx="10"/>
          </p:nvPr>
        </p:nvSpPr>
        <p:spPr/>
        <p:txBody>
          <a:bodyPr/>
          <a:lstStyle/>
          <a:p>
            <a:pPr>
              <a:defRPr/>
            </a:pPr>
            <a:r>
              <a:rPr lang="ru-RU" smtClean="0"/>
              <a:t>МУҲАРРИКҲОИ ДАРУНСӮЗИ АВТОМОБИЛӢ</a:t>
            </a:r>
            <a:endParaRPr lang="ru-RU"/>
          </a:p>
        </p:txBody>
      </p:sp>
    </p:spTree>
    <p:extLst>
      <p:ext uri="{BB962C8B-B14F-4D97-AF65-F5344CB8AC3E}">
        <p14:creationId xmlns:p14="http://schemas.microsoft.com/office/powerpoint/2010/main" val="4135780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Верхний колонтитул 3"/>
          <p:cNvSpPr>
            <a:spLocks noGrp="1"/>
          </p:cNvSpPr>
          <p:nvPr>
            <p:ph type="hdr" sz="quarter" idx="10"/>
          </p:nvPr>
        </p:nvSpPr>
        <p:spPr/>
        <p:txBody>
          <a:bodyPr/>
          <a:lstStyle/>
          <a:p>
            <a:pPr>
              <a:defRPr/>
            </a:pPr>
            <a:r>
              <a:rPr lang="ru-RU" smtClean="0"/>
              <a:t>МУҲАРРИКҲОИ ДАРУНСӮЗИ АВТОМОБИЛӢ</a:t>
            </a:r>
            <a:endParaRPr lang="ru-RU"/>
          </a:p>
        </p:txBody>
      </p:sp>
    </p:spTree>
    <p:extLst>
      <p:ext uri="{BB962C8B-B14F-4D97-AF65-F5344CB8AC3E}">
        <p14:creationId xmlns:p14="http://schemas.microsoft.com/office/powerpoint/2010/main" val="1299452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Верхний колонтитул 3"/>
          <p:cNvSpPr>
            <a:spLocks noGrp="1"/>
          </p:cNvSpPr>
          <p:nvPr>
            <p:ph type="hdr" sz="quarter" idx="10"/>
          </p:nvPr>
        </p:nvSpPr>
        <p:spPr/>
        <p:txBody>
          <a:bodyPr/>
          <a:lstStyle/>
          <a:p>
            <a:pPr>
              <a:defRPr/>
            </a:pPr>
            <a:r>
              <a:rPr lang="ru-RU" smtClean="0"/>
              <a:t>МУҲАРРИКҲОИ ДАРУНСӮЗИ АВТОМОБИЛӢ</a:t>
            </a:r>
            <a:endParaRPr lang="ru-RU"/>
          </a:p>
        </p:txBody>
      </p:sp>
    </p:spTree>
    <p:extLst>
      <p:ext uri="{BB962C8B-B14F-4D97-AF65-F5344CB8AC3E}">
        <p14:creationId xmlns:p14="http://schemas.microsoft.com/office/powerpoint/2010/main" val="1299452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Верхний колонтитул 3"/>
          <p:cNvSpPr>
            <a:spLocks noGrp="1"/>
          </p:cNvSpPr>
          <p:nvPr>
            <p:ph type="hdr" sz="quarter" idx="10"/>
          </p:nvPr>
        </p:nvSpPr>
        <p:spPr/>
        <p:txBody>
          <a:bodyPr/>
          <a:lstStyle/>
          <a:p>
            <a:pPr>
              <a:defRPr/>
            </a:pPr>
            <a:r>
              <a:rPr lang="ru-RU" smtClean="0"/>
              <a:t>МУҲАРРИКҲОИ ДАРУНСӮЗИ АВТОМОБИЛӢ</a:t>
            </a:r>
            <a:endParaRPr lang="ru-RU"/>
          </a:p>
        </p:txBody>
      </p:sp>
    </p:spTree>
    <p:extLst>
      <p:ext uri="{BB962C8B-B14F-4D97-AF65-F5344CB8AC3E}">
        <p14:creationId xmlns:p14="http://schemas.microsoft.com/office/powerpoint/2010/main" val="1229428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Верхний колонтитул 3"/>
          <p:cNvSpPr>
            <a:spLocks noGrp="1"/>
          </p:cNvSpPr>
          <p:nvPr>
            <p:ph type="hdr" sz="quarter" idx="10"/>
          </p:nvPr>
        </p:nvSpPr>
        <p:spPr/>
        <p:txBody>
          <a:bodyPr/>
          <a:lstStyle/>
          <a:p>
            <a:pPr>
              <a:defRPr/>
            </a:pPr>
            <a:r>
              <a:rPr lang="ru-RU" smtClean="0"/>
              <a:t>МУҲАРРИКҲОИ ДАРУНСӮЗИ АВТОМОБИЛӢ</a:t>
            </a:r>
            <a:endParaRPr lang="ru-RU"/>
          </a:p>
        </p:txBody>
      </p:sp>
    </p:spTree>
    <p:extLst>
      <p:ext uri="{BB962C8B-B14F-4D97-AF65-F5344CB8AC3E}">
        <p14:creationId xmlns:p14="http://schemas.microsoft.com/office/powerpoint/2010/main" val="3609412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Верхний колонтитул 3"/>
          <p:cNvSpPr>
            <a:spLocks noGrp="1"/>
          </p:cNvSpPr>
          <p:nvPr>
            <p:ph type="hdr" sz="quarter" idx="10"/>
          </p:nvPr>
        </p:nvSpPr>
        <p:spPr/>
        <p:txBody>
          <a:bodyPr/>
          <a:lstStyle/>
          <a:p>
            <a:pPr>
              <a:defRPr/>
            </a:pPr>
            <a:r>
              <a:rPr lang="ru-RU" smtClean="0"/>
              <a:t>МУҲАРРИКҲОИ ДАРУНСӮЗИ АВТОМОБИЛӢ</a:t>
            </a:r>
            <a:endParaRPr lang="ru-RU"/>
          </a:p>
        </p:txBody>
      </p:sp>
    </p:spTree>
    <p:extLst>
      <p:ext uri="{BB962C8B-B14F-4D97-AF65-F5344CB8AC3E}">
        <p14:creationId xmlns:p14="http://schemas.microsoft.com/office/powerpoint/2010/main" val="3540552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Верхний колонтитул 3"/>
          <p:cNvSpPr>
            <a:spLocks noGrp="1"/>
          </p:cNvSpPr>
          <p:nvPr>
            <p:ph type="hdr" sz="quarter" idx="10"/>
          </p:nvPr>
        </p:nvSpPr>
        <p:spPr/>
        <p:txBody>
          <a:bodyPr/>
          <a:lstStyle/>
          <a:p>
            <a:pPr>
              <a:defRPr/>
            </a:pPr>
            <a:r>
              <a:rPr lang="ru-RU" smtClean="0"/>
              <a:t>МУҲАРРИКҲОИ ДАРУНСӮЗИ АВТОМОБИЛӢ</a:t>
            </a:r>
            <a:endParaRPr lang="ru-RU"/>
          </a:p>
        </p:txBody>
      </p:sp>
    </p:spTree>
    <p:extLst>
      <p:ext uri="{BB962C8B-B14F-4D97-AF65-F5344CB8AC3E}">
        <p14:creationId xmlns:p14="http://schemas.microsoft.com/office/powerpoint/2010/main" val="604469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pPr>
              <a:defRPr/>
            </a:pPr>
            <a:fld id="{AA4C22FE-406A-4720-9484-206EAA5E1EDD}" type="datetime1">
              <a:rPr lang="ru-RU" smtClean="0"/>
              <a:pPr>
                <a:defRPr/>
              </a:pPr>
              <a:t>07.11.2024</a:t>
            </a:fld>
            <a:endParaRPr lang="ru-RU"/>
          </a:p>
        </p:txBody>
      </p:sp>
      <p:sp>
        <p:nvSpPr>
          <p:cNvPr id="5" name="Нижний колонтитул 4"/>
          <p:cNvSpPr>
            <a:spLocks noGrp="1"/>
          </p:cNvSpPr>
          <p:nvPr>
            <p:ph type="ftr" sz="quarter" idx="11"/>
          </p:nvPr>
        </p:nvSpPr>
        <p:spPr/>
        <p:txBody>
          <a:bodyPr/>
          <a:lstStyle/>
          <a:p>
            <a:pPr>
              <a:defRPr/>
            </a:pPr>
            <a:r>
              <a:rPr lang="ru-RU"/>
              <a:t>МУҲАРРИКҲОИ ДАРУНСӮЗИ АВТОМОБИЛӢ</a:t>
            </a:r>
          </a:p>
        </p:txBody>
      </p:sp>
      <p:sp>
        <p:nvSpPr>
          <p:cNvPr id="6" name="Номер слайда 5"/>
          <p:cNvSpPr>
            <a:spLocks noGrp="1"/>
          </p:cNvSpPr>
          <p:nvPr>
            <p:ph type="sldNum" sz="quarter" idx="12"/>
          </p:nvPr>
        </p:nvSpPr>
        <p:spPr/>
        <p:txBody>
          <a:bodyPr/>
          <a:lstStyle/>
          <a:p>
            <a:pPr>
              <a:defRPr/>
            </a:pPr>
            <a:fld id="{487768B7-EDB6-4BAE-A74D-38B281F9372A}" type="slidenum">
              <a:rPr lang="ru-RU" altLang="en-US" smtClean="0"/>
              <a:pPr>
                <a:defRPr/>
              </a:pPr>
              <a:t>‹#›</a:t>
            </a:fld>
            <a:endParaRPr lang="ru-RU" altLang="en-US"/>
          </a:p>
        </p:txBody>
      </p:sp>
    </p:spTree>
    <p:extLst>
      <p:ext uri="{BB962C8B-B14F-4D97-AF65-F5344CB8AC3E}">
        <p14:creationId xmlns:p14="http://schemas.microsoft.com/office/powerpoint/2010/main" val="833025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952A1BC8-AAAE-4714-8EBC-E058118EACF4}" type="datetime1">
              <a:rPr lang="ru-RU" smtClean="0"/>
              <a:pPr>
                <a:defRPr/>
              </a:pPr>
              <a:t>07.11.2024</a:t>
            </a:fld>
            <a:endParaRPr lang="ru-RU"/>
          </a:p>
        </p:txBody>
      </p:sp>
      <p:sp>
        <p:nvSpPr>
          <p:cNvPr id="5" name="Нижний колонтитул 4"/>
          <p:cNvSpPr>
            <a:spLocks noGrp="1"/>
          </p:cNvSpPr>
          <p:nvPr>
            <p:ph type="ftr" sz="quarter" idx="11"/>
          </p:nvPr>
        </p:nvSpPr>
        <p:spPr/>
        <p:txBody>
          <a:bodyPr/>
          <a:lstStyle/>
          <a:p>
            <a:pPr>
              <a:defRPr/>
            </a:pPr>
            <a:r>
              <a:rPr lang="ru-RU"/>
              <a:t>МУҲАРРИКҲОИ ДАРУНСӮЗИ АВТОМОБИЛӢ</a:t>
            </a:r>
          </a:p>
        </p:txBody>
      </p:sp>
      <p:sp>
        <p:nvSpPr>
          <p:cNvPr id="6" name="Номер слайда 5"/>
          <p:cNvSpPr>
            <a:spLocks noGrp="1"/>
          </p:cNvSpPr>
          <p:nvPr>
            <p:ph type="sldNum" sz="quarter" idx="12"/>
          </p:nvPr>
        </p:nvSpPr>
        <p:spPr/>
        <p:txBody>
          <a:bodyPr/>
          <a:lstStyle/>
          <a:p>
            <a:pPr>
              <a:defRPr/>
            </a:pPr>
            <a:fld id="{97FADE61-0EC1-4C18-8565-5BBDCEC507BC}" type="slidenum">
              <a:rPr lang="ru-RU" altLang="en-US" smtClean="0"/>
              <a:pPr>
                <a:defRPr/>
              </a:pPr>
              <a:t>‹#›</a:t>
            </a:fld>
            <a:endParaRPr lang="ru-RU" altLang="en-US"/>
          </a:p>
        </p:txBody>
      </p:sp>
    </p:spTree>
    <p:extLst>
      <p:ext uri="{BB962C8B-B14F-4D97-AF65-F5344CB8AC3E}">
        <p14:creationId xmlns:p14="http://schemas.microsoft.com/office/powerpoint/2010/main" val="3605575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1"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1"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AC8ED1CE-B75D-41C3-A46B-8144F8402827}" type="datetime1">
              <a:rPr lang="ru-RU" smtClean="0"/>
              <a:pPr>
                <a:defRPr/>
              </a:pPr>
              <a:t>07.11.2024</a:t>
            </a:fld>
            <a:endParaRPr lang="ru-RU"/>
          </a:p>
        </p:txBody>
      </p:sp>
      <p:sp>
        <p:nvSpPr>
          <p:cNvPr id="5" name="Нижний колонтитул 4"/>
          <p:cNvSpPr>
            <a:spLocks noGrp="1"/>
          </p:cNvSpPr>
          <p:nvPr>
            <p:ph type="ftr" sz="quarter" idx="11"/>
          </p:nvPr>
        </p:nvSpPr>
        <p:spPr/>
        <p:txBody>
          <a:bodyPr/>
          <a:lstStyle/>
          <a:p>
            <a:pPr>
              <a:defRPr/>
            </a:pPr>
            <a:r>
              <a:rPr lang="ru-RU"/>
              <a:t>МУҲАРРИКҲОИ ДАРУНСӮЗИ АВТОМОБИЛӢ</a:t>
            </a:r>
          </a:p>
        </p:txBody>
      </p:sp>
      <p:sp>
        <p:nvSpPr>
          <p:cNvPr id="6" name="Номер слайда 5"/>
          <p:cNvSpPr>
            <a:spLocks noGrp="1"/>
          </p:cNvSpPr>
          <p:nvPr>
            <p:ph type="sldNum" sz="quarter" idx="12"/>
          </p:nvPr>
        </p:nvSpPr>
        <p:spPr/>
        <p:txBody>
          <a:bodyPr/>
          <a:lstStyle/>
          <a:p>
            <a:pPr>
              <a:defRPr/>
            </a:pPr>
            <a:fld id="{918D5702-4595-49A7-A19C-926506BC0456}" type="slidenum">
              <a:rPr lang="ru-RU" altLang="en-US" smtClean="0"/>
              <a:pPr>
                <a:defRPr/>
              </a:pPr>
              <a:t>‹#›</a:t>
            </a:fld>
            <a:endParaRPr lang="ru-RU" altLang="en-US"/>
          </a:p>
        </p:txBody>
      </p:sp>
    </p:spTree>
    <p:extLst>
      <p:ext uri="{BB962C8B-B14F-4D97-AF65-F5344CB8AC3E}">
        <p14:creationId xmlns:p14="http://schemas.microsoft.com/office/powerpoint/2010/main" val="1566812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4308A935-7B58-4FE3-8827-14C5B8F9C404}" type="datetime1">
              <a:rPr lang="ru-RU" smtClean="0">
                <a:solidFill>
                  <a:prstClr val="black">
                    <a:tint val="75000"/>
                  </a:prstClr>
                </a:solidFill>
              </a:rPr>
              <a:pPr/>
              <a:t>07.11.2024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
        <p:nvSpPr>
          <p:cNvPr id="7" name="Прямоугольник 6"/>
          <p:cNvSpPr/>
          <p:nvPr userDrawn="1"/>
        </p:nvSpPr>
        <p:spPr>
          <a:xfrm>
            <a:off x="1775521" y="476672"/>
            <a:ext cx="9313033"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8" name="Прямоугольник 7"/>
          <p:cNvSpPr/>
          <p:nvPr userDrawn="1"/>
        </p:nvSpPr>
        <p:spPr>
          <a:xfrm>
            <a:off x="5535117" y="1"/>
            <a:ext cx="2491284" cy="624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9" name="Прямоугольник 8"/>
          <p:cNvSpPr/>
          <p:nvPr userDrawn="1"/>
        </p:nvSpPr>
        <p:spPr>
          <a:xfrm>
            <a:off x="1775521" y="10716"/>
            <a:ext cx="9313033" cy="105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0" name="Прямоугольник 9"/>
          <p:cNvSpPr/>
          <p:nvPr userDrawn="1"/>
        </p:nvSpPr>
        <p:spPr>
          <a:xfrm>
            <a:off x="1777980" y="409427"/>
            <a:ext cx="9313033" cy="185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1" name="Прямоугольник 10"/>
          <p:cNvSpPr/>
          <p:nvPr userDrawn="1"/>
        </p:nvSpPr>
        <p:spPr>
          <a:xfrm>
            <a:off x="1769171" y="0"/>
            <a:ext cx="192021"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2" name="Прямоугольник 11"/>
          <p:cNvSpPr/>
          <p:nvPr userDrawn="1"/>
        </p:nvSpPr>
        <p:spPr>
          <a:xfrm>
            <a:off x="10992544" y="58316"/>
            <a:ext cx="96009"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cxnSp>
        <p:nvCxnSpPr>
          <p:cNvPr id="15" name="Прямая соединительная линия 14"/>
          <p:cNvCxnSpPr/>
          <p:nvPr userDrawn="1"/>
        </p:nvCxnSpPr>
        <p:spPr>
          <a:xfrm flipV="1">
            <a:off x="1487488" y="1031250"/>
            <a:ext cx="9409045" cy="21486"/>
          </a:xfrm>
          <a:prstGeom prst="line">
            <a:avLst/>
          </a:prstGeom>
          <a:ln>
            <a:solidFill>
              <a:srgbClr val="002060"/>
            </a:solidFill>
          </a:ln>
          <a:effectLst>
            <a:innerShdw blurRad="63500" dist="50800" dir="16200000">
              <a:prstClr val="black">
                <a:alpha val="50000"/>
              </a:prstClr>
            </a:inn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97566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C0A31C1-B089-4F9C-B976-D80C56188D39}" type="datetime1">
              <a:rPr lang="ru-RU" smtClean="0">
                <a:solidFill>
                  <a:prstClr val="black">
                    <a:tint val="75000"/>
                  </a:prstClr>
                </a:solidFill>
              </a:rPr>
              <a:pPr/>
              <a:t>07.11.2024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
        <p:nvSpPr>
          <p:cNvPr id="7" name="Прямоугольник 6"/>
          <p:cNvSpPr/>
          <p:nvPr userDrawn="1"/>
        </p:nvSpPr>
        <p:spPr>
          <a:xfrm>
            <a:off x="1775521" y="476672"/>
            <a:ext cx="9313033"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8" name="Прямоугольник 7"/>
          <p:cNvSpPr/>
          <p:nvPr userDrawn="1"/>
        </p:nvSpPr>
        <p:spPr>
          <a:xfrm>
            <a:off x="5535117" y="1"/>
            <a:ext cx="2491284" cy="624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9" name="Прямоугольник 8"/>
          <p:cNvSpPr/>
          <p:nvPr userDrawn="1"/>
        </p:nvSpPr>
        <p:spPr>
          <a:xfrm>
            <a:off x="1775521" y="10716"/>
            <a:ext cx="9313033" cy="105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0" name="Прямоугольник 9"/>
          <p:cNvSpPr/>
          <p:nvPr userDrawn="1"/>
        </p:nvSpPr>
        <p:spPr>
          <a:xfrm>
            <a:off x="1777980" y="409427"/>
            <a:ext cx="9313033" cy="185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1" name="Прямоугольник 10"/>
          <p:cNvSpPr/>
          <p:nvPr userDrawn="1"/>
        </p:nvSpPr>
        <p:spPr>
          <a:xfrm>
            <a:off x="1769171" y="0"/>
            <a:ext cx="192021"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2" name="Прямоугольник 11"/>
          <p:cNvSpPr/>
          <p:nvPr userDrawn="1"/>
        </p:nvSpPr>
        <p:spPr>
          <a:xfrm>
            <a:off x="10992544" y="58316"/>
            <a:ext cx="96009"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cxnSp>
        <p:nvCxnSpPr>
          <p:cNvPr id="14" name="Прямая соединительная линия 13"/>
          <p:cNvCxnSpPr/>
          <p:nvPr userDrawn="1"/>
        </p:nvCxnSpPr>
        <p:spPr>
          <a:xfrm flipV="1">
            <a:off x="1583499" y="1031250"/>
            <a:ext cx="9313035" cy="21486"/>
          </a:xfrm>
          <a:prstGeom prst="line">
            <a:avLst/>
          </a:prstGeom>
          <a:ln>
            <a:solidFill>
              <a:srgbClr val="002060"/>
            </a:solidFill>
          </a:ln>
          <a:effectLst>
            <a:innerShdw blurRad="63500" dist="50800" dir="16200000">
              <a:prstClr val="black">
                <a:alpha val="50000"/>
              </a:prstClr>
            </a:inn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28223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61F7957-8661-42F1-8F5B-0940030113FD}" type="datetime1">
              <a:rPr lang="ru-RU" smtClean="0">
                <a:solidFill>
                  <a:prstClr val="black">
                    <a:tint val="75000"/>
                  </a:prstClr>
                </a:solidFill>
              </a:rPr>
              <a:pPr/>
              <a:t>07.11.2024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
        <p:nvSpPr>
          <p:cNvPr id="7" name="Прямоугольник 6"/>
          <p:cNvSpPr/>
          <p:nvPr userDrawn="1"/>
        </p:nvSpPr>
        <p:spPr>
          <a:xfrm>
            <a:off x="1775521" y="476672"/>
            <a:ext cx="9313033"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8" name="Прямоугольник 7"/>
          <p:cNvSpPr/>
          <p:nvPr userDrawn="1"/>
        </p:nvSpPr>
        <p:spPr>
          <a:xfrm>
            <a:off x="5535117" y="1"/>
            <a:ext cx="2491284" cy="624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9" name="Прямоугольник 8"/>
          <p:cNvSpPr/>
          <p:nvPr userDrawn="1"/>
        </p:nvSpPr>
        <p:spPr>
          <a:xfrm>
            <a:off x="1775521" y="10716"/>
            <a:ext cx="9313033" cy="105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0" name="Прямоугольник 9"/>
          <p:cNvSpPr/>
          <p:nvPr userDrawn="1"/>
        </p:nvSpPr>
        <p:spPr>
          <a:xfrm>
            <a:off x="1777980" y="409427"/>
            <a:ext cx="9313033" cy="185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1" name="Прямоугольник 10"/>
          <p:cNvSpPr/>
          <p:nvPr userDrawn="1"/>
        </p:nvSpPr>
        <p:spPr>
          <a:xfrm>
            <a:off x="1769171" y="0"/>
            <a:ext cx="192021"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2" name="Прямоугольник 11"/>
          <p:cNvSpPr/>
          <p:nvPr userDrawn="1"/>
        </p:nvSpPr>
        <p:spPr>
          <a:xfrm>
            <a:off x="10992544" y="58316"/>
            <a:ext cx="96009"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cxnSp>
        <p:nvCxnSpPr>
          <p:cNvPr id="14" name="Прямая соединительная линия 13"/>
          <p:cNvCxnSpPr/>
          <p:nvPr userDrawn="1"/>
        </p:nvCxnSpPr>
        <p:spPr>
          <a:xfrm flipV="1">
            <a:off x="1583499" y="1031250"/>
            <a:ext cx="9313035" cy="21486"/>
          </a:xfrm>
          <a:prstGeom prst="line">
            <a:avLst/>
          </a:prstGeom>
          <a:ln>
            <a:solidFill>
              <a:srgbClr val="002060"/>
            </a:solidFill>
          </a:ln>
          <a:effectLst>
            <a:innerShdw blurRad="63500" dist="50800" dir="16200000">
              <a:prstClr val="black">
                <a:alpha val="50000"/>
              </a:prstClr>
            </a:inn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93987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31C85B1-2FFA-40FC-B5F3-891537A00D7B}" type="datetime1">
              <a:rPr lang="ru-RU" smtClean="0">
                <a:solidFill>
                  <a:prstClr val="black">
                    <a:tint val="75000"/>
                  </a:prstClr>
                </a:solidFill>
              </a:rPr>
              <a:pPr/>
              <a:t>07.11.2024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
        <p:nvSpPr>
          <p:cNvPr id="10" name="Прямоугольник 9"/>
          <p:cNvSpPr/>
          <p:nvPr userDrawn="1"/>
        </p:nvSpPr>
        <p:spPr>
          <a:xfrm>
            <a:off x="1775521" y="10716"/>
            <a:ext cx="9313033" cy="105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2" name="Прямоугольник 11"/>
          <p:cNvSpPr/>
          <p:nvPr userDrawn="1"/>
        </p:nvSpPr>
        <p:spPr>
          <a:xfrm>
            <a:off x="1769171" y="0"/>
            <a:ext cx="192021"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3" name="Прямоугольник 12"/>
          <p:cNvSpPr/>
          <p:nvPr userDrawn="1"/>
        </p:nvSpPr>
        <p:spPr>
          <a:xfrm>
            <a:off x="10992544" y="58316"/>
            <a:ext cx="96009"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23" name="Прямоугольник 22"/>
          <p:cNvSpPr/>
          <p:nvPr userDrawn="1"/>
        </p:nvSpPr>
        <p:spPr>
          <a:xfrm>
            <a:off x="1775521" y="476672"/>
            <a:ext cx="9313033"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24" name="Прямоугольник 23"/>
          <p:cNvSpPr/>
          <p:nvPr userDrawn="1"/>
        </p:nvSpPr>
        <p:spPr>
          <a:xfrm>
            <a:off x="5535117" y="1"/>
            <a:ext cx="2491284" cy="624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25" name="Прямоугольник 24"/>
          <p:cNvSpPr/>
          <p:nvPr userDrawn="1"/>
        </p:nvSpPr>
        <p:spPr>
          <a:xfrm>
            <a:off x="1775521" y="10716"/>
            <a:ext cx="9313033" cy="105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26" name="Прямоугольник 25"/>
          <p:cNvSpPr/>
          <p:nvPr userDrawn="1"/>
        </p:nvSpPr>
        <p:spPr>
          <a:xfrm>
            <a:off x="1769171" y="0"/>
            <a:ext cx="192021"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27" name="Прямоугольник 26"/>
          <p:cNvSpPr/>
          <p:nvPr userDrawn="1"/>
        </p:nvSpPr>
        <p:spPr>
          <a:xfrm>
            <a:off x="10992544" y="58316"/>
            <a:ext cx="96009"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cxnSp>
        <p:nvCxnSpPr>
          <p:cNvPr id="29" name="Прямая соединительная линия 28"/>
          <p:cNvCxnSpPr/>
          <p:nvPr userDrawn="1"/>
        </p:nvCxnSpPr>
        <p:spPr>
          <a:xfrm flipV="1">
            <a:off x="1583499" y="1031250"/>
            <a:ext cx="9313035" cy="21486"/>
          </a:xfrm>
          <a:prstGeom prst="line">
            <a:avLst/>
          </a:prstGeom>
          <a:ln>
            <a:solidFill>
              <a:srgbClr val="002060"/>
            </a:solidFill>
          </a:ln>
          <a:effectLst>
            <a:innerShdw blurRad="63500" dist="50800" dir="16200000">
              <a:prstClr val="black">
                <a:alpha val="50000"/>
              </a:prstClr>
            </a:inn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78170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A59AC63-D7DC-4B36-AE12-77A967F0C8AB}" type="datetime1">
              <a:rPr lang="ru-RU" smtClean="0">
                <a:solidFill>
                  <a:prstClr val="black">
                    <a:tint val="75000"/>
                  </a:prstClr>
                </a:solidFill>
              </a:rPr>
              <a:pPr/>
              <a:t>07.11.2024</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
        <p:nvSpPr>
          <p:cNvPr id="10" name="Прямоугольник 9"/>
          <p:cNvSpPr/>
          <p:nvPr userDrawn="1"/>
        </p:nvSpPr>
        <p:spPr>
          <a:xfrm>
            <a:off x="1775521" y="476672"/>
            <a:ext cx="9313033"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1" name="Прямоугольник 10"/>
          <p:cNvSpPr/>
          <p:nvPr userDrawn="1"/>
        </p:nvSpPr>
        <p:spPr>
          <a:xfrm>
            <a:off x="5535117" y="1"/>
            <a:ext cx="2491284" cy="624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2" name="Прямоугольник 11"/>
          <p:cNvSpPr/>
          <p:nvPr userDrawn="1"/>
        </p:nvSpPr>
        <p:spPr>
          <a:xfrm>
            <a:off x="1775521" y="10716"/>
            <a:ext cx="9313033" cy="105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3" name="Прямоугольник 12"/>
          <p:cNvSpPr/>
          <p:nvPr userDrawn="1"/>
        </p:nvSpPr>
        <p:spPr>
          <a:xfrm>
            <a:off x="1777980" y="409427"/>
            <a:ext cx="9313033" cy="185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4" name="Прямоугольник 13"/>
          <p:cNvSpPr/>
          <p:nvPr userDrawn="1"/>
        </p:nvSpPr>
        <p:spPr>
          <a:xfrm>
            <a:off x="1769171" y="0"/>
            <a:ext cx="192021"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5" name="Прямоугольник 14"/>
          <p:cNvSpPr/>
          <p:nvPr userDrawn="1"/>
        </p:nvSpPr>
        <p:spPr>
          <a:xfrm>
            <a:off x="10992544" y="58316"/>
            <a:ext cx="96009"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8" name="Прямоугольник 17"/>
          <p:cNvSpPr/>
          <p:nvPr userDrawn="1"/>
        </p:nvSpPr>
        <p:spPr>
          <a:xfrm>
            <a:off x="1775521" y="476672"/>
            <a:ext cx="9313033"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9" name="Прямоугольник 18"/>
          <p:cNvSpPr/>
          <p:nvPr userDrawn="1"/>
        </p:nvSpPr>
        <p:spPr>
          <a:xfrm>
            <a:off x="5535117" y="1"/>
            <a:ext cx="2491284" cy="624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20" name="Прямоугольник 19"/>
          <p:cNvSpPr/>
          <p:nvPr userDrawn="1"/>
        </p:nvSpPr>
        <p:spPr>
          <a:xfrm>
            <a:off x="1775521" y="10716"/>
            <a:ext cx="9313033" cy="105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21" name="Прямоугольник 20"/>
          <p:cNvSpPr/>
          <p:nvPr userDrawn="1"/>
        </p:nvSpPr>
        <p:spPr>
          <a:xfrm>
            <a:off x="1769171" y="0"/>
            <a:ext cx="192021"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22" name="Прямоугольник 21"/>
          <p:cNvSpPr/>
          <p:nvPr userDrawn="1"/>
        </p:nvSpPr>
        <p:spPr>
          <a:xfrm>
            <a:off x="10992544" y="58316"/>
            <a:ext cx="96009"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cxnSp>
        <p:nvCxnSpPr>
          <p:cNvPr id="24" name="Прямая соединительная линия 23"/>
          <p:cNvCxnSpPr/>
          <p:nvPr userDrawn="1"/>
        </p:nvCxnSpPr>
        <p:spPr>
          <a:xfrm flipV="1">
            <a:off x="1583499" y="1031250"/>
            <a:ext cx="9313035" cy="21486"/>
          </a:xfrm>
          <a:prstGeom prst="line">
            <a:avLst/>
          </a:prstGeom>
          <a:ln>
            <a:solidFill>
              <a:srgbClr val="002060"/>
            </a:solidFill>
          </a:ln>
          <a:effectLst>
            <a:innerShdw blurRad="63500" dist="50800" dir="16200000">
              <a:prstClr val="black">
                <a:alpha val="50000"/>
              </a:prstClr>
            </a:inn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49583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E83F2E4-D4E7-4B34-BA3F-A7289135D716}" type="datetime1">
              <a:rPr lang="ru-RU" smtClean="0">
                <a:solidFill>
                  <a:prstClr val="black">
                    <a:tint val="75000"/>
                  </a:prstClr>
                </a:solidFill>
              </a:rPr>
              <a:pPr/>
              <a:t>07.11.2024</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
        <p:nvSpPr>
          <p:cNvPr id="6" name="Прямоугольник 5"/>
          <p:cNvSpPr/>
          <p:nvPr userDrawn="1"/>
        </p:nvSpPr>
        <p:spPr>
          <a:xfrm>
            <a:off x="1775521" y="476672"/>
            <a:ext cx="9313033"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7" name="Прямоугольник 6"/>
          <p:cNvSpPr/>
          <p:nvPr userDrawn="1"/>
        </p:nvSpPr>
        <p:spPr>
          <a:xfrm>
            <a:off x="5535117" y="1"/>
            <a:ext cx="2491284" cy="624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8" name="Прямоугольник 7"/>
          <p:cNvSpPr/>
          <p:nvPr userDrawn="1"/>
        </p:nvSpPr>
        <p:spPr>
          <a:xfrm>
            <a:off x="1775521" y="10716"/>
            <a:ext cx="9313033" cy="105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9" name="Прямоугольник 8"/>
          <p:cNvSpPr/>
          <p:nvPr userDrawn="1"/>
        </p:nvSpPr>
        <p:spPr>
          <a:xfrm>
            <a:off x="1777980" y="409427"/>
            <a:ext cx="9313033" cy="185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0" name="Прямоугольник 9"/>
          <p:cNvSpPr/>
          <p:nvPr userDrawn="1"/>
        </p:nvSpPr>
        <p:spPr>
          <a:xfrm>
            <a:off x="1769171" y="0"/>
            <a:ext cx="192021"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1" name="Прямоугольник 10"/>
          <p:cNvSpPr/>
          <p:nvPr userDrawn="1"/>
        </p:nvSpPr>
        <p:spPr>
          <a:xfrm>
            <a:off x="10992544" y="58316"/>
            <a:ext cx="96009"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cxnSp>
        <p:nvCxnSpPr>
          <p:cNvPr id="13" name="Прямая соединительная линия 12"/>
          <p:cNvCxnSpPr/>
          <p:nvPr userDrawn="1"/>
        </p:nvCxnSpPr>
        <p:spPr>
          <a:xfrm flipV="1">
            <a:off x="1583499" y="1031250"/>
            <a:ext cx="9313035" cy="21486"/>
          </a:xfrm>
          <a:prstGeom prst="line">
            <a:avLst/>
          </a:prstGeom>
          <a:ln>
            <a:solidFill>
              <a:srgbClr val="002060"/>
            </a:solidFill>
          </a:ln>
          <a:effectLst>
            <a:innerShdw blurRad="63500" dist="50800" dir="16200000">
              <a:prstClr val="black">
                <a:alpha val="50000"/>
              </a:prstClr>
            </a:inn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77507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4F14053-1B29-433C-8AFA-A72378E920BB}" type="datetime1">
              <a:rPr lang="ru-RU" smtClean="0">
                <a:solidFill>
                  <a:prstClr val="black">
                    <a:tint val="75000"/>
                  </a:prstClr>
                </a:solidFill>
              </a:rPr>
              <a:pPr/>
              <a:t>07.11.2024</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
        <p:nvSpPr>
          <p:cNvPr id="5" name="Прямоугольник 4"/>
          <p:cNvSpPr/>
          <p:nvPr userDrawn="1"/>
        </p:nvSpPr>
        <p:spPr>
          <a:xfrm>
            <a:off x="1775521" y="476672"/>
            <a:ext cx="9313033"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6" name="Прямоугольник 5"/>
          <p:cNvSpPr/>
          <p:nvPr userDrawn="1"/>
        </p:nvSpPr>
        <p:spPr>
          <a:xfrm>
            <a:off x="5535117" y="1"/>
            <a:ext cx="2491284" cy="624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7" name="Прямоугольник 6"/>
          <p:cNvSpPr/>
          <p:nvPr userDrawn="1"/>
        </p:nvSpPr>
        <p:spPr>
          <a:xfrm>
            <a:off x="1775521" y="10716"/>
            <a:ext cx="9313033" cy="105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8" name="Прямоугольник 7"/>
          <p:cNvSpPr/>
          <p:nvPr userDrawn="1"/>
        </p:nvSpPr>
        <p:spPr>
          <a:xfrm>
            <a:off x="1777980" y="409427"/>
            <a:ext cx="9313033" cy="185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9" name="Прямоугольник 8"/>
          <p:cNvSpPr/>
          <p:nvPr userDrawn="1"/>
        </p:nvSpPr>
        <p:spPr>
          <a:xfrm>
            <a:off x="1769171" y="0"/>
            <a:ext cx="192021"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0" name="Прямоугольник 9"/>
          <p:cNvSpPr/>
          <p:nvPr userDrawn="1"/>
        </p:nvSpPr>
        <p:spPr>
          <a:xfrm>
            <a:off x="10992544" y="58316"/>
            <a:ext cx="96009"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cxnSp>
        <p:nvCxnSpPr>
          <p:cNvPr id="12" name="Прямая соединительная линия 11"/>
          <p:cNvCxnSpPr/>
          <p:nvPr userDrawn="1"/>
        </p:nvCxnSpPr>
        <p:spPr>
          <a:xfrm flipV="1">
            <a:off x="1583499" y="1031250"/>
            <a:ext cx="9313035" cy="21486"/>
          </a:xfrm>
          <a:prstGeom prst="line">
            <a:avLst/>
          </a:prstGeom>
          <a:ln>
            <a:solidFill>
              <a:srgbClr val="002060"/>
            </a:solidFill>
          </a:ln>
          <a:effectLst>
            <a:innerShdw blurRad="63500" dist="50800" dir="16200000">
              <a:prstClr val="black">
                <a:alpha val="50000"/>
              </a:prstClr>
            </a:inn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3016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F9D82A17-EBCB-4458-BEA2-37A80FCC30E8}" type="datetime1">
              <a:rPr lang="ru-RU" smtClean="0">
                <a:solidFill>
                  <a:prstClr val="black">
                    <a:tint val="75000"/>
                  </a:prstClr>
                </a:solidFill>
              </a:rPr>
              <a:pPr/>
              <a:t>07.11.2024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
        <p:nvSpPr>
          <p:cNvPr id="8" name="Прямоугольник 7"/>
          <p:cNvSpPr/>
          <p:nvPr userDrawn="1"/>
        </p:nvSpPr>
        <p:spPr>
          <a:xfrm>
            <a:off x="1775521" y="476672"/>
            <a:ext cx="9313033"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9" name="Прямоугольник 8"/>
          <p:cNvSpPr/>
          <p:nvPr userDrawn="1"/>
        </p:nvSpPr>
        <p:spPr>
          <a:xfrm>
            <a:off x="5535117" y="1"/>
            <a:ext cx="2491284" cy="624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0" name="Прямоугольник 9"/>
          <p:cNvSpPr/>
          <p:nvPr userDrawn="1"/>
        </p:nvSpPr>
        <p:spPr>
          <a:xfrm>
            <a:off x="1775521" y="10716"/>
            <a:ext cx="9313033" cy="105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1" name="Прямоугольник 10"/>
          <p:cNvSpPr/>
          <p:nvPr userDrawn="1"/>
        </p:nvSpPr>
        <p:spPr>
          <a:xfrm>
            <a:off x="1777980" y="409427"/>
            <a:ext cx="9313033" cy="185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2" name="Прямоугольник 11"/>
          <p:cNvSpPr/>
          <p:nvPr userDrawn="1"/>
        </p:nvSpPr>
        <p:spPr>
          <a:xfrm>
            <a:off x="1769171" y="0"/>
            <a:ext cx="192021"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3" name="Прямоугольник 12"/>
          <p:cNvSpPr/>
          <p:nvPr userDrawn="1"/>
        </p:nvSpPr>
        <p:spPr>
          <a:xfrm>
            <a:off x="10992544" y="58316"/>
            <a:ext cx="96009"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cxnSp>
        <p:nvCxnSpPr>
          <p:cNvPr id="15" name="Прямая соединительная линия 14"/>
          <p:cNvCxnSpPr/>
          <p:nvPr userDrawn="1"/>
        </p:nvCxnSpPr>
        <p:spPr>
          <a:xfrm flipV="1">
            <a:off x="1583499" y="1031250"/>
            <a:ext cx="9313035" cy="21486"/>
          </a:xfrm>
          <a:prstGeom prst="line">
            <a:avLst/>
          </a:prstGeom>
          <a:ln>
            <a:solidFill>
              <a:srgbClr val="002060"/>
            </a:solidFill>
          </a:ln>
          <a:effectLst>
            <a:innerShdw blurRad="63500" dist="50800" dir="16200000">
              <a:prstClr val="black">
                <a:alpha val="50000"/>
              </a:prstClr>
            </a:inn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968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0A12EC27-C201-45A6-BE6F-0989B0670870}" type="datetime1">
              <a:rPr lang="ru-RU" smtClean="0"/>
              <a:pPr>
                <a:defRPr/>
              </a:pPr>
              <a:t>07.11.2024</a:t>
            </a:fld>
            <a:endParaRPr lang="ru-RU"/>
          </a:p>
        </p:txBody>
      </p:sp>
      <p:sp>
        <p:nvSpPr>
          <p:cNvPr id="5" name="Нижний колонтитул 4"/>
          <p:cNvSpPr>
            <a:spLocks noGrp="1"/>
          </p:cNvSpPr>
          <p:nvPr>
            <p:ph type="ftr" sz="quarter" idx="11"/>
          </p:nvPr>
        </p:nvSpPr>
        <p:spPr/>
        <p:txBody>
          <a:bodyPr/>
          <a:lstStyle/>
          <a:p>
            <a:pPr>
              <a:defRPr/>
            </a:pPr>
            <a:r>
              <a:rPr lang="ru-RU"/>
              <a:t>МУҲАРРИКҲОИ ДАРУНСӮЗИ АВТОМОБИЛӢ</a:t>
            </a:r>
          </a:p>
        </p:txBody>
      </p:sp>
      <p:sp>
        <p:nvSpPr>
          <p:cNvPr id="6" name="Номер слайда 5"/>
          <p:cNvSpPr>
            <a:spLocks noGrp="1"/>
          </p:cNvSpPr>
          <p:nvPr>
            <p:ph type="sldNum" sz="quarter" idx="12"/>
          </p:nvPr>
        </p:nvSpPr>
        <p:spPr/>
        <p:txBody>
          <a:bodyPr/>
          <a:lstStyle/>
          <a:p>
            <a:pPr>
              <a:defRPr/>
            </a:pPr>
            <a:fld id="{E8E742F7-E083-4E34-A083-AB320D0B1161}" type="slidenum">
              <a:rPr lang="ru-RU" altLang="en-US" smtClean="0"/>
              <a:pPr>
                <a:defRPr/>
              </a:pPr>
              <a:t>‹#›</a:t>
            </a:fld>
            <a:endParaRPr lang="ru-RU" altLang="en-US"/>
          </a:p>
        </p:txBody>
      </p:sp>
    </p:spTree>
    <p:extLst>
      <p:ext uri="{BB962C8B-B14F-4D97-AF65-F5344CB8AC3E}">
        <p14:creationId xmlns:p14="http://schemas.microsoft.com/office/powerpoint/2010/main" val="25870792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99282E8C-94D5-48B3-9080-9ED4655DC3E8}" type="datetime1">
              <a:rPr lang="ru-RU" smtClean="0">
                <a:solidFill>
                  <a:prstClr val="black">
                    <a:tint val="75000"/>
                  </a:prstClr>
                </a:solidFill>
              </a:rPr>
              <a:pPr/>
              <a:t>07.11.2024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
        <p:nvSpPr>
          <p:cNvPr id="8" name="Прямоугольник 7"/>
          <p:cNvSpPr/>
          <p:nvPr userDrawn="1"/>
        </p:nvSpPr>
        <p:spPr>
          <a:xfrm>
            <a:off x="1775521" y="476672"/>
            <a:ext cx="9313033"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9" name="Прямоугольник 8"/>
          <p:cNvSpPr/>
          <p:nvPr userDrawn="1"/>
        </p:nvSpPr>
        <p:spPr>
          <a:xfrm>
            <a:off x="5535117" y="1"/>
            <a:ext cx="2491284" cy="624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0" name="Прямоугольник 9"/>
          <p:cNvSpPr/>
          <p:nvPr userDrawn="1"/>
        </p:nvSpPr>
        <p:spPr>
          <a:xfrm>
            <a:off x="1775521" y="10716"/>
            <a:ext cx="9313033" cy="105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1" name="Прямоугольник 10"/>
          <p:cNvSpPr/>
          <p:nvPr userDrawn="1"/>
        </p:nvSpPr>
        <p:spPr>
          <a:xfrm>
            <a:off x="1777980" y="409427"/>
            <a:ext cx="9313033" cy="185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2" name="Прямоугольник 11"/>
          <p:cNvSpPr/>
          <p:nvPr userDrawn="1"/>
        </p:nvSpPr>
        <p:spPr>
          <a:xfrm>
            <a:off x="1769171" y="0"/>
            <a:ext cx="192021"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3" name="Прямоугольник 12"/>
          <p:cNvSpPr/>
          <p:nvPr userDrawn="1"/>
        </p:nvSpPr>
        <p:spPr>
          <a:xfrm>
            <a:off x="10992544" y="58316"/>
            <a:ext cx="96009"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cxnSp>
        <p:nvCxnSpPr>
          <p:cNvPr id="15" name="Прямая соединительная линия 14"/>
          <p:cNvCxnSpPr/>
          <p:nvPr userDrawn="1"/>
        </p:nvCxnSpPr>
        <p:spPr>
          <a:xfrm flipV="1">
            <a:off x="1583499" y="1031250"/>
            <a:ext cx="9313035" cy="21486"/>
          </a:xfrm>
          <a:prstGeom prst="line">
            <a:avLst/>
          </a:prstGeom>
          <a:ln>
            <a:solidFill>
              <a:srgbClr val="002060"/>
            </a:solidFill>
          </a:ln>
          <a:effectLst>
            <a:innerShdw blurRad="63500" dist="50800" dir="16200000">
              <a:prstClr val="black">
                <a:alpha val="50000"/>
              </a:prstClr>
            </a:inn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05186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131DDD9-1916-4E88-A337-E6DEABCEE5BF}" type="datetime1">
              <a:rPr lang="ru-RU" smtClean="0">
                <a:solidFill>
                  <a:prstClr val="black">
                    <a:tint val="75000"/>
                  </a:prstClr>
                </a:solidFill>
              </a:rPr>
              <a:pPr/>
              <a:t>07.11.2024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
        <p:nvSpPr>
          <p:cNvPr id="7" name="Прямоугольник 6"/>
          <p:cNvSpPr/>
          <p:nvPr userDrawn="1"/>
        </p:nvSpPr>
        <p:spPr>
          <a:xfrm>
            <a:off x="1775521" y="476672"/>
            <a:ext cx="9313033"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8" name="Прямоугольник 7"/>
          <p:cNvSpPr/>
          <p:nvPr userDrawn="1"/>
        </p:nvSpPr>
        <p:spPr>
          <a:xfrm>
            <a:off x="5535117" y="1"/>
            <a:ext cx="2491284" cy="624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9" name="Прямоугольник 8"/>
          <p:cNvSpPr/>
          <p:nvPr userDrawn="1"/>
        </p:nvSpPr>
        <p:spPr>
          <a:xfrm>
            <a:off x="1775521" y="10716"/>
            <a:ext cx="9313033" cy="105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0" name="Прямоугольник 9"/>
          <p:cNvSpPr/>
          <p:nvPr userDrawn="1"/>
        </p:nvSpPr>
        <p:spPr>
          <a:xfrm>
            <a:off x="1777980" y="409427"/>
            <a:ext cx="9313033" cy="185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1" name="Прямоугольник 10"/>
          <p:cNvSpPr/>
          <p:nvPr userDrawn="1"/>
        </p:nvSpPr>
        <p:spPr>
          <a:xfrm>
            <a:off x="1769171" y="0"/>
            <a:ext cx="192021"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2" name="Прямоугольник 11"/>
          <p:cNvSpPr/>
          <p:nvPr userDrawn="1"/>
        </p:nvSpPr>
        <p:spPr>
          <a:xfrm>
            <a:off x="10992544" y="58316"/>
            <a:ext cx="96009"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cxnSp>
        <p:nvCxnSpPr>
          <p:cNvPr id="14" name="Прямая соединительная линия 13"/>
          <p:cNvCxnSpPr/>
          <p:nvPr userDrawn="1"/>
        </p:nvCxnSpPr>
        <p:spPr>
          <a:xfrm flipV="1">
            <a:off x="1583499" y="1031250"/>
            <a:ext cx="9313035" cy="21486"/>
          </a:xfrm>
          <a:prstGeom prst="line">
            <a:avLst/>
          </a:prstGeom>
          <a:ln>
            <a:solidFill>
              <a:srgbClr val="002060"/>
            </a:solidFill>
          </a:ln>
          <a:effectLst>
            <a:innerShdw blurRad="63500" dist="50800" dir="16200000">
              <a:prstClr val="black">
                <a:alpha val="50000"/>
              </a:prstClr>
            </a:inn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54916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5905079-C988-43D8-8631-6B241E3D07E4}" type="datetime1">
              <a:rPr lang="ru-RU" smtClean="0">
                <a:solidFill>
                  <a:prstClr val="black">
                    <a:tint val="75000"/>
                  </a:prstClr>
                </a:solidFill>
              </a:rPr>
              <a:pPr/>
              <a:t>07.11.2024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
        <p:nvSpPr>
          <p:cNvPr id="7" name="Прямоугольник 6"/>
          <p:cNvSpPr/>
          <p:nvPr userDrawn="1"/>
        </p:nvSpPr>
        <p:spPr>
          <a:xfrm>
            <a:off x="1775521" y="476672"/>
            <a:ext cx="9313033"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8" name="Прямоугольник 7"/>
          <p:cNvSpPr/>
          <p:nvPr userDrawn="1"/>
        </p:nvSpPr>
        <p:spPr>
          <a:xfrm>
            <a:off x="5535117" y="1"/>
            <a:ext cx="2491284" cy="624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9" name="Прямоугольник 8"/>
          <p:cNvSpPr/>
          <p:nvPr userDrawn="1"/>
        </p:nvSpPr>
        <p:spPr>
          <a:xfrm>
            <a:off x="1775521" y="10716"/>
            <a:ext cx="9313033" cy="105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0" name="Прямоугольник 9"/>
          <p:cNvSpPr/>
          <p:nvPr userDrawn="1"/>
        </p:nvSpPr>
        <p:spPr>
          <a:xfrm>
            <a:off x="1777980" y="409427"/>
            <a:ext cx="9313033" cy="185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1" name="Прямоугольник 10"/>
          <p:cNvSpPr/>
          <p:nvPr userDrawn="1"/>
        </p:nvSpPr>
        <p:spPr>
          <a:xfrm>
            <a:off x="1769171" y="0"/>
            <a:ext cx="192021"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2" name="Прямоугольник 11"/>
          <p:cNvSpPr/>
          <p:nvPr userDrawn="1"/>
        </p:nvSpPr>
        <p:spPr>
          <a:xfrm>
            <a:off x="10992544" y="58316"/>
            <a:ext cx="96009"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cxnSp>
        <p:nvCxnSpPr>
          <p:cNvPr id="14" name="Прямая соединительная линия 13"/>
          <p:cNvCxnSpPr/>
          <p:nvPr userDrawn="1"/>
        </p:nvCxnSpPr>
        <p:spPr>
          <a:xfrm flipV="1">
            <a:off x="1583499" y="1031250"/>
            <a:ext cx="9313035" cy="21486"/>
          </a:xfrm>
          <a:prstGeom prst="line">
            <a:avLst/>
          </a:prstGeom>
          <a:ln>
            <a:solidFill>
              <a:srgbClr val="002060"/>
            </a:solidFill>
          </a:ln>
          <a:effectLst>
            <a:innerShdw blurRad="63500" dist="50800" dir="16200000">
              <a:prstClr val="black">
                <a:alpha val="50000"/>
              </a:prstClr>
            </a:inn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8136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pPr>
              <a:defRPr/>
            </a:pPr>
            <a:fld id="{AA4C22FE-406A-4720-9484-206EAA5E1EDD}" type="datetime1">
              <a:rPr lang="ru-RU" smtClean="0">
                <a:solidFill>
                  <a:prstClr val="black">
                    <a:tint val="75000"/>
                  </a:prstClr>
                </a:solidFill>
              </a:rPr>
              <a:pPr>
                <a:defRPr/>
              </a:pPr>
              <a:t>07.11.2024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r>
              <a:rPr lang="ru-RU">
                <a:solidFill>
                  <a:prstClr val="black">
                    <a:tint val="75000"/>
                  </a:prstClr>
                </a:solidFill>
              </a:rPr>
              <a:t>МУҲАРРИКҲОИ ДАРУНСӮЗИ АВТОМОБИЛӢ</a:t>
            </a:r>
          </a:p>
        </p:txBody>
      </p:sp>
      <p:sp>
        <p:nvSpPr>
          <p:cNvPr id="6" name="Номер слайда 5"/>
          <p:cNvSpPr>
            <a:spLocks noGrp="1"/>
          </p:cNvSpPr>
          <p:nvPr>
            <p:ph type="sldNum" sz="quarter" idx="12"/>
          </p:nvPr>
        </p:nvSpPr>
        <p:spPr/>
        <p:txBody>
          <a:bodyPr/>
          <a:lstStyle/>
          <a:p>
            <a:pPr>
              <a:defRPr/>
            </a:pPr>
            <a:fld id="{487768B7-EDB6-4BAE-A74D-38B281F9372A}" type="slidenum">
              <a:rPr lang="ru-RU" altLang="en-US" smtClean="0">
                <a:solidFill>
                  <a:prstClr val="black">
                    <a:tint val="75000"/>
                  </a:prstClr>
                </a:solidFill>
              </a:rPr>
              <a:pPr>
                <a:defRPr/>
              </a:pPr>
              <a:t>‹#›</a:t>
            </a:fld>
            <a:endParaRPr lang="ru-RU" altLang="en-US">
              <a:solidFill>
                <a:prstClr val="black">
                  <a:tint val="75000"/>
                </a:prstClr>
              </a:solidFill>
            </a:endParaRPr>
          </a:p>
        </p:txBody>
      </p:sp>
    </p:spTree>
    <p:extLst>
      <p:ext uri="{BB962C8B-B14F-4D97-AF65-F5344CB8AC3E}">
        <p14:creationId xmlns:p14="http://schemas.microsoft.com/office/powerpoint/2010/main" val="18253939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0A12EC27-C201-45A6-BE6F-0989B0670870}" type="datetime1">
              <a:rPr lang="ru-RU" smtClean="0">
                <a:solidFill>
                  <a:prstClr val="black">
                    <a:tint val="75000"/>
                  </a:prstClr>
                </a:solidFill>
              </a:rPr>
              <a:pPr>
                <a:defRPr/>
              </a:pPr>
              <a:t>07.11.2024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r>
              <a:rPr lang="ru-RU">
                <a:solidFill>
                  <a:prstClr val="black">
                    <a:tint val="75000"/>
                  </a:prstClr>
                </a:solidFill>
              </a:rPr>
              <a:t>МУҲАРРИКҲОИ ДАРУНСӮЗИ АВТОМОБИЛӢ</a:t>
            </a:r>
          </a:p>
        </p:txBody>
      </p:sp>
      <p:sp>
        <p:nvSpPr>
          <p:cNvPr id="6" name="Номер слайда 5"/>
          <p:cNvSpPr>
            <a:spLocks noGrp="1"/>
          </p:cNvSpPr>
          <p:nvPr>
            <p:ph type="sldNum" sz="quarter" idx="12"/>
          </p:nvPr>
        </p:nvSpPr>
        <p:spPr/>
        <p:txBody>
          <a:bodyPr/>
          <a:lstStyle/>
          <a:p>
            <a:pPr>
              <a:defRPr/>
            </a:pPr>
            <a:fld id="{E8E742F7-E083-4E34-A083-AB320D0B1161}" type="slidenum">
              <a:rPr lang="ru-RU" altLang="en-US" smtClean="0">
                <a:solidFill>
                  <a:prstClr val="black">
                    <a:tint val="75000"/>
                  </a:prstClr>
                </a:solidFill>
              </a:rPr>
              <a:pPr>
                <a:defRPr/>
              </a:pPr>
              <a:t>‹#›</a:t>
            </a:fld>
            <a:endParaRPr lang="ru-RU" altLang="en-US">
              <a:solidFill>
                <a:prstClr val="black">
                  <a:tint val="75000"/>
                </a:prstClr>
              </a:solidFill>
            </a:endParaRPr>
          </a:p>
        </p:txBody>
      </p:sp>
    </p:spTree>
    <p:extLst>
      <p:ext uri="{BB962C8B-B14F-4D97-AF65-F5344CB8AC3E}">
        <p14:creationId xmlns:p14="http://schemas.microsoft.com/office/powerpoint/2010/main" val="23360820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40"/>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a:defRPr/>
            </a:pPr>
            <a:fld id="{32132D88-550A-4054-856D-4722C876C691}" type="datetime1">
              <a:rPr lang="ru-RU" smtClean="0">
                <a:solidFill>
                  <a:prstClr val="black">
                    <a:tint val="75000"/>
                  </a:prstClr>
                </a:solidFill>
              </a:rPr>
              <a:pPr>
                <a:defRPr/>
              </a:pPr>
              <a:t>07.11.2024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r>
              <a:rPr lang="ru-RU">
                <a:solidFill>
                  <a:prstClr val="black">
                    <a:tint val="75000"/>
                  </a:prstClr>
                </a:solidFill>
              </a:rPr>
              <a:t>МУҲАРРИКҲОИ ДАРУНСӮЗИ АВТОМОБИЛӢ</a:t>
            </a:r>
          </a:p>
        </p:txBody>
      </p:sp>
      <p:sp>
        <p:nvSpPr>
          <p:cNvPr id="6" name="Номер слайда 5"/>
          <p:cNvSpPr>
            <a:spLocks noGrp="1"/>
          </p:cNvSpPr>
          <p:nvPr>
            <p:ph type="sldNum" sz="quarter" idx="12"/>
          </p:nvPr>
        </p:nvSpPr>
        <p:spPr/>
        <p:txBody>
          <a:bodyPr/>
          <a:lstStyle/>
          <a:p>
            <a:pPr>
              <a:defRPr/>
            </a:pPr>
            <a:fld id="{B4116A05-B2C2-46B3-81F8-AA0B647EB914}" type="slidenum">
              <a:rPr lang="ru-RU" altLang="en-US" smtClean="0">
                <a:solidFill>
                  <a:prstClr val="black">
                    <a:tint val="75000"/>
                  </a:prstClr>
                </a:solidFill>
              </a:rPr>
              <a:pPr>
                <a:defRPr/>
              </a:pPr>
              <a:t>‹#›</a:t>
            </a:fld>
            <a:endParaRPr lang="ru-RU" altLang="en-US">
              <a:solidFill>
                <a:prstClr val="black">
                  <a:tint val="75000"/>
                </a:prstClr>
              </a:solidFill>
            </a:endParaRPr>
          </a:p>
        </p:txBody>
      </p:sp>
    </p:spTree>
    <p:extLst>
      <p:ext uri="{BB962C8B-B14F-4D97-AF65-F5344CB8AC3E}">
        <p14:creationId xmlns:p14="http://schemas.microsoft.com/office/powerpoint/2010/main" val="26260812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a:defRPr/>
            </a:pPr>
            <a:fld id="{535B7CC2-C242-4694-B532-DA80B753B22F}" type="datetime1">
              <a:rPr lang="ru-RU" smtClean="0">
                <a:solidFill>
                  <a:prstClr val="black">
                    <a:tint val="75000"/>
                  </a:prstClr>
                </a:solidFill>
              </a:rPr>
              <a:pPr>
                <a:defRPr/>
              </a:pPr>
              <a:t>07.11.2024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pPr>
              <a:defRPr/>
            </a:pPr>
            <a:r>
              <a:rPr lang="ru-RU">
                <a:solidFill>
                  <a:prstClr val="black">
                    <a:tint val="75000"/>
                  </a:prstClr>
                </a:solidFill>
              </a:rPr>
              <a:t>МУҲАРРИКҲОИ ДАРУНСӮЗИ АВТОМОБИЛӢ</a:t>
            </a:r>
          </a:p>
        </p:txBody>
      </p:sp>
      <p:sp>
        <p:nvSpPr>
          <p:cNvPr id="7" name="Номер слайда 6"/>
          <p:cNvSpPr>
            <a:spLocks noGrp="1"/>
          </p:cNvSpPr>
          <p:nvPr>
            <p:ph type="sldNum" sz="quarter" idx="12"/>
          </p:nvPr>
        </p:nvSpPr>
        <p:spPr/>
        <p:txBody>
          <a:bodyPr/>
          <a:lstStyle/>
          <a:p>
            <a:pPr>
              <a:defRPr/>
            </a:pPr>
            <a:fld id="{B6523B9C-3B1A-4915-B0B2-2931967C3125}" type="slidenum">
              <a:rPr lang="ru-RU" altLang="en-US" smtClean="0">
                <a:solidFill>
                  <a:prstClr val="black">
                    <a:tint val="75000"/>
                  </a:prstClr>
                </a:solidFill>
              </a:rPr>
              <a:pPr>
                <a:defRPr/>
              </a:pPr>
              <a:t>‹#›</a:t>
            </a:fld>
            <a:endParaRPr lang="ru-RU" altLang="en-US">
              <a:solidFill>
                <a:prstClr val="black">
                  <a:tint val="75000"/>
                </a:prstClr>
              </a:solidFill>
            </a:endParaRPr>
          </a:p>
        </p:txBody>
      </p:sp>
    </p:spTree>
    <p:extLst>
      <p:ext uri="{BB962C8B-B14F-4D97-AF65-F5344CB8AC3E}">
        <p14:creationId xmlns:p14="http://schemas.microsoft.com/office/powerpoint/2010/main" val="32215550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7"/>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1"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a:defRPr/>
            </a:pPr>
            <a:fld id="{44E5DC14-6B55-42AA-A2F3-E8B1B59D93F2}" type="datetime1">
              <a:rPr lang="ru-RU" smtClean="0">
                <a:solidFill>
                  <a:prstClr val="black">
                    <a:tint val="75000"/>
                  </a:prstClr>
                </a:solidFill>
              </a:rPr>
              <a:pPr>
                <a:defRPr/>
              </a:pPr>
              <a:t>07.11.2024</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pPr>
              <a:defRPr/>
            </a:pPr>
            <a:r>
              <a:rPr lang="ru-RU">
                <a:solidFill>
                  <a:prstClr val="black">
                    <a:tint val="75000"/>
                  </a:prstClr>
                </a:solidFill>
              </a:rPr>
              <a:t>МУҲАРРИКҲОИ ДАРУНСӮЗИ АВТОМОБИЛӢ</a:t>
            </a:r>
          </a:p>
        </p:txBody>
      </p:sp>
      <p:sp>
        <p:nvSpPr>
          <p:cNvPr id="9" name="Номер слайда 8"/>
          <p:cNvSpPr>
            <a:spLocks noGrp="1"/>
          </p:cNvSpPr>
          <p:nvPr>
            <p:ph type="sldNum" sz="quarter" idx="12"/>
          </p:nvPr>
        </p:nvSpPr>
        <p:spPr/>
        <p:txBody>
          <a:bodyPr/>
          <a:lstStyle/>
          <a:p>
            <a:pPr>
              <a:defRPr/>
            </a:pPr>
            <a:fld id="{CECF21FF-5B2A-47CF-9163-226307E06B09}" type="slidenum">
              <a:rPr lang="ru-RU" altLang="en-US" smtClean="0">
                <a:solidFill>
                  <a:prstClr val="black">
                    <a:tint val="75000"/>
                  </a:prstClr>
                </a:solidFill>
              </a:rPr>
              <a:pPr>
                <a:defRPr/>
              </a:pPr>
              <a:t>‹#›</a:t>
            </a:fld>
            <a:endParaRPr lang="ru-RU" altLang="en-US">
              <a:solidFill>
                <a:prstClr val="black">
                  <a:tint val="75000"/>
                </a:prstClr>
              </a:solidFill>
            </a:endParaRPr>
          </a:p>
        </p:txBody>
      </p:sp>
    </p:spTree>
    <p:extLst>
      <p:ext uri="{BB962C8B-B14F-4D97-AF65-F5344CB8AC3E}">
        <p14:creationId xmlns:p14="http://schemas.microsoft.com/office/powerpoint/2010/main" val="3453528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a:defRPr/>
            </a:pPr>
            <a:fld id="{99C114AD-AE0B-420B-8AF5-3BE6B577B5C7}" type="datetime1">
              <a:rPr lang="ru-RU" smtClean="0">
                <a:solidFill>
                  <a:prstClr val="black">
                    <a:tint val="75000"/>
                  </a:prstClr>
                </a:solidFill>
              </a:rPr>
              <a:pPr>
                <a:defRPr/>
              </a:pPr>
              <a:t>07.11.2024</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pPr>
              <a:defRPr/>
            </a:pPr>
            <a:r>
              <a:rPr lang="ru-RU">
                <a:solidFill>
                  <a:prstClr val="black">
                    <a:tint val="75000"/>
                  </a:prstClr>
                </a:solidFill>
              </a:rPr>
              <a:t>МУҲАРРИКҲОИ ДАРУНСӮЗИ АВТОМОБИЛӢ</a:t>
            </a:r>
          </a:p>
        </p:txBody>
      </p:sp>
      <p:sp>
        <p:nvSpPr>
          <p:cNvPr id="5" name="Номер слайда 4"/>
          <p:cNvSpPr>
            <a:spLocks noGrp="1"/>
          </p:cNvSpPr>
          <p:nvPr>
            <p:ph type="sldNum" sz="quarter" idx="12"/>
          </p:nvPr>
        </p:nvSpPr>
        <p:spPr/>
        <p:txBody>
          <a:bodyPr/>
          <a:lstStyle/>
          <a:p>
            <a:pPr>
              <a:defRPr/>
            </a:pPr>
            <a:fld id="{9B4D9967-1DD4-474A-9B7D-367C8F33F5A8}" type="slidenum">
              <a:rPr lang="ru-RU" altLang="en-US" smtClean="0">
                <a:solidFill>
                  <a:prstClr val="black">
                    <a:tint val="75000"/>
                  </a:prstClr>
                </a:solidFill>
              </a:rPr>
              <a:pPr>
                <a:defRPr/>
              </a:pPr>
              <a:t>‹#›</a:t>
            </a:fld>
            <a:endParaRPr lang="ru-RU" altLang="en-US">
              <a:solidFill>
                <a:prstClr val="black">
                  <a:tint val="75000"/>
                </a:prstClr>
              </a:solidFill>
            </a:endParaRPr>
          </a:p>
        </p:txBody>
      </p:sp>
    </p:spTree>
    <p:extLst>
      <p:ext uri="{BB962C8B-B14F-4D97-AF65-F5344CB8AC3E}">
        <p14:creationId xmlns:p14="http://schemas.microsoft.com/office/powerpoint/2010/main" val="2892251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7648F33C-D7CB-40E3-B693-E56D79118D51}" type="datetime1">
              <a:rPr lang="ru-RU" smtClean="0">
                <a:solidFill>
                  <a:prstClr val="black">
                    <a:tint val="75000"/>
                  </a:prstClr>
                </a:solidFill>
              </a:rPr>
              <a:pPr>
                <a:defRPr/>
              </a:pPr>
              <a:t>07.11.2024</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pPr>
              <a:defRPr/>
            </a:pPr>
            <a:r>
              <a:rPr lang="ru-RU">
                <a:solidFill>
                  <a:prstClr val="black">
                    <a:tint val="75000"/>
                  </a:prstClr>
                </a:solidFill>
              </a:rPr>
              <a:t>МУҲАРРИКҲОИ ДАРУНСӮЗИ АВТОМОБИЛӢ</a:t>
            </a:r>
          </a:p>
        </p:txBody>
      </p:sp>
      <p:sp>
        <p:nvSpPr>
          <p:cNvPr id="4" name="Номер слайда 3"/>
          <p:cNvSpPr>
            <a:spLocks noGrp="1"/>
          </p:cNvSpPr>
          <p:nvPr>
            <p:ph type="sldNum" sz="quarter" idx="12"/>
          </p:nvPr>
        </p:nvSpPr>
        <p:spPr/>
        <p:txBody>
          <a:bodyPr/>
          <a:lstStyle/>
          <a:p>
            <a:pPr>
              <a:defRPr/>
            </a:pPr>
            <a:fld id="{02A9B9A6-B789-40E2-A6C8-00483344552F}" type="slidenum">
              <a:rPr lang="ru-RU" altLang="en-US" smtClean="0">
                <a:solidFill>
                  <a:prstClr val="black">
                    <a:tint val="75000"/>
                  </a:prstClr>
                </a:solidFill>
              </a:rPr>
              <a:pPr>
                <a:defRPr/>
              </a:pPr>
              <a:t>‹#›</a:t>
            </a:fld>
            <a:endParaRPr lang="ru-RU" altLang="en-US">
              <a:solidFill>
                <a:prstClr val="black">
                  <a:tint val="75000"/>
                </a:prstClr>
              </a:solidFill>
            </a:endParaRPr>
          </a:p>
        </p:txBody>
      </p:sp>
    </p:spTree>
    <p:extLst>
      <p:ext uri="{BB962C8B-B14F-4D97-AF65-F5344CB8AC3E}">
        <p14:creationId xmlns:p14="http://schemas.microsoft.com/office/powerpoint/2010/main" val="3963888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40"/>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a:defRPr/>
            </a:pPr>
            <a:fld id="{32132D88-550A-4054-856D-4722C876C691}" type="datetime1">
              <a:rPr lang="ru-RU" smtClean="0"/>
              <a:pPr>
                <a:defRPr/>
              </a:pPr>
              <a:t>07.11.2024</a:t>
            </a:fld>
            <a:endParaRPr lang="ru-RU"/>
          </a:p>
        </p:txBody>
      </p:sp>
      <p:sp>
        <p:nvSpPr>
          <p:cNvPr id="5" name="Нижний колонтитул 4"/>
          <p:cNvSpPr>
            <a:spLocks noGrp="1"/>
          </p:cNvSpPr>
          <p:nvPr>
            <p:ph type="ftr" sz="quarter" idx="11"/>
          </p:nvPr>
        </p:nvSpPr>
        <p:spPr/>
        <p:txBody>
          <a:bodyPr/>
          <a:lstStyle/>
          <a:p>
            <a:pPr>
              <a:defRPr/>
            </a:pPr>
            <a:r>
              <a:rPr lang="ru-RU"/>
              <a:t>МУҲАРРИКҲОИ ДАРУНСӮЗИ АВТОМОБИЛӢ</a:t>
            </a:r>
          </a:p>
        </p:txBody>
      </p:sp>
      <p:sp>
        <p:nvSpPr>
          <p:cNvPr id="6" name="Номер слайда 5"/>
          <p:cNvSpPr>
            <a:spLocks noGrp="1"/>
          </p:cNvSpPr>
          <p:nvPr>
            <p:ph type="sldNum" sz="quarter" idx="12"/>
          </p:nvPr>
        </p:nvSpPr>
        <p:spPr/>
        <p:txBody>
          <a:bodyPr/>
          <a:lstStyle/>
          <a:p>
            <a:pPr>
              <a:defRPr/>
            </a:pPr>
            <a:fld id="{B4116A05-B2C2-46B3-81F8-AA0B647EB914}" type="slidenum">
              <a:rPr lang="ru-RU" altLang="en-US" smtClean="0"/>
              <a:pPr>
                <a:defRPr/>
              </a:pPr>
              <a:t>‹#›</a:t>
            </a:fld>
            <a:endParaRPr lang="ru-RU" altLang="en-US"/>
          </a:p>
        </p:txBody>
      </p:sp>
    </p:spTree>
    <p:extLst>
      <p:ext uri="{BB962C8B-B14F-4D97-AF65-F5344CB8AC3E}">
        <p14:creationId xmlns:p14="http://schemas.microsoft.com/office/powerpoint/2010/main" val="23468009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pPr>
              <a:defRPr/>
            </a:pPr>
            <a:fld id="{0D2F7095-72DE-4E9A-9B64-09E7EE42C2AA}" type="datetime1">
              <a:rPr lang="ru-RU" smtClean="0">
                <a:solidFill>
                  <a:prstClr val="black">
                    <a:tint val="75000"/>
                  </a:prstClr>
                </a:solidFill>
              </a:rPr>
              <a:pPr>
                <a:defRPr/>
              </a:pPr>
              <a:t>07.11.2024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pPr>
              <a:defRPr/>
            </a:pPr>
            <a:r>
              <a:rPr lang="ru-RU">
                <a:solidFill>
                  <a:prstClr val="black">
                    <a:tint val="75000"/>
                  </a:prstClr>
                </a:solidFill>
              </a:rPr>
              <a:t>МУҲАРРИКҲОИ ДАРУНСӮЗИ АВТОМОБИЛӢ</a:t>
            </a:r>
          </a:p>
        </p:txBody>
      </p:sp>
      <p:sp>
        <p:nvSpPr>
          <p:cNvPr id="7" name="Номер слайда 6"/>
          <p:cNvSpPr>
            <a:spLocks noGrp="1"/>
          </p:cNvSpPr>
          <p:nvPr>
            <p:ph type="sldNum" sz="quarter" idx="12"/>
          </p:nvPr>
        </p:nvSpPr>
        <p:spPr/>
        <p:txBody>
          <a:bodyPr/>
          <a:lstStyle/>
          <a:p>
            <a:pPr>
              <a:defRPr/>
            </a:pPr>
            <a:fld id="{855379EA-1B3F-44E6-B27B-6A8AFBAEBCF0}" type="slidenum">
              <a:rPr lang="ru-RU" altLang="en-US" smtClean="0">
                <a:solidFill>
                  <a:prstClr val="black">
                    <a:tint val="75000"/>
                  </a:prstClr>
                </a:solidFill>
              </a:rPr>
              <a:pPr>
                <a:defRPr/>
              </a:pPr>
              <a:t>‹#›</a:t>
            </a:fld>
            <a:endParaRPr lang="ru-RU" altLang="en-US">
              <a:solidFill>
                <a:prstClr val="black">
                  <a:tint val="75000"/>
                </a:prstClr>
              </a:solidFill>
            </a:endParaRPr>
          </a:p>
        </p:txBody>
      </p:sp>
    </p:spTree>
    <p:extLst>
      <p:ext uri="{BB962C8B-B14F-4D97-AF65-F5344CB8AC3E}">
        <p14:creationId xmlns:p14="http://schemas.microsoft.com/office/powerpoint/2010/main" val="2803698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pPr>
              <a:defRPr/>
            </a:pPr>
            <a:fld id="{2868DD86-B89A-42E6-962D-B46F09BC597C}" type="datetime1">
              <a:rPr lang="ru-RU" smtClean="0">
                <a:solidFill>
                  <a:prstClr val="black">
                    <a:tint val="75000"/>
                  </a:prstClr>
                </a:solidFill>
              </a:rPr>
              <a:pPr>
                <a:defRPr/>
              </a:pPr>
              <a:t>07.11.2024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pPr>
              <a:defRPr/>
            </a:pPr>
            <a:r>
              <a:rPr lang="ru-RU">
                <a:solidFill>
                  <a:prstClr val="black">
                    <a:tint val="75000"/>
                  </a:prstClr>
                </a:solidFill>
              </a:rPr>
              <a:t>МУҲАРРИКҲОИ ДАРУНСӮЗИ АВТОМОБИЛӢ</a:t>
            </a:r>
          </a:p>
        </p:txBody>
      </p:sp>
      <p:sp>
        <p:nvSpPr>
          <p:cNvPr id="7" name="Номер слайда 6"/>
          <p:cNvSpPr>
            <a:spLocks noGrp="1"/>
          </p:cNvSpPr>
          <p:nvPr>
            <p:ph type="sldNum" sz="quarter" idx="12"/>
          </p:nvPr>
        </p:nvSpPr>
        <p:spPr/>
        <p:txBody>
          <a:bodyPr/>
          <a:lstStyle/>
          <a:p>
            <a:pPr>
              <a:defRPr/>
            </a:pPr>
            <a:fld id="{D7060B57-D425-4909-A43A-B714E30AC1CC}" type="slidenum">
              <a:rPr lang="ru-RU" altLang="en-US" smtClean="0">
                <a:solidFill>
                  <a:prstClr val="black">
                    <a:tint val="75000"/>
                  </a:prstClr>
                </a:solidFill>
              </a:rPr>
              <a:pPr>
                <a:defRPr/>
              </a:pPr>
              <a:t>‹#›</a:t>
            </a:fld>
            <a:endParaRPr lang="ru-RU" altLang="en-US">
              <a:solidFill>
                <a:prstClr val="black">
                  <a:tint val="75000"/>
                </a:prstClr>
              </a:solidFill>
            </a:endParaRPr>
          </a:p>
        </p:txBody>
      </p:sp>
    </p:spTree>
    <p:extLst>
      <p:ext uri="{BB962C8B-B14F-4D97-AF65-F5344CB8AC3E}">
        <p14:creationId xmlns:p14="http://schemas.microsoft.com/office/powerpoint/2010/main" val="32499456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952A1BC8-AAAE-4714-8EBC-E058118EACF4}" type="datetime1">
              <a:rPr lang="ru-RU" smtClean="0">
                <a:solidFill>
                  <a:prstClr val="black">
                    <a:tint val="75000"/>
                  </a:prstClr>
                </a:solidFill>
              </a:rPr>
              <a:pPr>
                <a:defRPr/>
              </a:pPr>
              <a:t>07.11.2024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r>
              <a:rPr lang="ru-RU">
                <a:solidFill>
                  <a:prstClr val="black">
                    <a:tint val="75000"/>
                  </a:prstClr>
                </a:solidFill>
              </a:rPr>
              <a:t>МУҲАРРИКҲОИ ДАРУНСӮЗИ АВТОМОБИЛӢ</a:t>
            </a:r>
          </a:p>
        </p:txBody>
      </p:sp>
      <p:sp>
        <p:nvSpPr>
          <p:cNvPr id="6" name="Номер слайда 5"/>
          <p:cNvSpPr>
            <a:spLocks noGrp="1"/>
          </p:cNvSpPr>
          <p:nvPr>
            <p:ph type="sldNum" sz="quarter" idx="12"/>
          </p:nvPr>
        </p:nvSpPr>
        <p:spPr/>
        <p:txBody>
          <a:bodyPr/>
          <a:lstStyle/>
          <a:p>
            <a:pPr>
              <a:defRPr/>
            </a:pPr>
            <a:fld id="{97FADE61-0EC1-4C18-8565-5BBDCEC507BC}" type="slidenum">
              <a:rPr lang="ru-RU" altLang="en-US" smtClean="0">
                <a:solidFill>
                  <a:prstClr val="black">
                    <a:tint val="75000"/>
                  </a:prstClr>
                </a:solidFill>
              </a:rPr>
              <a:pPr>
                <a:defRPr/>
              </a:pPr>
              <a:t>‹#›</a:t>
            </a:fld>
            <a:endParaRPr lang="ru-RU" altLang="en-US">
              <a:solidFill>
                <a:prstClr val="black">
                  <a:tint val="75000"/>
                </a:prstClr>
              </a:solidFill>
            </a:endParaRPr>
          </a:p>
        </p:txBody>
      </p:sp>
    </p:spTree>
    <p:extLst>
      <p:ext uri="{BB962C8B-B14F-4D97-AF65-F5344CB8AC3E}">
        <p14:creationId xmlns:p14="http://schemas.microsoft.com/office/powerpoint/2010/main" val="14224877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1"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1"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AC8ED1CE-B75D-41C3-A46B-8144F8402827}" type="datetime1">
              <a:rPr lang="ru-RU" smtClean="0">
                <a:solidFill>
                  <a:prstClr val="black">
                    <a:tint val="75000"/>
                  </a:prstClr>
                </a:solidFill>
              </a:rPr>
              <a:pPr>
                <a:defRPr/>
              </a:pPr>
              <a:t>07.11.2024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r>
              <a:rPr lang="ru-RU">
                <a:solidFill>
                  <a:prstClr val="black">
                    <a:tint val="75000"/>
                  </a:prstClr>
                </a:solidFill>
              </a:rPr>
              <a:t>МУҲАРРИКҲОИ ДАРУНСӮЗИ АВТОМОБИЛӢ</a:t>
            </a:r>
          </a:p>
        </p:txBody>
      </p:sp>
      <p:sp>
        <p:nvSpPr>
          <p:cNvPr id="6" name="Номер слайда 5"/>
          <p:cNvSpPr>
            <a:spLocks noGrp="1"/>
          </p:cNvSpPr>
          <p:nvPr>
            <p:ph type="sldNum" sz="quarter" idx="12"/>
          </p:nvPr>
        </p:nvSpPr>
        <p:spPr/>
        <p:txBody>
          <a:bodyPr/>
          <a:lstStyle/>
          <a:p>
            <a:pPr>
              <a:defRPr/>
            </a:pPr>
            <a:fld id="{918D5702-4595-49A7-A19C-926506BC0456}" type="slidenum">
              <a:rPr lang="ru-RU" altLang="en-US" smtClean="0">
                <a:solidFill>
                  <a:prstClr val="black">
                    <a:tint val="75000"/>
                  </a:prstClr>
                </a:solidFill>
              </a:rPr>
              <a:pPr>
                <a:defRPr/>
              </a:pPr>
              <a:t>‹#›</a:t>
            </a:fld>
            <a:endParaRPr lang="ru-RU" altLang="en-US">
              <a:solidFill>
                <a:prstClr val="black">
                  <a:tint val="75000"/>
                </a:prstClr>
              </a:solidFill>
            </a:endParaRPr>
          </a:p>
        </p:txBody>
      </p:sp>
    </p:spTree>
    <p:extLst>
      <p:ext uri="{BB962C8B-B14F-4D97-AF65-F5344CB8AC3E}">
        <p14:creationId xmlns:p14="http://schemas.microsoft.com/office/powerpoint/2010/main" val="2965746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a:defRPr/>
            </a:pPr>
            <a:fld id="{535B7CC2-C242-4694-B532-DA80B753B22F}" type="datetime1">
              <a:rPr lang="ru-RU" smtClean="0"/>
              <a:pPr>
                <a:defRPr/>
              </a:pPr>
              <a:t>07.11.2024</a:t>
            </a:fld>
            <a:endParaRPr lang="ru-RU"/>
          </a:p>
        </p:txBody>
      </p:sp>
      <p:sp>
        <p:nvSpPr>
          <p:cNvPr id="6" name="Нижний колонтитул 5"/>
          <p:cNvSpPr>
            <a:spLocks noGrp="1"/>
          </p:cNvSpPr>
          <p:nvPr>
            <p:ph type="ftr" sz="quarter" idx="11"/>
          </p:nvPr>
        </p:nvSpPr>
        <p:spPr/>
        <p:txBody>
          <a:bodyPr/>
          <a:lstStyle/>
          <a:p>
            <a:pPr>
              <a:defRPr/>
            </a:pPr>
            <a:r>
              <a:rPr lang="ru-RU"/>
              <a:t>МУҲАРРИКҲОИ ДАРУНСӮЗИ АВТОМОБИЛӢ</a:t>
            </a:r>
          </a:p>
        </p:txBody>
      </p:sp>
      <p:sp>
        <p:nvSpPr>
          <p:cNvPr id="7" name="Номер слайда 6"/>
          <p:cNvSpPr>
            <a:spLocks noGrp="1"/>
          </p:cNvSpPr>
          <p:nvPr>
            <p:ph type="sldNum" sz="quarter" idx="12"/>
          </p:nvPr>
        </p:nvSpPr>
        <p:spPr/>
        <p:txBody>
          <a:bodyPr/>
          <a:lstStyle/>
          <a:p>
            <a:pPr>
              <a:defRPr/>
            </a:pPr>
            <a:fld id="{B6523B9C-3B1A-4915-B0B2-2931967C3125}" type="slidenum">
              <a:rPr lang="ru-RU" altLang="en-US" smtClean="0"/>
              <a:pPr>
                <a:defRPr/>
              </a:pPr>
              <a:t>‹#›</a:t>
            </a:fld>
            <a:endParaRPr lang="ru-RU" altLang="en-US"/>
          </a:p>
        </p:txBody>
      </p:sp>
    </p:spTree>
    <p:extLst>
      <p:ext uri="{BB962C8B-B14F-4D97-AF65-F5344CB8AC3E}">
        <p14:creationId xmlns:p14="http://schemas.microsoft.com/office/powerpoint/2010/main" val="1932963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7"/>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1"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a:defRPr/>
            </a:pPr>
            <a:fld id="{44E5DC14-6B55-42AA-A2F3-E8B1B59D93F2}" type="datetime1">
              <a:rPr lang="ru-RU" smtClean="0"/>
              <a:pPr>
                <a:defRPr/>
              </a:pPr>
              <a:t>07.11.2024</a:t>
            </a:fld>
            <a:endParaRPr lang="ru-RU"/>
          </a:p>
        </p:txBody>
      </p:sp>
      <p:sp>
        <p:nvSpPr>
          <p:cNvPr id="8" name="Нижний колонтитул 7"/>
          <p:cNvSpPr>
            <a:spLocks noGrp="1"/>
          </p:cNvSpPr>
          <p:nvPr>
            <p:ph type="ftr" sz="quarter" idx="11"/>
          </p:nvPr>
        </p:nvSpPr>
        <p:spPr/>
        <p:txBody>
          <a:bodyPr/>
          <a:lstStyle/>
          <a:p>
            <a:pPr>
              <a:defRPr/>
            </a:pPr>
            <a:r>
              <a:rPr lang="ru-RU"/>
              <a:t>МУҲАРРИКҲОИ ДАРУНСӮЗИ АВТОМОБИЛӢ</a:t>
            </a:r>
          </a:p>
        </p:txBody>
      </p:sp>
      <p:sp>
        <p:nvSpPr>
          <p:cNvPr id="9" name="Номер слайда 8"/>
          <p:cNvSpPr>
            <a:spLocks noGrp="1"/>
          </p:cNvSpPr>
          <p:nvPr>
            <p:ph type="sldNum" sz="quarter" idx="12"/>
          </p:nvPr>
        </p:nvSpPr>
        <p:spPr/>
        <p:txBody>
          <a:bodyPr/>
          <a:lstStyle/>
          <a:p>
            <a:pPr>
              <a:defRPr/>
            </a:pPr>
            <a:fld id="{CECF21FF-5B2A-47CF-9163-226307E06B09}" type="slidenum">
              <a:rPr lang="ru-RU" altLang="en-US" smtClean="0"/>
              <a:pPr>
                <a:defRPr/>
              </a:pPr>
              <a:t>‹#›</a:t>
            </a:fld>
            <a:endParaRPr lang="ru-RU" altLang="en-US"/>
          </a:p>
        </p:txBody>
      </p:sp>
    </p:spTree>
    <p:extLst>
      <p:ext uri="{BB962C8B-B14F-4D97-AF65-F5344CB8AC3E}">
        <p14:creationId xmlns:p14="http://schemas.microsoft.com/office/powerpoint/2010/main" val="2965889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a:defRPr/>
            </a:pPr>
            <a:fld id="{99C114AD-AE0B-420B-8AF5-3BE6B577B5C7}" type="datetime1">
              <a:rPr lang="ru-RU" smtClean="0"/>
              <a:pPr>
                <a:defRPr/>
              </a:pPr>
              <a:t>07.11.2024</a:t>
            </a:fld>
            <a:endParaRPr lang="ru-RU"/>
          </a:p>
        </p:txBody>
      </p:sp>
      <p:sp>
        <p:nvSpPr>
          <p:cNvPr id="4" name="Нижний колонтитул 3"/>
          <p:cNvSpPr>
            <a:spLocks noGrp="1"/>
          </p:cNvSpPr>
          <p:nvPr>
            <p:ph type="ftr" sz="quarter" idx="11"/>
          </p:nvPr>
        </p:nvSpPr>
        <p:spPr/>
        <p:txBody>
          <a:bodyPr/>
          <a:lstStyle/>
          <a:p>
            <a:pPr>
              <a:defRPr/>
            </a:pPr>
            <a:r>
              <a:rPr lang="ru-RU"/>
              <a:t>МУҲАРРИКҲОИ ДАРУНСӮЗИ АВТОМОБИЛӢ</a:t>
            </a:r>
          </a:p>
        </p:txBody>
      </p:sp>
      <p:sp>
        <p:nvSpPr>
          <p:cNvPr id="5" name="Номер слайда 4"/>
          <p:cNvSpPr>
            <a:spLocks noGrp="1"/>
          </p:cNvSpPr>
          <p:nvPr>
            <p:ph type="sldNum" sz="quarter" idx="12"/>
          </p:nvPr>
        </p:nvSpPr>
        <p:spPr/>
        <p:txBody>
          <a:bodyPr/>
          <a:lstStyle/>
          <a:p>
            <a:pPr>
              <a:defRPr/>
            </a:pPr>
            <a:fld id="{9B4D9967-1DD4-474A-9B7D-367C8F33F5A8}" type="slidenum">
              <a:rPr lang="ru-RU" altLang="en-US" smtClean="0"/>
              <a:pPr>
                <a:defRPr/>
              </a:pPr>
              <a:t>‹#›</a:t>
            </a:fld>
            <a:endParaRPr lang="ru-RU" altLang="en-US"/>
          </a:p>
        </p:txBody>
      </p:sp>
    </p:spTree>
    <p:extLst>
      <p:ext uri="{BB962C8B-B14F-4D97-AF65-F5344CB8AC3E}">
        <p14:creationId xmlns:p14="http://schemas.microsoft.com/office/powerpoint/2010/main" val="3176124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7648F33C-D7CB-40E3-B693-E56D79118D51}" type="datetime1">
              <a:rPr lang="ru-RU" smtClean="0"/>
              <a:pPr>
                <a:defRPr/>
              </a:pPr>
              <a:t>07.11.2024</a:t>
            </a:fld>
            <a:endParaRPr lang="ru-RU"/>
          </a:p>
        </p:txBody>
      </p:sp>
      <p:sp>
        <p:nvSpPr>
          <p:cNvPr id="3" name="Нижний колонтитул 2"/>
          <p:cNvSpPr>
            <a:spLocks noGrp="1"/>
          </p:cNvSpPr>
          <p:nvPr>
            <p:ph type="ftr" sz="quarter" idx="11"/>
          </p:nvPr>
        </p:nvSpPr>
        <p:spPr/>
        <p:txBody>
          <a:bodyPr/>
          <a:lstStyle/>
          <a:p>
            <a:pPr>
              <a:defRPr/>
            </a:pPr>
            <a:r>
              <a:rPr lang="ru-RU"/>
              <a:t>МУҲАРРИКҲОИ ДАРУНСӮЗИ АВТОМОБИЛӢ</a:t>
            </a:r>
          </a:p>
        </p:txBody>
      </p:sp>
      <p:sp>
        <p:nvSpPr>
          <p:cNvPr id="4" name="Номер слайда 3"/>
          <p:cNvSpPr>
            <a:spLocks noGrp="1"/>
          </p:cNvSpPr>
          <p:nvPr>
            <p:ph type="sldNum" sz="quarter" idx="12"/>
          </p:nvPr>
        </p:nvSpPr>
        <p:spPr/>
        <p:txBody>
          <a:bodyPr/>
          <a:lstStyle/>
          <a:p>
            <a:pPr>
              <a:defRPr/>
            </a:pPr>
            <a:fld id="{02A9B9A6-B789-40E2-A6C8-00483344552F}" type="slidenum">
              <a:rPr lang="ru-RU" altLang="en-US" smtClean="0"/>
              <a:pPr>
                <a:defRPr/>
              </a:pPr>
              <a:t>‹#›</a:t>
            </a:fld>
            <a:endParaRPr lang="ru-RU" altLang="en-US"/>
          </a:p>
        </p:txBody>
      </p:sp>
    </p:spTree>
    <p:extLst>
      <p:ext uri="{BB962C8B-B14F-4D97-AF65-F5344CB8AC3E}">
        <p14:creationId xmlns:p14="http://schemas.microsoft.com/office/powerpoint/2010/main" val="2793953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pPr>
              <a:defRPr/>
            </a:pPr>
            <a:fld id="{0D2F7095-72DE-4E9A-9B64-09E7EE42C2AA}" type="datetime1">
              <a:rPr lang="ru-RU" smtClean="0"/>
              <a:pPr>
                <a:defRPr/>
              </a:pPr>
              <a:t>07.11.2024</a:t>
            </a:fld>
            <a:endParaRPr lang="ru-RU"/>
          </a:p>
        </p:txBody>
      </p:sp>
      <p:sp>
        <p:nvSpPr>
          <p:cNvPr id="6" name="Нижний колонтитул 5"/>
          <p:cNvSpPr>
            <a:spLocks noGrp="1"/>
          </p:cNvSpPr>
          <p:nvPr>
            <p:ph type="ftr" sz="quarter" idx="11"/>
          </p:nvPr>
        </p:nvSpPr>
        <p:spPr/>
        <p:txBody>
          <a:bodyPr/>
          <a:lstStyle/>
          <a:p>
            <a:pPr>
              <a:defRPr/>
            </a:pPr>
            <a:r>
              <a:rPr lang="ru-RU"/>
              <a:t>МУҲАРРИКҲОИ ДАРУНСӮЗИ АВТОМОБИЛӢ</a:t>
            </a:r>
          </a:p>
        </p:txBody>
      </p:sp>
      <p:sp>
        <p:nvSpPr>
          <p:cNvPr id="7" name="Номер слайда 6"/>
          <p:cNvSpPr>
            <a:spLocks noGrp="1"/>
          </p:cNvSpPr>
          <p:nvPr>
            <p:ph type="sldNum" sz="quarter" idx="12"/>
          </p:nvPr>
        </p:nvSpPr>
        <p:spPr/>
        <p:txBody>
          <a:bodyPr/>
          <a:lstStyle/>
          <a:p>
            <a:pPr>
              <a:defRPr/>
            </a:pPr>
            <a:fld id="{855379EA-1B3F-44E6-B27B-6A8AFBAEBCF0}" type="slidenum">
              <a:rPr lang="ru-RU" altLang="en-US" smtClean="0"/>
              <a:pPr>
                <a:defRPr/>
              </a:pPr>
              <a:t>‹#›</a:t>
            </a:fld>
            <a:endParaRPr lang="ru-RU" altLang="en-US"/>
          </a:p>
        </p:txBody>
      </p:sp>
    </p:spTree>
    <p:extLst>
      <p:ext uri="{BB962C8B-B14F-4D97-AF65-F5344CB8AC3E}">
        <p14:creationId xmlns:p14="http://schemas.microsoft.com/office/powerpoint/2010/main" val="958682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pPr>
              <a:defRPr/>
            </a:pPr>
            <a:fld id="{2868DD86-B89A-42E6-962D-B46F09BC597C}" type="datetime1">
              <a:rPr lang="ru-RU" smtClean="0"/>
              <a:pPr>
                <a:defRPr/>
              </a:pPr>
              <a:t>07.11.2024</a:t>
            </a:fld>
            <a:endParaRPr lang="ru-RU"/>
          </a:p>
        </p:txBody>
      </p:sp>
      <p:sp>
        <p:nvSpPr>
          <p:cNvPr id="6" name="Нижний колонтитул 5"/>
          <p:cNvSpPr>
            <a:spLocks noGrp="1"/>
          </p:cNvSpPr>
          <p:nvPr>
            <p:ph type="ftr" sz="quarter" idx="11"/>
          </p:nvPr>
        </p:nvSpPr>
        <p:spPr/>
        <p:txBody>
          <a:bodyPr/>
          <a:lstStyle/>
          <a:p>
            <a:pPr>
              <a:defRPr/>
            </a:pPr>
            <a:r>
              <a:rPr lang="ru-RU"/>
              <a:t>МУҲАРРИКҲОИ ДАРУНСӮЗИ АВТОМОБИЛӢ</a:t>
            </a:r>
          </a:p>
        </p:txBody>
      </p:sp>
      <p:sp>
        <p:nvSpPr>
          <p:cNvPr id="7" name="Номер слайда 6"/>
          <p:cNvSpPr>
            <a:spLocks noGrp="1"/>
          </p:cNvSpPr>
          <p:nvPr>
            <p:ph type="sldNum" sz="quarter" idx="12"/>
          </p:nvPr>
        </p:nvSpPr>
        <p:spPr/>
        <p:txBody>
          <a:bodyPr/>
          <a:lstStyle/>
          <a:p>
            <a:pPr>
              <a:defRPr/>
            </a:pPr>
            <a:fld id="{D7060B57-D425-4909-A43A-B714E30AC1CC}" type="slidenum">
              <a:rPr lang="ru-RU" altLang="en-US" smtClean="0"/>
              <a:pPr>
                <a:defRPr/>
              </a:pPr>
              <a:t>‹#›</a:t>
            </a:fld>
            <a:endParaRPr lang="ru-RU" altLang="en-US"/>
          </a:p>
        </p:txBody>
      </p:sp>
    </p:spTree>
    <p:extLst>
      <p:ext uri="{BB962C8B-B14F-4D97-AF65-F5344CB8AC3E}">
        <p14:creationId xmlns:p14="http://schemas.microsoft.com/office/powerpoint/2010/main" val="4072628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A769482-2F76-4AAF-8FDC-92FB3CAC855C}" type="datetime1">
              <a:rPr lang="ru-RU" smtClean="0"/>
              <a:pPr>
                <a:defRPr/>
              </a:pPr>
              <a:t>07.11.2024</a:t>
            </a:fld>
            <a:endParaRPr lang="ru-RU"/>
          </a:p>
        </p:txBody>
      </p:sp>
      <p:sp>
        <p:nvSpPr>
          <p:cNvPr id="5" name="Нижний колонтитул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ru-RU"/>
              <a:t>МУҲАРРИКҲОИ ДАРУНСӮЗИ АВТОМОБИЛӢ</a:t>
            </a:r>
          </a:p>
        </p:txBody>
      </p:sp>
      <p:sp>
        <p:nvSpPr>
          <p:cNvPr id="6" name="Номер слайда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41D95BB-4FB4-4664-BEFD-03319D3A9B9C}" type="slidenum">
              <a:rPr lang="ru-RU" altLang="en-US" smtClean="0"/>
              <a:pPr>
                <a:defRPr/>
              </a:pPr>
              <a:t>‹#›</a:t>
            </a:fld>
            <a:endParaRPr lang="ru-RU" altLang="en-US"/>
          </a:p>
        </p:txBody>
      </p:sp>
    </p:spTree>
    <p:extLst>
      <p:ext uri="{BB962C8B-B14F-4D97-AF65-F5344CB8AC3E}">
        <p14:creationId xmlns:p14="http://schemas.microsoft.com/office/powerpoint/2010/main" val="42117376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832996A-28C3-4AEB-9D38-C2BE71A58DDB}" type="datetime1">
              <a:rPr lang="ru-RU" smtClean="0">
                <a:solidFill>
                  <a:prstClr val="black">
                    <a:tint val="75000"/>
                  </a:prstClr>
                </a:solidFill>
                <a:latin typeface="Calibri"/>
              </a:rPr>
              <a:pPr eaLnBrk="1" fontAlgn="auto" hangingPunct="1">
                <a:spcBef>
                  <a:spcPts val="0"/>
                </a:spcBef>
                <a:spcAft>
                  <a:spcPts val="0"/>
                </a:spcAft>
              </a:pPr>
              <a:t>07.11.2024</a:t>
            </a:fld>
            <a:endParaRPr lang="ru-RU">
              <a:solidFill>
                <a:prstClr val="black">
                  <a:tint val="75000"/>
                </a:prstClr>
              </a:solidFill>
              <a:latin typeface="Calibri"/>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ru-RU">
              <a:solidFill>
                <a:prstClr val="black">
                  <a:tint val="75000"/>
                </a:prstClr>
              </a:solidFill>
              <a:latin typeface="Calibri"/>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19B0651-EE4F-4900-A07F-96A6BFA9D0F0}" type="slidenum">
              <a:rPr lang="ru-RU" smtClean="0">
                <a:solidFill>
                  <a:prstClr val="black">
                    <a:tint val="75000"/>
                  </a:prstClr>
                </a:solidFill>
                <a:latin typeface="Calibri"/>
              </a:rPr>
              <a:pPr eaLnBrk="1" fontAlgn="auto" hangingPunct="1">
                <a:spcBef>
                  <a:spcPts val="0"/>
                </a:spcBef>
                <a:spcAft>
                  <a:spcPts val="0"/>
                </a:spcAft>
              </a:pPr>
              <a:t>‹#›</a:t>
            </a:fld>
            <a:endParaRPr lang="ru-RU">
              <a:solidFill>
                <a:prstClr val="black">
                  <a:tint val="75000"/>
                </a:prstClr>
              </a:solidFill>
              <a:latin typeface="Calibri"/>
            </a:endParaRPr>
          </a:p>
        </p:txBody>
      </p:sp>
      <p:pic>
        <p:nvPicPr>
          <p:cNvPr id="8" name="Рисунок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75520" y="12957"/>
            <a:ext cx="9313035" cy="1040918"/>
          </a:xfrm>
          <a:prstGeom prst="rect">
            <a:avLst/>
          </a:prstGeom>
        </p:spPr>
      </p:pic>
      <p:pic>
        <p:nvPicPr>
          <p:cNvPr id="9"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736" y="5439"/>
            <a:ext cx="1763784" cy="1048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a:extLst>
              <a:ext uri="{FF2B5EF4-FFF2-40B4-BE49-F238E27FC236}">
                <a16:creationId xmlns="" xmlns:a16="http://schemas.microsoft.com/office/drawing/2014/main" id="{26BBF074-7DE1-44FC-B122-DC7BE082FE5C}"/>
              </a:ext>
            </a:extLst>
          </p:cNvPr>
          <p:cNvSpPr/>
          <p:nvPr userDrawn="1"/>
        </p:nvSpPr>
        <p:spPr>
          <a:xfrm>
            <a:off x="11088552" y="-22626"/>
            <a:ext cx="1103448" cy="1075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Tree>
    <p:extLst>
      <p:ext uri="{BB962C8B-B14F-4D97-AF65-F5344CB8AC3E}">
        <p14:creationId xmlns:p14="http://schemas.microsoft.com/office/powerpoint/2010/main" val="35501875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A769482-2F76-4AAF-8FDC-92FB3CAC855C}" type="datetime1">
              <a:rPr lang="ru-RU" smtClean="0">
                <a:solidFill>
                  <a:prstClr val="black">
                    <a:tint val="75000"/>
                  </a:prstClr>
                </a:solidFill>
              </a:rPr>
              <a:pPr>
                <a:defRPr/>
              </a:pPr>
              <a:t>07.11.2024</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ru-RU">
                <a:solidFill>
                  <a:prstClr val="black">
                    <a:tint val="75000"/>
                  </a:prstClr>
                </a:solidFill>
              </a:rPr>
              <a:t>МУҲАРРИКҲОИ ДАРУНСӮЗИ АВТОМОБИЛӢ</a:t>
            </a:r>
          </a:p>
        </p:txBody>
      </p:sp>
      <p:sp>
        <p:nvSpPr>
          <p:cNvPr id="6" name="Номер слайда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41D95BB-4FB4-4664-BEFD-03319D3A9B9C}" type="slidenum">
              <a:rPr lang="ru-RU" altLang="en-US" smtClean="0">
                <a:solidFill>
                  <a:prstClr val="black">
                    <a:tint val="75000"/>
                  </a:prstClr>
                </a:solidFill>
              </a:rPr>
              <a:pPr>
                <a:defRPr/>
              </a:pPr>
              <a:t>‹#›</a:t>
            </a:fld>
            <a:endParaRPr lang="ru-RU" altLang="en-US">
              <a:solidFill>
                <a:prstClr val="black">
                  <a:tint val="75000"/>
                </a:prstClr>
              </a:solidFill>
            </a:endParaRPr>
          </a:p>
        </p:txBody>
      </p:sp>
    </p:spTree>
    <p:extLst>
      <p:ext uri="{BB962C8B-B14F-4D97-AF65-F5344CB8AC3E}">
        <p14:creationId xmlns:p14="http://schemas.microsoft.com/office/powerpoint/2010/main" val="181308782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image" Target="../media/image25.png"/><Relationship Id="rId4" Type="http://schemas.openxmlformats.org/officeDocument/2006/relationships/image" Target="../media/image6.gi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3930" y="3745188"/>
            <a:ext cx="410527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587" y="5750162"/>
            <a:ext cx="5290325" cy="861774"/>
          </a:xfrm>
          <a:prstGeom prst="rect">
            <a:avLst/>
          </a:prstGeom>
          <a:noFill/>
        </p:spPr>
        <p:txBody>
          <a:bodyPr wrap="square" rtlCol="0">
            <a:spAutoFit/>
          </a:bodyPr>
          <a:lstStyle/>
          <a:p>
            <a:pPr algn="ctr"/>
            <a:r>
              <a:rPr lang="tg-Cyrl-TJ" sz="1600" dirty="0" smtClean="0"/>
              <a:t>н.и.т</a:t>
            </a:r>
            <a:r>
              <a:rPr lang="tg-Cyrl-TJ" sz="1600" dirty="0" smtClean="0"/>
              <a:t>., муаллими калон</a:t>
            </a:r>
            <a:endParaRPr lang="tg-Cyrl-TJ" sz="1600" dirty="0"/>
          </a:p>
          <a:p>
            <a:pPr algn="ctr"/>
            <a:r>
              <a:rPr lang="ru-RU" sz="1600" b="1" dirty="0" smtClean="0"/>
              <a:t>РАҲИМОВ ФИРДАВС МИРЗОУМАРОВИЧ</a:t>
            </a:r>
          </a:p>
          <a:p>
            <a:pPr algn="ctr"/>
            <a:r>
              <a:rPr lang="en-US" sz="1600" b="1" dirty="0" smtClean="0"/>
              <a:t>tel: </a:t>
            </a:r>
            <a:r>
              <a:rPr lang="tg-Cyrl-TJ" sz="1600" b="1" dirty="0" smtClean="0"/>
              <a:t>938321551</a:t>
            </a:r>
            <a:r>
              <a:rPr lang="en-US" sz="1600" b="1" dirty="0" smtClean="0"/>
              <a:t>. e</a:t>
            </a:r>
            <a:r>
              <a:rPr lang="ru-RU" sz="1600" b="1" dirty="0" smtClean="0"/>
              <a:t>-</a:t>
            </a:r>
            <a:r>
              <a:rPr lang="en-US" sz="1600" b="1" dirty="0" smtClean="0"/>
              <a:t>mail</a:t>
            </a:r>
            <a:r>
              <a:rPr lang="tg-Cyrl-TJ" sz="1600" b="1" dirty="0" smtClean="0"/>
              <a:t>:</a:t>
            </a:r>
            <a:r>
              <a:rPr lang="en-US" sz="1600" b="1" dirty="0" smtClean="0"/>
              <a:t>rm-firdavs</a:t>
            </a:r>
            <a:r>
              <a:rPr lang="en-US" b="1" dirty="0" smtClean="0"/>
              <a:t>@mail.ru</a:t>
            </a:r>
            <a:endParaRPr lang="ru-RU" b="1" dirty="0">
              <a:solidFill>
                <a:schemeClr val="accent1"/>
              </a:solidFill>
              <a:latin typeface="Times New Roman Tj" panose="02020603050405020304" pitchFamily="18" charset="-52"/>
            </a:endParaRPr>
          </a:p>
        </p:txBody>
      </p:sp>
      <p:sp>
        <p:nvSpPr>
          <p:cNvPr id="5" name="TextBox 4"/>
          <p:cNvSpPr txBox="1"/>
          <p:nvPr/>
        </p:nvSpPr>
        <p:spPr>
          <a:xfrm>
            <a:off x="0" y="1844826"/>
            <a:ext cx="12192000" cy="830997"/>
          </a:xfrm>
          <a:prstGeom prst="rect">
            <a:avLst/>
          </a:prstGeom>
          <a:solidFill>
            <a:schemeClr val="accent6">
              <a:lumMod val="75000"/>
            </a:schemeClr>
          </a:solidFill>
        </p:spPr>
        <p:txBody>
          <a:bodyPr wrap="square" rtlCol="0">
            <a:spAutoFit/>
          </a:bodyPr>
          <a:lstStyle/>
          <a:p>
            <a:pPr algn="ctr"/>
            <a:r>
              <a:rPr lang="tg-Cyrl-TJ" sz="2400" b="1" dirty="0">
                <a:solidFill>
                  <a:schemeClr val="bg1"/>
                </a:solidFill>
                <a:latin typeface="Times New Roman" panose="02020603050405020304" pitchFamily="18" charset="0"/>
                <a:cs typeface="Times New Roman" panose="02020603050405020304" pitchFamily="18" charset="0"/>
              </a:rPr>
              <a:t>КАФЕДРАИ </a:t>
            </a:r>
            <a:endParaRPr lang="en-US" sz="2400" b="1" dirty="0">
              <a:solidFill>
                <a:schemeClr val="bg1"/>
              </a:solidFill>
              <a:latin typeface="Times New Roman" panose="02020603050405020304" pitchFamily="18" charset="0"/>
              <a:cs typeface="Times New Roman" panose="02020603050405020304" pitchFamily="18" charset="0"/>
            </a:endParaRPr>
          </a:p>
          <a:p>
            <a:pPr algn="ctr"/>
            <a:r>
              <a:rPr lang="tg-Cyrl-TJ" sz="2400" b="1" dirty="0" smtClean="0">
                <a:solidFill>
                  <a:schemeClr val="bg1"/>
                </a:solidFill>
              </a:rPr>
              <a:t>“</a:t>
            </a:r>
            <a:r>
              <a:rPr lang="tg-Cyrl-TJ" sz="2000" b="1" dirty="0" smtClean="0">
                <a:solidFill>
                  <a:schemeClr val="bg1"/>
                </a:solidFill>
                <a:latin typeface="Times New Roman Tj" panose="02020603050405020304" pitchFamily="18" charset="-52"/>
              </a:rPr>
              <a:t>НЕРУГОҲҲОИ ЭЛЕКТРИКӢ</a:t>
            </a:r>
            <a:r>
              <a:rPr lang="tg-Cyrl-TJ" sz="2400" b="1" dirty="0" smtClean="0">
                <a:solidFill>
                  <a:schemeClr val="bg1"/>
                </a:solidFill>
              </a:rPr>
              <a:t>”</a:t>
            </a:r>
            <a:endParaRPr lang="tg-Cyrl-TJ" sz="2400" b="1" dirty="0">
              <a:solidFill>
                <a:schemeClr val="bg1"/>
              </a:solidFill>
            </a:endParaRPr>
          </a:p>
        </p:txBody>
      </p:sp>
      <p:pic>
        <p:nvPicPr>
          <p:cNvPr id="7"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337" y="92705"/>
            <a:ext cx="1338369" cy="960033"/>
          </a:xfrm>
          <a:prstGeom prst="rect">
            <a:avLst/>
          </a:prstGeom>
        </p:spPr>
      </p:pic>
      <p:sp>
        <p:nvSpPr>
          <p:cNvPr id="2" name="Прямоугольник 1">
            <a:extLst>
              <a:ext uri="{FF2B5EF4-FFF2-40B4-BE49-F238E27FC236}">
                <a16:creationId xmlns:a16="http://schemas.microsoft.com/office/drawing/2014/main" xmlns="" id="{D75ED71A-8389-45DB-896C-C02186C560A2}"/>
              </a:ext>
            </a:extLst>
          </p:cNvPr>
          <p:cNvSpPr/>
          <p:nvPr/>
        </p:nvSpPr>
        <p:spPr>
          <a:xfrm>
            <a:off x="1823610" y="2694708"/>
            <a:ext cx="8544780" cy="1323439"/>
          </a:xfrm>
          <a:prstGeom prst="rect">
            <a:avLst/>
          </a:prstGeom>
        </p:spPr>
        <p:txBody>
          <a:bodyPr wrap="square">
            <a:spAutoFit/>
          </a:bodyPr>
          <a:lstStyle/>
          <a:p>
            <a:pPr algn="ctr"/>
            <a:r>
              <a:rPr lang="tg-Cyrl-TJ" sz="2400" b="1" dirty="0"/>
              <a:t>ФАННИ</a:t>
            </a:r>
            <a:r>
              <a:rPr lang="tg-Cyrl-TJ" b="1" dirty="0"/>
              <a:t/>
            </a:r>
            <a:br>
              <a:rPr lang="tg-Cyrl-TJ" b="1" dirty="0"/>
            </a:br>
            <a:r>
              <a:rPr lang="ru-RU" sz="2000" b="1" i="1" u="sng" dirty="0" smtClean="0">
                <a:solidFill>
                  <a:srgbClr val="C00000"/>
                </a:solidFill>
                <a:latin typeface="Times New Roman" pitchFamily="18" charset="0"/>
                <a:cs typeface="Times New Roman" pitchFamily="18" charset="0"/>
              </a:rPr>
              <a:t>МАНБАЪ</a:t>
            </a:r>
            <a:r>
              <a:rPr lang="tg-Cyrl-TJ" sz="2000" b="1" i="1" u="sng" dirty="0" smtClean="0">
                <a:solidFill>
                  <a:srgbClr val="C00000"/>
                </a:solidFill>
                <a:latin typeface="Times New Roman" pitchFamily="18" charset="0"/>
                <a:cs typeface="Times New Roman" pitchFamily="18" charset="0"/>
              </a:rPr>
              <a:t>ҲОИ БАРҚАРОРШАВАНДАИ ЭНЕРГИЯ</a:t>
            </a:r>
            <a:endParaRPr lang="ru-RU" sz="2000" b="1" dirty="0" smtClean="0">
              <a:latin typeface="Times New Roman" pitchFamily="18" charset="0"/>
              <a:cs typeface="Times New Roman" pitchFamily="18" charset="0"/>
            </a:endParaRPr>
          </a:p>
          <a:p>
            <a:pPr algn="ctr"/>
            <a:r>
              <a:rPr lang="tg-Cyrl-TJ" b="1" cap="all" dirty="0" smtClean="0">
                <a:solidFill>
                  <a:srgbClr val="C00000"/>
                </a:solidFill>
                <a:latin typeface="Times New Roman" panose="02020603050405020304" pitchFamily="18" charset="0"/>
                <a:cs typeface="Times New Roman" panose="02020603050405020304" pitchFamily="18" charset="0"/>
              </a:rPr>
              <a:t>ЛЕКСИЯИ №</a:t>
            </a:r>
            <a:r>
              <a:rPr lang="tg-Cyrl-TJ" b="1" cap="all" dirty="0" smtClean="0">
                <a:solidFill>
                  <a:srgbClr val="C00000"/>
                </a:solidFill>
                <a:latin typeface="Times New Roman" panose="02020603050405020304" pitchFamily="18" charset="0"/>
                <a:cs typeface="Times New Roman" panose="02020603050405020304" pitchFamily="18" charset="0"/>
              </a:rPr>
              <a:t>20</a:t>
            </a:r>
            <a:endParaRPr lang="tg-Cyrl-TJ" b="1" cap="all" dirty="0">
              <a:solidFill>
                <a:srgbClr val="C00000"/>
              </a:solidFill>
              <a:latin typeface="Times New Roman" panose="02020603050405020304" pitchFamily="18" charset="0"/>
              <a:cs typeface="Times New Roman" panose="02020603050405020304" pitchFamily="18" charset="0"/>
            </a:endParaRPr>
          </a:p>
          <a:p>
            <a:pPr algn="ctr"/>
            <a:r>
              <a:rPr lang="tg-Cyrl-TJ" b="1" cap="all" dirty="0" smtClean="0">
                <a:solidFill>
                  <a:prstClr val="black"/>
                </a:solidFill>
                <a:latin typeface="Times New Roman" panose="02020603050405020304" pitchFamily="18" charset="0"/>
                <a:cs typeface="Times New Roman" panose="02020603050405020304" pitchFamily="18" charset="0"/>
              </a:rPr>
              <a:t>ТаҶҲИЗОТИ ЗАХИРАКУНИИ ЭНЕРГИЯИ ЭЛЕКТРИКӢ</a:t>
            </a:r>
            <a:endParaRPr lang="ru-RU" sz="1200" dirty="0">
              <a:solidFill>
                <a:prstClr val="black"/>
              </a:solidFill>
            </a:endParaRPr>
          </a:p>
        </p:txBody>
      </p:sp>
      <p:pic>
        <p:nvPicPr>
          <p:cNvPr id="409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28212" y="3783817"/>
            <a:ext cx="1978746" cy="2504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449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0" y="6165304"/>
            <a:ext cx="12192000" cy="0"/>
          </a:xfrm>
          <a:prstGeom prst="line">
            <a:avLst/>
          </a:prstGeom>
        </p:spPr>
        <p:style>
          <a:lnRef idx="3">
            <a:schemeClr val="dk1"/>
          </a:lnRef>
          <a:fillRef idx="0">
            <a:schemeClr val="dk1"/>
          </a:fillRef>
          <a:effectRef idx="2">
            <a:schemeClr val="dk1"/>
          </a:effectRef>
          <a:fontRef idx="minor">
            <a:schemeClr val="tx1"/>
          </a:fontRef>
        </p:style>
      </p:cxnSp>
      <p:sp>
        <p:nvSpPr>
          <p:cNvPr id="5" name="Заголовок 1"/>
          <p:cNvSpPr txBox="1">
            <a:spLocks/>
          </p:cNvSpPr>
          <p:nvPr/>
        </p:nvSpPr>
        <p:spPr>
          <a:xfrm>
            <a:off x="0" y="6209928"/>
            <a:ext cx="4367808" cy="648072"/>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fontAlgn="auto">
              <a:spcAft>
                <a:spcPts val="0"/>
              </a:spcAft>
            </a:pPr>
            <a:r>
              <a:rPr lang="tg-Cyrl-TJ" sz="2000" dirty="0">
                <a:solidFill>
                  <a:prstClr val="black"/>
                </a:solidFill>
                <a:latin typeface="Times New Roman" panose="02020603050405020304" pitchFamily="18" charset="0"/>
                <a:cs typeface="Times New Roman" panose="02020603050405020304" pitchFamily="18" charset="0"/>
              </a:rPr>
              <a:t>н.и.т. муаллими калон </a:t>
            </a:r>
            <a:r>
              <a:rPr lang="ru-RU" sz="2000" dirty="0"/>
              <a:t>Раҳимов Ф.М</a:t>
            </a:r>
            <a:r>
              <a:rPr lang="tg-Cyrl-TJ" sz="2000" dirty="0">
                <a:solidFill>
                  <a:prstClr val="black"/>
                </a:solidFill>
                <a:latin typeface="Times New Roman" panose="02020603050405020304" pitchFamily="18" charset="0"/>
                <a:cs typeface="Times New Roman" panose="02020603050405020304" pitchFamily="18" charset="0"/>
              </a:rPr>
              <a:t>.</a:t>
            </a:r>
          </a:p>
          <a:p>
            <a:pPr algn="just" fontAlgn="auto">
              <a:spcAft>
                <a:spcPts val="0"/>
              </a:spcAft>
            </a:pPr>
            <a:r>
              <a:rPr lang="en-US" sz="2000" dirty="0">
                <a:solidFill>
                  <a:prstClr val="black"/>
                </a:solidFill>
                <a:latin typeface="Times New Roman" panose="02020603050405020304" pitchFamily="18" charset="0"/>
                <a:cs typeface="Times New Roman" panose="02020603050405020304" pitchFamily="18" charset="0"/>
              </a:rPr>
              <a:t>E</a:t>
            </a:r>
            <a:r>
              <a:rPr lang="tg-Cyrl-TJ" sz="2000" dirty="0">
                <a:solidFill>
                  <a:prstClr val="black"/>
                </a:solidFill>
                <a:latin typeface="Times New Roman" panose="02020603050405020304" pitchFamily="18" charset="0"/>
                <a:cs typeface="Times New Roman" panose="02020603050405020304" pitchFamily="18" charset="0"/>
              </a:rPr>
              <a:t>-</a:t>
            </a:r>
            <a:r>
              <a:rPr lang="en-US" sz="2000" dirty="0">
                <a:solidFill>
                  <a:prstClr val="black"/>
                </a:solidFill>
                <a:latin typeface="Times New Roman" panose="02020603050405020304" pitchFamily="18" charset="0"/>
                <a:cs typeface="Times New Roman" panose="02020603050405020304" pitchFamily="18" charset="0"/>
              </a:rPr>
              <a:t>mail</a:t>
            </a:r>
            <a:r>
              <a:rPr lang="tg-Cyrl-TJ" sz="2000" dirty="0">
                <a:solidFill>
                  <a:prstClr val="black"/>
                </a:solidFill>
                <a:latin typeface="Times New Roman" panose="02020603050405020304" pitchFamily="18" charset="0"/>
                <a:cs typeface="Times New Roman" panose="02020603050405020304" pitchFamily="18" charset="0"/>
              </a:rPr>
              <a:t>:</a:t>
            </a:r>
            <a:r>
              <a:rPr lang="en-US" sz="2000" dirty="0">
                <a:solidFill>
                  <a:prstClr val="black"/>
                </a:solidFill>
                <a:latin typeface="Times New Roman" panose="02020603050405020304" pitchFamily="18" charset="0"/>
                <a:cs typeface="Times New Roman" panose="02020603050405020304" pitchFamily="18" charset="0"/>
              </a:rPr>
              <a:t> rm-firdavs@mail.ru</a:t>
            </a:r>
            <a:endParaRPr lang="ru-RU" sz="2000" dirty="0">
              <a:solidFill>
                <a:prstClr val="black"/>
              </a:solidFill>
              <a:latin typeface="Times New Roman" panose="02020603050405020304" pitchFamily="18" charset="0"/>
              <a:cs typeface="Times New Roman" panose="02020603050405020304" pitchFamily="18" charset="0"/>
            </a:endParaRPr>
          </a:p>
        </p:txBody>
      </p:sp>
      <p:sp>
        <p:nvSpPr>
          <p:cNvPr id="7" name="Заголовок 1"/>
          <p:cNvSpPr txBox="1">
            <a:spLocks/>
          </p:cNvSpPr>
          <p:nvPr/>
        </p:nvSpPr>
        <p:spPr>
          <a:xfrm>
            <a:off x="11088556" y="6209928"/>
            <a:ext cx="1103445" cy="64807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fld id="{D7D15365-79C6-4C4B-AB65-5185F12847A6}" type="slidenum">
              <a:rPr lang="en-US" sz="2400" smtClean="0">
                <a:solidFill>
                  <a:prstClr val="black"/>
                </a:solidFill>
                <a:latin typeface="Times New Roman" panose="02020603050405020304" pitchFamily="18" charset="0"/>
                <a:cs typeface="Times New Roman" panose="02020603050405020304" pitchFamily="18" charset="0"/>
              </a:rPr>
              <a:pPr fontAlgn="auto">
                <a:spcAft>
                  <a:spcPts val="0"/>
                </a:spcAft>
              </a:pPr>
              <a:t>10</a:t>
            </a:fld>
            <a:endParaRPr lang="ru-RU" sz="2400" dirty="0">
              <a:solidFill>
                <a:prstClr val="black"/>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FB07F2C1-ABB9-458C-A81D-3462C870F473}"/>
              </a:ext>
            </a:extLst>
          </p:cNvPr>
          <p:cNvSpPr txBox="1"/>
          <p:nvPr/>
        </p:nvSpPr>
        <p:spPr>
          <a:xfrm>
            <a:off x="2159564" y="692696"/>
            <a:ext cx="8203637" cy="338554"/>
          </a:xfrm>
          <a:prstGeom prst="rect">
            <a:avLst/>
          </a:prstGeom>
          <a:noFill/>
        </p:spPr>
        <p:txBody>
          <a:bodyPr wrap="square" rtlCol="0">
            <a:spAutoFit/>
          </a:bodyPr>
          <a:lstStyle/>
          <a:p>
            <a:pPr algn="ctr" eaLnBrk="1" fontAlgn="auto" hangingPunct="1">
              <a:spcBef>
                <a:spcPts val="0"/>
              </a:spcBef>
              <a:spcAft>
                <a:spcPts val="0"/>
              </a:spcAft>
              <a:defRPr/>
            </a:pPr>
            <a:r>
              <a:rPr lang="tg-Cyrl-TJ" sz="1600" b="1" dirty="0">
                <a:solidFill>
                  <a:srgbClr val="1F497D"/>
                </a:solidFill>
                <a:latin typeface="Times New Roman" pitchFamily="18" charset="0"/>
                <a:cs typeface="Times New Roman" pitchFamily="18" charset="0"/>
              </a:rPr>
              <a:t>КАФЕДРАИ </a:t>
            </a:r>
            <a:r>
              <a:rPr lang="tg-Cyrl-TJ" sz="1600" b="1" dirty="0" smtClean="0">
                <a:solidFill>
                  <a:srgbClr val="1F497D"/>
                </a:solidFill>
                <a:latin typeface="Times New Roman" pitchFamily="18" charset="0"/>
                <a:cs typeface="Times New Roman" pitchFamily="18" charset="0"/>
              </a:rPr>
              <a:t>“НЕРУГОҲҲОИ ЭЛЕКТРИКӢ”</a:t>
            </a:r>
            <a:endParaRPr lang="ru-RU" sz="1600" dirty="0">
              <a:solidFill>
                <a:prstClr val="black"/>
              </a:solidFill>
              <a:latin typeface="Times New Roman" pitchFamily="18" charset="0"/>
              <a:cs typeface="Times New Roman" pitchFamily="18" charset="0"/>
            </a:endParaRPr>
          </a:p>
        </p:txBody>
      </p:sp>
      <p:pic>
        <p:nvPicPr>
          <p:cNvPr id="16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69908" y="81106"/>
            <a:ext cx="966231" cy="1223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487488" y="1057265"/>
            <a:ext cx="9433048" cy="646331"/>
          </a:xfrm>
          <a:prstGeom prst="rect">
            <a:avLst/>
          </a:prstGeom>
        </p:spPr>
        <p:txBody>
          <a:bodyPr wrap="square">
            <a:spAutoFit/>
          </a:bodyPr>
          <a:lstStyle/>
          <a:p>
            <a:pPr algn="ctr"/>
            <a:r>
              <a:rPr lang="tg-Cyrl-TJ" b="1" cap="all" dirty="0">
                <a:solidFill>
                  <a:srgbClr val="C00000"/>
                </a:solidFill>
                <a:latin typeface="Times New Roman" panose="02020603050405020304" pitchFamily="18" charset="0"/>
                <a:cs typeface="Times New Roman" panose="02020603050405020304" pitchFamily="18" charset="0"/>
              </a:rPr>
              <a:t>ЛЕКСИЯИ </a:t>
            </a:r>
            <a:r>
              <a:rPr lang="tg-Cyrl-TJ" b="1" cap="all" dirty="0" smtClean="0">
                <a:solidFill>
                  <a:srgbClr val="C00000"/>
                </a:solidFill>
                <a:latin typeface="Times New Roman" panose="02020603050405020304" pitchFamily="18" charset="0"/>
                <a:cs typeface="Times New Roman" panose="02020603050405020304" pitchFamily="18" charset="0"/>
              </a:rPr>
              <a:t>№20</a:t>
            </a:r>
            <a:endParaRPr lang="tg-Cyrl-TJ" b="1" cap="all" dirty="0">
              <a:solidFill>
                <a:srgbClr val="C00000"/>
              </a:solidFill>
              <a:latin typeface="Times New Roman" panose="02020603050405020304" pitchFamily="18" charset="0"/>
              <a:cs typeface="Times New Roman" panose="02020603050405020304" pitchFamily="18" charset="0"/>
            </a:endParaRPr>
          </a:p>
          <a:p>
            <a:pPr algn="ctr"/>
            <a:r>
              <a:rPr lang="tg-Cyrl-TJ" b="1" cap="all" dirty="0">
                <a:solidFill>
                  <a:srgbClr val="0070C0"/>
                </a:solidFill>
                <a:latin typeface="Times New Roman" panose="02020603050405020304" pitchFamily="18" charset="0"/>
                <a:cs typeface="Times New Roman" panose="02020603050405020304" pitchFamily="18" charset="0"/>
              </a:rPr>
              <a:t>ТаҶҲИЗОТИ ЗАХИРАКУНИИ ЭНЕРГИЯИ ЭЛЕКТРИКӢ</a:t>
            </a:r>
            <a:endParaRPr lang="ru-RU" sz="1200" dirty="0">
              <a:solidFill>
                <a:srgbClr val="0070C0"/>
              </a:solidFill>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3012" y="1916832"/>
            <a:ext cx="5842000" cy="279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359696" y="4956459"/>
            <a:ext cx="6043962" cy="646331"/>
          </a:xfrm>
          <a:prstGeom prst="rect">
            <a:avLst/>
          </a:prstGeom>
          <a:solidFill>
            <a:srgbClr val="FFC000"/>
          </a:solidFill>
        </p:spPr>
        <p:txBody>
          <a:bodyPr wrap="square" rtlCol="0">
            <a:spAutoFit/>
          </a:bodyPr>
          <a:lstStyle/>
          <a:p>
            <a:pPr algn="ctr"/>
            <a:r>
              <a:rPr lang="tg-Cyrl-TJ" dirty="0" smtClean="0"/>
              <a:t>Манбаи захиракунии энергияи электрикӣ бо тавоноии 200кВт дар ширкати  </a:t>
            </a:r>
            <a:r>
              <a:rPr lang="en-US" dirty="0" err="1" smtClean="0"/>
              <a:t>Younicos</a:t>
            </a:r>
            <a:r>
              <a:rPr lang="tg-Cyrl-TJ" dirty="0" smtClean="0"/>
              <a:t> (Олмон, Берлин)</a:t>
            </a:r>
            <a:endParaRPr lang="ru-RU" dirty="0"/>
          </a:p>
        </p:txBody>
      </p:sp>
    </p:spTree>
    <p:extLst>
      <p:ext uri="{BB962C8B-B14F-4D97-AF65-F5344CB8AC3E}">
        <p14:creationId xmlns:p14="http://schemas.microsoft.com/office/powerpoint/2010/main" val="1555468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0" y="6165304"/>
            <a:ext cx="12192000" cy="0"/>
          </a:xfrm>
          <a:prstGeom prst="line">
            <a:avLst/>
          </a:prstGeom>
        </p:spPr>
        <p:style>
          <a:lnRef idx="3">
            <a:schemeClr val="dk1"/>
          </a:lnRef>
          <a:fillRef idx="0">
            <a:schemeClr val="dk1"/>
          </a:fillRef>
          <a:effectRef idx="2">
            <a:schemeClr val="dk1"/>
          </a:effectRef>
          <a:fontRef idx="minor">
            <a:schemeClr val="tx1"/>
          </a:fontRef>
        </p:style>
      </p:cxnSp>
      <p:sp>
        <p:nvSpPr>
          <p:cNvPr id="5" name="Заголовок 1"/>
          <p:cNvSpPr txBox="1">
            <a:spLocks/>
          </p:cNvSpPr>
          <p:nvPr/>
        </p:nvSpPr>
        <p:spPr>
          <a:xfrm>
            <a:off x="0" y="6209928"/>
            <a:ext cx="4367808" cy="648072"/>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fontAlgn="auto">
              <a:spcAft>
                <a:spcPts val="0"/>
              </a:spcAft>
            </a:pPr>
            <a:r>
              <a:rPr lang="tg-Cyrl-TJ" sz="2000" dirty="0">
                <a:solidFill>
                  <a:prstClr val="black"/>
                </a:solidFill>
                <a:latin typeface="Times New Roman" panose="02020603050405020304" pitchFamily="18" charset="0"/>
                <a:cs typeface="Times New Roman" panose="02020603050405020304" pitchFamily="18" charset="0"/>
              </a:rPr>
              <a:t>н.и.т. муаллими калон </a:t>
            </a:r>
            <a:r>
              <a:rPr lang="ru-RU" sz="2000" dirty="0"/>
              <a:t>Раҳимов Ф.М</a:t>
            </a:r>
            <a:r>
              <a:rPr lang="tg-Cyrl-TJ" sz="2000" dirty="0">
                <a:solidFill>
                  <a:prstClr val="black"/>
                </a:solidFill>
                <a:latin typeface="Times New Roman" panose="02020603050405020304" pitchFamily="18" charset="0"/>
                <a:cs typeface="Times New Roman" panose="02020603050405020304" pitchFamily="18" charset="0"/>
              </a:rPr>
              <a:t>.</a:t>
            </a:r>
          </a:p>
          <a:p>
            <a:pPr algn="just" fontAlgn="auto">
              <a:spcAft>
                <a:spcPts val="0"/>
              </a:spcAft>
            </a:pPr>
            <a:r>
              <a:rPr lang="en-US" sz="2000" dirty="0">
                <a:solidFill>
                  <a:prstClr val="black"/>
                </a:solidFill>
                <a:latin typeface="Times New Roman" panose="02020603050405020304" pitchFamily="18" charset="0"/>
                <a:cs typeface="Times New Roman" panose="02020603050405020304" pitchFamily="18" charset="0"/>
              </a:rPr>
              <a:t>E</a:t>
            </a:r>
            <a:r>
              <a:rPr lang="tg-Cyrl-TJ" sz="2000" dirty="0">
                <a:solidFill>
                  <a:prstClr val="black"/>
                </a:solidFill>
                <a:latin typeface="Times New Roman" panose="02020603050405020304" pitchFamily="18" charset="0"/>
                <a:cs typeface="Times New Roman" panose="02020603050405020304" pitchFamily="18" charset="0"/>
              </a:rPr>
              <a:t>-</a:t>
            </a:r>
            <a:r>
              <a:rPr lang="en-US" sz="2000" dirty="0">
                <a:solidFill>
                  <a:prstClr val="black"/>
                </a:solidFill>
                <a:latin typeface="Times New Roman" panose="02020603050405020304" pitchFamily="18" charset="0"/>
                <a:cs typeface="Times New Roman" panose="02020603050405020304" pitchFamily="18" charset="0"/>
              </a:rPr>
              <a:t>mail</a:t>
            </a:r>
            <a:r>
              <a:rPr lang="tg-Cyrl-TJ" sz="2000" dirty="0">
                <a:solidFill>
                  <a:prstClr val="black"/>
                </a:solidFill>
                <a:latin typeface="Times New Roman" panose="02020603050405020304" pitchFamily="18" charset="0"/>
                <a:cs typeface="Times New Roman" panose="02020603050405020304" pitchFamily="18" charset="0"/>
              </a:rPr>
              <a:t>:</a:t>
            </a:r>
            <a:r>
              <a:rPr lang="en-US" sz="2000" dirty="0">
                <a:solidFill>
                  <a:prstClr val="black"/>
                </a:solidFill>
                <a:latin typeface="Times New Roman" panose="02020603050405020304" pitchFamily="18" charset="0"/>
                <a:cs typeface="Times New Roman" panose="02020603050405020304" pitchFamily="18" charset="0"/>
              </a:rPr>
              <a:t> rm-firdavs@mail.ru</a:t>
            </a:r>
            <a:endParaRPr lang="ru-RU" sz="2000" dirty="0">
              <a:solidFill>
                <a:prstClr val="black"/>
              </a:solidFill>
              <a:latin typeface="Times New Roman" panose="02020603050405020304" pitchFamily="18" charset="0"/>
              <a:cs typeface="Times New Roman" panose="02020603050405020304" pitchFamily="18" charset="0"/>
            </a:endParaRPr>
          </a:p>
        </p:txBody>
      </p:sp>
      <p:sp>
        <p:nvSpPr>
          <p:cNvPr id="7" name="Заголовок 1"/>
          <p:cNvSpPr txBox="1">
            <a:spLocks/>
          </p:cNvSpPr>
          <p:nvPr/>
        </p:nvSpPr>
        <p:spPr>
          <a:xfrm>
            <a:off x="11088556" y="6209928"/>
            <a:ext cx="1103445" cy="64807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fld id="{D7D15365-79C6-4C4B-AB65-5185F12847A6}" type="slidenum">
              <a:rPr lang="en-US" sz="2400" smtClean="0">
                <a:solidFill>
                  <a:prstClr val="black"/>
                </a:solidFill>
                <a:latin typeface="Times New Roman" panose="02020603050405020304" pitchFamily="18" charset="0"/>
                <a:cs typeface="Times New Roman" panose="02020603050405020304" pitchFamily="18" charset="0"/>
              </a:rPr>
              <a:pPr fontAlgn="auto">
                <a:spcAft>
                  <a:spcPts val="0"/>
                </a:spcAft>
              </a:pPr>
              <a:t>11</a:t>
            </a:fld>
            <a:endParaRPr lang="ru-RU" sz="2400" dirty="0">
              <a:solidFill>
                <a:prstClr val="black"/>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FB07F2C1-ABB9-458C-A81D-3462C870F473}"/>
              </a:ext>
            </a:extLst>
          </p:cNvPr>
          <p:cNvSpPr txBox="1"/>
          <p:nvPr/>
        </p:nvSpPr>
        <p:spPr>
          <a:xfrm>
            <a:off x="2159564" y="692696"/>
            <a:ext cx="8203637" cy="338554"/>
          </a:xfrm>
          <a:prstGeom prst="rect">
            <a:avLst/>
          </a:prstGeom>
          <a:noFill/>
        </p:spPr>
        <p:txBody>
          <a:bodyPr wrap="square" rtlCol="0">
            <a:spAutoFit/>
          </a:bodyPr>
          <a:lstStyle/>
          <a:p>
            <a:pPr algn="ctr" eaLnBrk="1" fontAlgn="auto" hangingPunct="1">
              <a:spcBef>
                <a:spcPts val="0"/>
              </a:spcBef>
              <a:spcAft>
                <a:spcPts val="0"/>
              </a:spcAft>
              <a:defRPr/>
            </a:pPr>
            <a:r>
              <a:rPr lang="tg-Cyrl-TJ" sz="1600" b="1" dirty="0">
                <a:solidFill>
                  <a:srgbClr val="1F497D"/>
                </a:solidFill>
                <a:latin typeface="Times New Roman" pitchFamily="18" charset="0"/>
                <a:cs typeface="Times New Roman" pitchFamily="18" charset="0"/>
              </a:rPr>
              <a:t>КАФЕДРАИ </a:t>
            </a:r>
            <a:r>
              <a:rPr lang="tg-Cyrl-TJ" sz="1600" b="1" dirty="0" smtClean="0">
                <a:solidFill>
                  <a:srgbClr val="1F497D"/>
                </a:solidFill>
                <a:latin typeface="Times New Roman" pitchFamily="18" charset="0"/>
                <a:cs typeface="Times New Roman" pitchFamily="18" charset="0"/>
              </a:rPr>
              <a:t>“НЕРУГОҲҲОИ ЭЛЕКТРИКӢ”</a:t>
            </a:r>
            <a:endParaRPr lang="ru-RU" sz="1600" dirty="0">
              <a:solidFill>
                <a:prstClr val="black"/>
              </a:solidFill>
              <a:latin typeface="Times New Roman" pitchFamily="18" charset="0"/>
              <a:cs typeface="Times New Roman" pitchFamily="18" charset="0"/>
            </a:endParaRPr>
          </a:p>
        </p:txBody>
      </p:sp>
      <p:pic>
        <p:nvPicPr>
          <p:cNvPr id="16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69908" y="81106"/>
            <a:ext cx="966231" cy="1223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487488" y="1057265"/>
            <a:ext cx="9433048" cy="646331"/>
          </a:xfrm>
          <a:prstGeom prst="rect">
            <a:avLst/>
          </a:prstGeom>
        </p:spPr>
        <p:txBody>
          <a:bodyPr wrap="square">
            <a:spAutoFit/>
          </a:bodyPr>
          <a:lstStyle/>
          <a:p>
            <a:pPr algn="ctr"/>
            <a:r>
              <a:rPr lang="tg-Cyrl-TJ" b="1" cap="all" dirty="0">
                <a:solidFill>
                  <a:srgbClr val="C00000"/>
                </a:solidFill>
                <a:latin typeface="Times New Roman" panose="02020603050405020304" pitchFamily="18" charset="0"/>
                <a:cs typeface="Times New Roman" panose="02020603050405020304" pitchFamily="18" charset="0"/>
              </a:rPr>
              <a:t>ЛЕКСИЯИ </a:t>
            </a:r>
            <a:r>
              <a:rPr lang="tg-Cyrl-TJ" b="1" cap="all" dirty="0" smtClean="0">
                <a:solidFill>
                  <a:srgbClr val="C00000"/>
                </a:solidFill>
                <a:latin typeface="Times New Roman" panose="02020603050405020304" pitchFamily="18" charset="0"/>
                <a:cs typeface="Times New Roman" panose="02020603050405020304" pitchFamily="18" charset="0"/>
              </a:rPr>
              <a:t>№20</a:t>
            </a:r>
            <a:endParaRPr lang="tg-Cyrl-TJ" b="1" cap="all" dirty="0">
              <a:solidFill>
                <a:srgbClr val="C00000"/>
              </a:solidFill>
              <a:latin typeface="Times New Roman" panose="02020603050405020304" pitchFamily="18" charset="0"/>
              <a:cs typeface="Times New Roman" panose="02020603050405020304" pitchFamily="18" charset="0"/>
            </a:endParaRPr>
          </a:p>
          <a:p>
            <a:pPr algn="ctr"/>
            <a:r>
              <a:rPr lang="tg-Cyrl-TJ" b="1" cap="all" dirty="0">
                <a:solidFill>
                  <a:srgbClr val="0070C0"/>
                </a:solidFill>
                <a:latin typeface="Times New Roman" panose="02020603050405020304" pitchFamily="18" charset="0"/>
                <a:cs typeface="Times New Roman" panose="02020603050405020304" pitchFamily="18" charset="0"/>
              </a:rPr>
              <a:t>ТаҶҲИЗОТИ ЗАХИРАКУНИИ ЭНЕРГИЯИ ЭЛЕКТРИКӢ</a:t>
            </a:r>
            <a:endParaRPr lang="ru-RU" sz="1200" dirty="0">
              <a:solidFill>
                <a:srgbClr val="0070C0"/>
              </a:solidFill>
            </a:endParaRPr>
          </a:p>
        </p:txBody>
      </p:sp>
      <p:pic>
        <p:nvPicPr>
          <p:cNvPr id="8" name="Рисунок 7" descr="http://market.elec.ru/nomer/22/rekomendacii-po-vyboru-avtonomnogo-istochnika-pita/im-03.jpg"/>
          <p:cNvPicPr/>
          <p:nvPr/>
        </p:nvPicPr>
        <p:blipFill rotWithShape="1">
          <a:blip r:embed="rId4">
            <a:extLst>
              <a:ext uri="{28A0092B-C50C-407E-A947-70E740481C1C}">
                <a14:useLocalDpi xmlns:a14="http://schemas.microsoft.com/office/drawing/2010/main" val="0"/>
              </a:ext>
            </a:extLst>
          </a:blip>
          <a:srcRect b="9778"/>
          <a:stretch/>
        </p:blipFill>
        <p:spPr bwMode="auto">
          <a:xfrm>
            <a:off x="1127448" y="2136298"/>
            <a:ext cx="4608512" cy="3440168"/>
          </a:xfrm>
          <a:prstGeom prst="rect">
            <a:avLst/>
          </a:prstGeom>
          <a:noFill/>
          <a:ln>
            <a:noFill/>
          </a:ln>
        </p:spPr>
      </p:pic>
      <p:pic>
        <p:nvPicPr>
          <p:cNvPr id="1331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11086"/>
          <a:stretch/>
        </p:blipFill>
        <p:spPr bwMode="auto">
          <a:xfrm>
            <a:off x="6960096" y="1844824"/>
            <a:ext cx="4461136" cy="3451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51856" y="5518973"/>
            <a:ext cx="4680520" cy="646331"/>
          </a:xfrm>
          <a:prstGeom prst="rect">
            <a:avLst/>
          </a:prstGeom>
          <a:solidFill>
            <a:srgbClr val="FFC000"/>
          </a:solidFill>
          <a:ln>
            <a:solidFill>
              <a:srgbClr val="FF0000"/>
            </a:solidFill>
          </a:ln>
        </p:spPr>
        <p:txBody>
          <a:bodyPr wrap="square" rtlCol="0">
            <a:spAutoFit/>
          </a:bodyPr>
          <a:lstStyle/>
          <a:p>
            <a:r>
              <a:rPr lang="tg-Cyrl-TJ" dirty="0" smtClean="0"/>
              <a:t>Варианти 1. Дастгоҳи манбаи барқтаъминкунии мунтазам (муназам) </a:t>
            </a:r>
            <a:endParaRPr lang="ru-RU" dirty="0"/>
          </a:p>
        </p:txBody>
      </p:sp>
      <p:sp>
        <p:nvSpPr>
          <p:cNvPr id="11" name="TextBox 10"/>
          <p:cNvSpPr txBox="1"/>
          <p:nvPr/>
        </p:nvSpPr>
        <p:spPr>
          <a:xfrm>
            <a:off x="6456040" y="5248609"/>
            <a:ext cx="5472608" cy="923330"/>
          </a:xfrm>
          <a:prstGeom prst="rect">
            <a:avLst/>
          </a:prstGeom>
          <a:solidFill>
            <a:srgbClr val="FFFF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tg-Cyrl-TJ" dirty="0" smtClean="0"/>
              <a:t>Варианти 1. Истифодаи комплексии генератор бо дастгоҳи манбаи барқтаъминкунии мунтазам (муназам) </a:t>
            </a:r>
            <a:endParaRPr lang="ru-RU" dirty="0"/>
          </a:p>
        </p:txBody>
      </p:sp>
    </p:spTree>
    <p:extLst>
      <p:ext uri="{BB962C8B-B14F-4D97-AF65-F5344CB8AC3E}">
        <p14:creationId xmlns:p14="http://schemas.microsoft.com/office/powerpoint/2010/main" val="417005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314"/>
                                        </p:tgtEl>
                                        <p:attrNameLst>
                                          <p:attrName>style.visibility</p:attrName>
                                        </p:attrNameLst>
                                      </p:cBhvr>
                                      <p:to>
                                        <p:strVal val="visible"/>
                                      </p:to>
                                    </p:set>
                                    <p:anim calcmode="lin" valueType="num">
                                      <p:cBhvr>
                                        <p:cTn id="21" dur="500" fill="hold"/>
                                        <p:tgtEl>
                                          <p:spTgt spid="13314"/>
                                        </p:tgtEl>
                                        <p:attrNameLst>
                                          <p:attrName>ppt_w</p:attrName>
                                        </p:attrNameLst>
                                      </p:cBhvr>
                                      <p:tavLst>
                                        <p:tav tm="0">
                                          <p:val>
                                            <p:fltVal val="0"/>
                                          </p:val>
                                        </p:tav>
                                        <p:tav tm="100000">
                                          <p:val>
                                            <p:strVal val="#ppt_w"/>
                                          </p:val>
                                        </p:tav>
                                      </p:tavLst>
                                    </p:anim>
                                    <p:anim calcmode="lin" valueType="num">
                                      <p:cBhvr>
                                        <p:cTn id="22" dur="500" fill="hold"/>
                                        <p:tgtEl>
                                          <p:spTgt spid="13314"/>
                                        </p:tgtEl>
                                        <p:attrNameLst>
                                          <p:attrName>ppt_h</p:attrName>
                                        </p:attrNameLst>
                                      </p:cBhvr>
                                      <p:tavLst>
                                        <p:tav tm="0">
                                          <p:val>
                                            <p:fltVal val="0"/>
                                          </p:val>
                                        </p:tav>
                                        <p:tav tm="100000">
                                          <p:val>
                                            <p:strVal val="#ppt_h"/>
                                          </p:val>
                                        </p:tav>
                                      </p:tavLst>
                                    </p:anim>
                                    <p:animEffect transition="in" filter="fade">
                                      <p:cBhvr>
                                        <p:cTn id="23" dur="500"/>
                                        <p:tgtEl>
                                          <p:spTgt spid="13314"/>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0" y="6165304"/>
            <a:ext cx="12192000" cy="0"/>
          </a:xfrm>
          <a:prstGeom prst="line">
            <a:avLst/>
          </a:prstGeom>
        </p:spPr>
        <p:style>
          <a:lnRef idx="3">
            <a:schemeClr val="dk1"/>
          </a:lnRef>
          <a:fillRef idx="0">
            <a:schemeClr val="dk1"/>
          </a:fillRef>
          <a:effectRef idx="2">
            <a:schemeClr val="dk1"/>
          </a:effectRef>
          <a:fontRef idx="minor">
            <a:schemeClr val="tx1"/>
          </a:fontRef>
        </p:style>
      </p:cxnSp>
      <p:sp>
        <p:nvSpPr>
          <p:cNvPr id="5" name="Заголовок 1"/>
          <p:cNvSpPr txBox="1">
            <a:spLocks/>
          </p:cNvSpPr>
          <p:nvPr/>
        </p:nvSpPr>
        <p:spPr>
          <a:xfrm>
            <a:off x="0" y="6209928"/>
            <a:ext cx="4367808" cy="648072"/>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fontAlgn="auto">
              <a:spcAft>
                <a:spcPts val="0"/>
              </a:spcAft>
            </a:pPr>
            <a:r>
              <a:rPr lang="tg-Cyrl-TJ" sz="2000" dirty="0">
                <a:solidFill>
                  <a:prstClr val="black"/>
                </a:solidFill>
                <a:latin typeface="Times New Roman" panose="02020603050405020304" pitchFamily="18" charset="0"/>
                <a:cs typeface="Times New Roman" panose="02020603050405020304" pitchFamily="18" charset="0"/>
              </a:rPr>
              <a:t>н.и.т. муаллими калон </a:t>
            </a:r>
            <a:r>
              <a:rPr lang="ru-RU" sz="2000" dirty="0"/>
              <a:t>Раҳимов Ф.М</a:t>
            </a:r>
            <a:r>
              <a:rPr lang="tg-Cyrl-TJ" sz="2000" dirty="0">
                <a:solidFill>
                  <a:prstClr val="black"/>
                </a:solidFill>
                <a:latin typeface="Times New Roman" panose="02020603050405020304" pitchFamily="18" charset="0"/>
                <a:cs typeface="Times New Roman" panose="02020603050405020304" pitchFamily="18" charset="0"/>
              </a:rPr>
              <a:t>.</a:t>
            </a:r>
          </a:p>
          <a:p>
            <a:pPr algn="just" fontAlgn="auto">
              <a:spcAft>
                <a:spcPts val="0"/>
              </a:spcAft>
            </a:pPr>
            <a:r>
              <a:rPr lang="en-US" sz="2000" dirty="0">
                <a:solidFill>
                  <a:prstClr val="black"/>
                </a:solidFill>
                <a:latin typeface="Times New Roman" panose="02020603050405020304" pitchFamily="18" charset="0"/>
                <a:cs typeface="Times New Roman" panose="02020603050405020304" pitchFamily="18" charset="0"/>
              </a:rPr>
              <a:t>E</a:t>
            </a:r>
            <a:r>
              <a:rPr lang="tg-Cyrl-TJ" sz="2000" dirty="0">
                <a:solidFill>
                  <a:prstClr val="black"/>
                </a:solidFill>
                <a:latin typeface="Times New Roman" panose="02020603050405020304" pitchFamily="18" charset="0"/>
                <a:cs typeface="Times New Roman" panose="02020603050405020304" pitchFamily="18" charset="0"/>
              </a:rPr>
              <a:t>-</a:t>
            </a:r>
            <a:r>
              <a:rPr lang="en-US" sz="2000" dirty="0">
                <a:solidFill>
                  <a:prstClr val="black"/>
                </a:solidFill>
                <a:latin typeface="Times New Roman" panose="02020603050405020304" pitchFamily="18" charset="0"/>
                <a:cs typeface="Times New Roman" panose="02020603050405020304" pitchFamily="18" charset="0"/>
              </a:rPr>
              <a:t>mail</a:t>
            </a:r>
            <a:r>
              <a:rPr lang="tg-Cyrl-TJ" sz="2000" dirty="0">
                <a:solidFill>
                  <a:prstClr val="black"/>
                </a:solidFill>
                <a:latin typeface="Times New Roman" panose="02020603050405020304" pitchFamily="18" charset="0"/>
                <a:cs typeface="Times New Roman" panose="02020603050405020304" pitchFamily="18" charset="0"/>
              </a:rPr>
              <a:t>:</a:t>
            </a:r>
            <a:r>
              <a:rPr lang="en-US" sz="2000" dirty="0">
                <a:solidFill>
                  <a:prstClr val="black"/>
                </a:solidFill>
                <a:latin typeface="Times New Roman" panose="02020603050405020304" pitchFamily="18" charset="0"/>
                <a:cs typeface="Times New Roman" panose="02020603050405020304" pitchFamily="18" charset="0"/>
              </a:rPr>
              <a:t> rm-firdavs@mail.ru</a:t>
            </a:r>
            <a:endParaRPr lang="ru-RU" sz="2000" dirty="0">
              <a:solidFill>
                <a:prstClr val="black"/>
              </a:solidFill>
              <a:latin typeface="Times New Roman" panose="02020603050405020304" pitchFamily="18" charset="0"/>
              <a:cs typeface="Times New Roman" panose="02020603050405020304" pitchFamily="18" charset="0"/>
            </a:endParaRPr>
          </a:p>
        </p:txBody>
      </p:sp>
      <p:sp>
        <p:nvSpPr>
          <p:cNvPr id="7" name="Заголовок 1"/>
          <p:cNvSpPr txBox="1">
            <a:spLocks/>
          </p:cNvSpPr>
          <p:nvPr/>
        </p:nvSpPr>
        <p:spPr>
          <a:xfrm>
            <a:off x="11088556" y="6209928"/>
            <a:ext cx="1103445" cy="64807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fld id="{D7D15365-79C6-4C4B-AB65-5185F12847A6}" type="slidenum">
              <a:rPr lang="en-US" sz="2400" smtClean="0">
                <a:solidFill>
                  <a:prstClr val="black"/>
                </a:solidFill>
                <a:latin typeface="Times New Roman" panose="02020603050405020304" pitchFamily="18" charset="0"/>
                <a:cs typeface="Times New Roman" panose="02020603050405020304" pitchFamily="18" charset="0"/>
              </a:rPr>
              <a:pPr fontAlgn="auto">
                <a:spcAft>
                  <a:spcPts val="0"/>
                </a:spcAft>
              </a:pPr>
              <a:t>12</a:t>
            </a:fld>
            <a:endParaRPr lang="ru-RU" sz="2400" dirty="0">
              <a:solidFill>
                <a:prstClr val="black"/>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FB07F2C1-ABB9-458C-A81D-3462C870F473}"/>
              </a:ext>
            </a:extLst>
          </p:cNvPr>
          <p:cNvSpPr txBox="1"/>
          <p:nvPr/>
        </p:nvSpPr>
        <p:spPr>
          <a:xfrm>
            <a:off x="2159564" y="692696"/>
            <a:ext cx="8203637" cy="338554"/>
          </a:xfrm>
          <a:prstGeom prst="rect">
            <a:avLst/>
          </a:prstGeom>
          <a:noFill/>
        </p:spPr>
        <p:txBody>
          <a:bodyPr wrap="square" rtlCol="0">
            <a:spAutoFit/>
          </a:bodyPr>
          <a:lstStyle/>
          <a:p>
            <a:pPr algn="ctr" eaLnBrk="1" fontAlgn="auto" hangingPunct="1">
              <a:spcBef>
                <a:spcPts val="0"/>
              </a:spcBef>
              <a:spcAft>
                <a:spcPts val="0"/>
              </a:spcAft>
              <a:defRPr/>
            </a:pPr>
            <a:r>
              <a:rPr lang="tg-Cyrl-TJ" sz="1600" b="1" dirty="0">
                <a:solidFill>
                  <a:srgbClr val="1F497D"/>
                </a:solidFill>
                <a:latin typeface="Times New Roman" pitchFamily="18" charset="0"/>
                <a:cs typeface="Times New Roman" pitchFamily="18" charset="0"/>
              </a:rPr>
              <a:t>КАФЕДРАИ </a:t>
            </a:r>
            <a:r>
              <a:rPr lang="tg-Cyrl-TJ" sz="1600" b="1" dirty="0" smtClean="0">
                <a:solidFill>
                  <a:srgbClr val="1F497D"/>
                </a:solidFill>
                <a:latin typeface="Times New Roman" pitchFamily="18" charset="0"/>
                <a:cs typeface="Times New Roman" pitchFamily="18" charset="0"/>
              </a:rPr>
              <a:t>“НЕРУГОҲҲОИ ЭЛЕКТРИКӢ”</a:t>
            </a:r>
            <a:endParaRPr lang="ru-RU" sz="1600" dirty="0">
              <a:solidFill>
                <a:prstClr val="black"/>
              </a:solidFill>
              <a:latin typeface="Times New Roman" pitchFamily="18" charset="0"/>
              <a:cs typeface="Times New Roman" pitchFamily="18" charset="0"/>
            </a:endParaRPr>
          </a:p>
        </p:txBody>
      </p:sp>
      <p:pic>
        <p:nvPicPr>
          <p:cNvPr id="16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69908" y="81106"/>
            <a:ext cx="966231" cy="1223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487488" y="1057265"/>
            <a:ext cx="9433048" cy="646331"/>
          </a:xfrm>
          <a:prstGeom prst="rect">
            <a:avLst/>
          </a:prstGeom>
        </p:spPr>
        <p:txBody>
          <a:bodyPr wrap="square">
            <a:spAutoFit/>
          </a:bodyPr>
          <a:lstStyle/>
          <a:p>
            <a:pPr algn="ctr"/>
            <a:r>
              <a:rPr lang="tg-Cyrl-TJ" b="1" cap="all" dirty="0">
                <a:solidFill>
                  <a:srgbClr val="C00000"/>
                </a:solidFill>
                <a:latin typeface="Times New Roman" panose="02020603050405020304" pitchFamily="18" charset="0"/>
                <a:cs typeface="Times New Roman" panose="02020603050405020304" pitchFamily="18" charset="0"/>
              </a:rPr>
              <a:t>ЛЕКСИЯИ </a:t>
            </a:r>
            <a:r>
              <a:rPr lang="tg-Cyrl-TJ" b="1" cap="all" dirty="0" smtClean="0">
                <a:solidFill>
                  <a:srgbClr val="C00000"/>
                </a:solidFill>
                <a:latin typeface="Times New Roman" panose="02020603050405020304" pitchFamily="18" charset="0"/>
                <a:cs typeface="Times New Roman" panose="02020603050405020304" pitchFamily="18" charset="0"/>
              </a:rPr>
              <a:t>№20</a:t>
            </a:r>
            <a:endParaRPr lang="tg-Cyrl-TJ" b="1" cap="all" dirty="0">
              <a:solidFill>
                <a:srgbClr val="C00000"/>
              </a:solidFill>
              <a:latin typeface="Times New Roman" panose="02020603050405020304" pitchFamily="18" charset="0"/>
              <a:cs typeface="Times New Roman" panose="02020603050405020304" pitchFamily="18" charset="0"/>
            </a:endParaRPr>
          </a:p>
          <a:p>
            <a:pPr algn="ctr"/>
            <a:r>
              <a:rPr lang="tg-Cyrl-TJ" b="1" cap="all" dirty="0">
                <a:solidFill>
                  <a:srgbClr val="0070C0"/>
                </a:solidFill>
                <a:latin typeface="Times New Roman" panose="02020603050405020304" pitchFamily="18" charset="0"/>
                <a:cs typeface="Times New Roman" panose="02020603050405020304" pitchFamily="18" charset="0"/>
              </a:rPr>
              <a:t>ТаҶҲИЗОТИ </a:t>
            </a:r>
            <a:r>
              <a:rPr lang="tg-Cyrl-TJ" b="1" cap="all" dirty="0" smtClean="0">
                <a:solidFill>
                  <a:srgbClr val="0070C0"/>
                </a:solidFill>
                <a:latin typeface="Times New Roman" panose="02020603050405020304" pitchFamily="18" charset="0"/>
                <a:cs typeface="Times New Roman" panose="02020603050405020304" pitchFamily="18" charset="0"/>
              </a:rPr>
              <a:t>ЗАХИРАКУНИИ ЭНЕРГИЯИ </a:t>
            </a:r>
            <a:r>
              <a:rPr lang="tg-Cyrl-TJ" b="1" cap="all" dirty="0">
                <a:solidFill>
                  <a:srgbClr val="0070C0"/>
                </a:solidFill>
                <a:latin typeface="Times New Roman" panose="02020603050405020304" pitchFamily="18" charset="0"/>
                <a:cs typeface="Times New Roman" panose="02020603050405020304" pitchFamily="18" charset="0"/>
              </a:rPr>
              <a:t>ЭЛЕКТРИКӢ</a:t>
            </a:r>
            <a:endParaRPr lang="ru-RU" sz="1200" dirty="0">
              <a:solidFill>
                <a:srgbClr val="0070C0"/>
              </a:solidFill>
            </a:endParaRPr>
          </a:p>
        </p:txBody>
      </p:sp>
      <p:pic>
        <p:nvPicPr>
          <p:cNvPr id="1024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707" t="5267" r="25146" b="36426"/>
          <a:stretch/>
        </p:blipFill>
        <p:spPr bwMode="auto">
          <a:xfrm>
            <a:off x="4223793" y="1703595"/>
            <a:ext cx="5029582" cy="355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71764" y="5299467"/>
            <a:ext cx="5256584"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tg-Cyrl-TJ" dirty="0" smtClean="0"/>
              <a:t>Присипи кории элементи сӯзишвори (гармӣ) бо электролити сахти полимерӣ</a:t>
            </a:r>
            <a:endParaRPr lang="ru-RU" dirty="0"/>
          </a:p>
        </p:txBody>
      </p:sp>
    </p:spTree>
    <p:extLst>
      <p:ext uri="{BB962C8B-B14F-4D97-AF65-F5344CB8AC3E}">
        <p14:creationId xmlns:p14="http://schemas.microsoft.com/office/powerpoint/2010/main" val="38234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down)">
                                      <p:cBhvr>
                                        <p:cTn id="7" dur="580">
                                          <p:stCondLst>
                                            <p:cond delay="0"/>
                                          </p:stCondLst>
                                        </p:cTn>
                                        <p:tgtEl>
                                          <p:spTgt spid="10242"/>
                                        </p:tgtEl>
                                      </p:cBhvr>
                                    </p:animEffect>
                                    <p:anim calcmode="lin" valueType="num">
                                      <p:cBhvr>
                                        <p:cTn id="8" dur="1822" tmFilter="0,0; 0.14,0.36; 0.43,0.73; 0.71,0.91; 1.0,1.0">
                                          <p:stCondLst>
                                            <p:cond delay="0"/>
                                          </p:stCondLst>
                                        </p:cTn>
                                        <p:tgtEl>
                                          <p:spTgt spid="1024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4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4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4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42"/>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42"/>
                                        </p:tgtEl>
                                      </p:cBhvr>
                                      <p:to x="100000" y="60000"/>
                                    </p:animScale>
                                    <p:animScale>
                                      <p:cBhvr>
                                        <p:cTn id="14" dur="166" decel="50000">
                                          <p:stCondLst>
                                            <p:cond delay="676"/>
                                          </p:stCondLst>
                                        </p:cTn>
                                        <p:tgtEl>
                                          <p:spTgt spid="10242"/>
                                        </p:tgtEl>
                                      </p:cBhvr>
                                      <p:to x="100000" y="100000"/>
                                    </p:animScale>
                                    <p:animScale>
                                      <p:cBhvr>
                                        <p:cTn id="15" dur="26">
                                          <p:stCondLst>
                                            <p:cond delay="1312"/>
                                          </p:stCondLst>
                                        </p:cTn>
                                        <p:tgtEl>
                                          <p:spTgt spid="10242"/>
                                        </p:tgtEl>
                                      </p:cBhvr>
                                      <p:to x="100000" y="80000"/>
                                    </p:animScale>
                                    <p:animScale>
                                      <p:cBhvr>
                                        <p:cTn id="16" dur="166" decel="50000">
                                          <p:stCondLst>
                                            <p:cond delay="1338"/>
                                          </p:stCondLst>
                                        </p:cTn>
                                        <p:tgtEl>
                                          <p:spTgt spid="10242"/>
                                        </p:tgtEl>
                                      </p:cBhvr>
                                      <p:to x="100000" y="100000"/>
                                    </p:animScale>
                                    <p:animScale>
                                      <p:cBhvr>
                                        <p:cTn id="17" dur="26">
                                          <p:stCondLst>
                                            <p:cond delay="1642"/>
                                          </p:stCondLst>
                                        </p:cTn>
                                        <p:tgtEl>
                                          <p:spTgt spid="10242"/>
                                        </p:tgtEl>
                                      </p:cBhvr>
                                      <p:to x="100000" y="90000"/>
                                    </p:animScale>
                                    <p:animScale>
                                      <p:cBhvr>
                                        <p:cTn id="18" dur="166" decel="50000">
                                          <p:stCondLst>
                                            <p:cond delay="1668"/>
                                          </p:stCondLst>
                                        </p:cTn>
                                        <p:tgtEl>
                                          <p:spTgt spid="10242"/>
                                        </p:tgtEl>
                                      </p:cBhvr>
                                      <p:to x="100000" y="100000"/>
                                    </p:animScale>
                                    <p:animScale>
                                      <p:cBhvr>
                                        <p:cTn id="19" dur="26">
                                          <p:stCondLst>
                                            <p:cond delay="1808"/>
                                          </p:stCondLst>
                                        </p:cTn>
                                        <p:tgtEl>
                                          <p:spTgt spid="10242"/>
                                        </p:tgtEl>
                                      </p:cBhvr>
                                      <p:to x="100000" y="95000"/>
                                    </p:animScale>
                                    <p:animScale>
                                      <p:cBhvr>
                                        <p:cTn id="20" dur="166" decel="50000">
                                          <p:stCondLst>
                                            <p:cond delay="1834"/>
                                          </p:stCondLst>
                                        </p:cTn>
                                        <p:tgtEl>
                                          <p:spTgt spid="1024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0" y="6165304"/>
            <a:ext cx="12192000" cy="0"/>
          </a:xfrm>
          <a:prstGeom prst="line">
            <a:avLst/>
          </a:prstGeom>
        </p:spPr>
        <p:style>
          <a:lnRef idx="3">
            <a:schemeClr val="dk1"/>
          </a:lnRef>
          <a:fillRef idx="0">
            <a:schemeClr val="dk1"/>
          </a:fillRef>
          <a:effectRef idx="2">
            <a:schemeClr val="dk1"/>
          </a:effectRef>
          <a:fontRef idx="minor">
            <a:schemeClr val="tx1"/>
          </a:fontRef>
        </p:style>
      </p:cxnSp>
      <p:sp>
        <p:nvSpPr>
          <p:cNvPr id="5" name="Заголовок 1"/>
          <p:cNvSpPr txBox="1">
            <a:spLocks/>
          </p:cNvSpPr>
          <p:nvPr/>
        </p:nvSpPr>
        <p:spPr>
          <a:xfrm>
            <a:off x="0" y="6209928"/>
            <a:ext cx="4367808" cy="648072"/>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fontAlgn="auto">
              <a:spcAft>
                <a:spcPts val="0"/>
              </a:spcAft>
            </a:pPr>
            <a:r>
              <a:rPr lang="tg-Cyrl-TJ" sz="2000" dirty="0" smtClean="0">
                <a:solidFill>
                  <a:prstClr val="black"/>
                </a:solidFill>
                <a:latin typeface="Times New Roman" panose="02020603050405020304" pitchFamily="18" charset="0"/>
                <a:cs typeface="Times New Roman" panose="02020603050405020304" pitchFamily="18" charset="0"/>
              </a:rPr>
              <a:t>н.и.т. муаллими калон </a:t>
            </a:r>
            <a:r>
              <a:rPr lang="ru-RU" sz="2000" dirty="0"/>
              <a:t>Раҳимов Ф.М</a:t>
            </a:r>
            <a:r>
              <a:rPr lang="tg-Cyrl-TJ" sz="2000" dirty="0">
                <a:solidFill>
                  <a:prstClr val="black"/>
                </a:solidFill>
                <a:latin typeface="Times New Roman" panose="02020603050405020304" pitchFamily="18" charset="0"/>
                <a:cs typeface="Times New Roman" panose="02020603050405020304" pitchFamily="18" charset="0"/>
              </a:rPr>
              <a:t>.</a:t>
            </a:r>
          </a:p>
          <a:p>
            <a:pPr algn="just" fontAlgn="auto">
              <a:spcAft>
                <a:spcPts val="0"/>
              </a:spcAft>
            </a:pPr>
            <a:r>
              <a:rPr lang="en-US" sz="2000" dirty="0">
                <a:solidFill>
                  <a:prstClr val="black"/>
                </a:solidFill>
                <a:latin typeface="Times New Roman" panose="02020603050405020304" pitchFamily="18" charset="0"/>
                <a:cs typeface="Times New Roman" panose="02020603050405020304" pitchFamily="18" charset="0"/>
              </a:rPr>
              <a:t>E</a:t>
            </a:r>
            <a:r>
              <a:rPr lang="tg-Cyrl-TJ" sz="2000" dirty="0">
                <a:solidFill>
                  <a:prstClr val="black"/>
                </a:solidFill>
                <a:latin typeface="Times New Roman" panose="02020603050405020304" pitchFamily="18" charset="0"/>
                <a:cs typeface="Times New Roman" panose="02020603050405020304" pitchFamily="18" charset="0"/>
              </a:rPr>
              <a:t>-</a:t>
            </a:r>
            <a:r>
              <a:rPr lang="en-US" sz="2000" dirty="0">
                <a:solidFill>
                  <a:prstClr val="black"/>
                </a:solidFill>
                <a:latin typeface="Times New Roman" panose="02020603050405020304" pitchFamily="18" charset="0"/>
                <a:cs typeface="Times New Roman" panose="02020603050405020304" pitchFamily="18" charset="0"/>
              </a:rPr>
              <a:t>mail</a:t>
            </a:r>
            <a:r>
              <a:rPr lang="tg-Cyrl-TJ" sz="2000" dirty="0">
                <a:solidFill>
                  <a:prstClr val="black"/>
                </a:solidFill>
                <a:latin typeface="Times New Roman" panose="02020603050405020304" pitchFamily="18" charset="0"/>
                <a:cs typeface="Times New Roman" panose="02020603050405020304" pitchFamily="18" charset="0"/>
              </a:rPr>
              <a:t>:</a:t>
            </a:r>
            <a:r>
              <a:rPr lang="en-US" sz="2000" dirty="0">
                <a:solidFill>
                  <a:prstClr val="black"/>
                </a:solidFill>
                <a:latin typeface="Times New Roman" panose="02020603050405020304" pitchFamily="18" charset="0"/>
                <a:cs typeface="Times New Roman" panose="02020603050405020304" pitchFamily="18" charset="0"/>
              </a:rPr>
              <a:t> rm-firdavs@mail.ru</a:t>
            </a:r>
            <a:endParaRPr lang="ru-RU" sz="2000" dirty="0">
              <a:solidFill>
                <a:prstClr val="black"/>
              </a:solidFill>
              <a:latin typeface="Times New Roman" panose="02020603050405020304" pitchFamily="18" charset="0"/>
              <a:cs typeface="Times New Roman" panose="02020603050405020304" pitchFamily="18" charset="0"/>
            </a:endParaRPr>
          </a:p>
        </p:txBody>
      </p:sp>
      <p:sp>
        <p:nvSpPr>
          <p:cNvPr id="7" name="Заголовок 1"/>
          <p:cNvSpPr txBox="1">
            <a:spLocks/>
          </p:cNvSpPr>
          <p:nvPr/>
        </p:nvSpPr>
        <p:spPr>
          <a:xfrm>
            <a:off x="11088556" y="6209928"/>
            <a:ext cx="1103445" cy="64807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fld id="{D7D15365-79C6-4C4B-AB65-5185F12847A6}" type="slidenum">
              <a:rPr lang="en-US" sz="2400" smtClean="0">
                <a:solidFill>
                  <a:prstClr val="black"/>
                </a:solidFill>
                <a:latin typeface="Times New Roman" panose="02020603050405020304" pitchFamily="18" charset="0"/>
                <a:cs typeface="Times New Roman" panose="02020603050405020304" pitchFamily="18" charset="0"/>
              </a:rPr>
              <a:pPr fontAlgn="auto">
                <a:spcAft>
                  <a:spcPts val="0"/>
                </a:spcAft>
              </a:pPr>
              <a:t>13</a:t>
            </a:fld>
            <a:endParaRPr lang="ru-RU" sz="2400" dirty="0">
              <a:solidFill>
                <a:prstClr val="black"/>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FB07F2C1-ABB9-458C-A81D-3462C870F473}"/>
              </a:ext>
            </a:extLst>
          </p:cNvPr>
          <p:cNvSpPr txBox="1"/>
          <p:nvPr/>
        </p:nvSpPr>
        <p:spPr>
          <a:xfrm>
            <a:off x="2159564" y="692696"/>
            <a:ext cx="8203637" cy="338554"/>
          </a:xfrm>
          <a:prstGeom prst="rect">
            <a:avLst/>
          </a:prstGeom>
          <a:noFill/>
        </p:spPr>
        <p:txBody>
          <a:bodyPr wrap="square" rtlCol="0">
            <a:spAutoFit/>
          </a:bodyPr>
          <a:lstStyle/>
          <a:p>
            <a:pPr algn="ctr" eaLnBrk="1" fontAlgn="auto" hangingPunct="1">
              <a:spcBef>
                <a:spcPts val="0"/>
              </a:spcBef>
              <a:spcAft>
                <a:spcPts val="0"/>
              </a:spcAft>
              <a:defRPr/>
            </a:pPr>
            <a:r>
              <a:rPr lang="tg-Cyrl-TJ" sz="1600" b="1" dirty="0">
                <a:solidFill>
                  <a:srgbClr val="1F497D"/>
                </a:solidFill>
                <a:latin typeface="Times New Roman" pitchFamily="18" charset="0"/>
                <a:cs typeface="Times New Roman" pitchFamily="18" charset="0"/>
              </a:rPr>
              <a:t>КАФЕДРАИ </a:t>
            </a:r>
            <a:r>
              <a:rPr lang="tg-Cyrl-TJ" sz="1600" b="1" dirty="0" smtClean="0">
                <a:solidFill>
                  <a:srgbClr val="1F497D"/>
                </a:solidFill>
                <a:latin typeface="Times New Roman" pitchFamily="18" charset="0"/>
                <a:cs typeface="Times New Roman" pitchFamily="18" charset="0"/>
              </a:rPr>
              <a:t>“НЕРУГОҲҲОИ ЭЛЕКТРИКӢ”</a:t>
            </a:r>
            <a:endParaRPr lang="ru-RU" sz="1600" dirty="0">
              <a:solidFill>
                <a:prstClr val="black"/>
              </a:solidFill>
              <a:latin typeface="Times New Roman" pitchFamily="18" charset="0"/>
              <a:cs typeface="Times New Roman" pitchFamily="18" charset="0"/>
            </a:endParaRPr>
          </a:p>
        </p:txBody>
      </p:sp>
      <p:pic>
        <p:nvPicPr>
          <p:cNvPr id="16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69908" y="81106"/>
            <a:ext cx="966231" cy="1223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487488" y="1057265"/>
            <a:ext cx="9433048" cy="646331"/>
          </a:xfrm>
          <a:prstGeom prst="rect">
            <a:avLst/>
          </a:prstGeom>
        </p:spPr>
        <p:txBody>
          <a:bodyPr wrap="square">
            <a:spAutoFit/>
          </a:bodyPr>
          <a:lstStyle/>
          <a:p>
            <a:pPr algn="ctr"/>
            <a:r>
              <a:rPr lang="tg-Cyrl-TJ" b="1" cap="all" dirty="0">
                <a:solidFill>
                  <a:srgbClr val="C00000"/>
                </a:solidFill>
                <a:latin typeface="Times New Roman" panose="02020603050405020304" pitchFamily="18" charset="0"/>
                <a:cs typeface="Times New Roman" panose="02020603050405020304" pitchFamily="18" charset="0"/>
              </a:rPr>
              <a:t>ЛЕКСИЯИ </a:t>
            </a:r>
            <a:r>
              <a:rPr lang="tg-Cyrl-TJ" b="1" cap="all" dirty="0" smtClean="0">
                <a:solidFill>
                  <a:srgbClr val="C00000"/>
                </a:solidFill>
                <a:latin typeface="Times New Roman" panose="02020603050405020304" pitchFamily="18" charset="0"/>
                <a:cs typeface="Times New Roman" panose="02020603050405020304" pitchFamily="18" charset="0"/>
              </a:rPr>
              <a:t>№20</a:t>
            </a:r>
            <a:endParaRPr lang="tg-Cyrl-TJ" b="1" cap="all" dirty="0">
              <a:solidFill>
                <a:srgbClr val="C00000"/>
              </a:solidFill>
              <a:latin typeface="Times New Roman" panose="02020603050405020304" pitchFamily="18" charset="0"/>
              <a:cs typeface="Times New Roman" panose="02020603050405020304" pitchFamily="18" charset="0"/>
            </a:endParaRPr>
          </a:p>
          <a:p>
            <a:pPr algn="ctr"/>
            <a:r>
              <a:rPr lang="tg-Cyrl-TJ" b="1" cap="all" dirty="0">
                <a:solidFill>
                  <a:srgbClr val="0070C0"/>
                </a:solidFill>
                <a:latin typeface="Times New Roman" panose="02020603050405020304" pitchFamily="18" charset="0"/>
                <a:cs typeface="Times New Roman" panose="02020603050405020304" pitchFamily="18" charset="0"/>
              </a:rPr>
              <a:t>ТаҶҲИЗОТИ ЗАХИРАКУНИИ ЭНЕРГИЯИ ЭЛЕКТРИКӢ</a:t>
            </a:r>
            <a:endParaRPr lang="ru-RU" sz="1200" dirty="0">
              <a:solidFill>
                <a:srgbClr val="0070C0"/>
              </a:solidFill>
            </a:endParaRPr>
          </a:p>
        </p:txBody>
      </p:sp>
      <p:pic>
        <p:nvPicPr>
          <p:cNvPr id="1026" name="Picture 2" descr="D:\НВИЭ\superkondensatory-vedushih-mirovyh-proizvoditelej.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1704" y="1988840"/>
            <a:ext cx="5091202" cy="3857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228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3587" y="5750162"/>
            <a:ext cx="12192000" cy="892552"/>
          </a:xfrm>
          <a:prstGeom prst="rect">
            <a:avLst/>
          </a:prstGeom>
          <a:noFill/>
        </p:spPr>
        <p:txBody>
          <a:bodyPr wrap="square" rtlCol="0">
            <a:spAutoFit/>
          </a:bodyPr>
          <a:lstStyle/>
          <a:p>
            <a:pPr algn="ctr"/>
            <a:r>
              <a:rPr lang="ru-RU" sz="1600" dirty="0" err="1" smtClean="0">
                <a:solidFill>
                  <a:prstClr val="black"/>
                </a:solidFill>
              </a:rPr>
              <a:t>н.и.т</a:t>
            </a:r>
            <a:r>
              <a:rPr lang="ru-RU" sz="1600" dirty="0">
                <a:solidFill>
                  <a:prstClr val="black"/>
                </a:solidFill>
              </a:rPr>
              <a:t>., </a:t>
            </a:r>
            <a:r>
              <a:rPr lang="ru-RU" sz="1600" dirty="0" err="1">
                <a:solidFill>
                  <a:prstClr val="black"/>
                </a:solidFill>
              </a:rPr>
              <a:t>муаллими</a:t>
            </a:r>
            <a:r>
              <a:rPr lang="ru-RU" sz="1600" dirty="0">
                <a:solidFill>
                  <a:prstClr val="black"/>
                </a:solidFill>
              </a:rPr>
              <a:t> </a:t>
            </a:r>
            <a:r>
              <a:rPr lang="ru-RU" sz="1600" dirty="0" err="1">
                <a:solidFill>
                  <a:prstClr val="black"/>
                </a:solidFill>
              </a:rPr>
              <a:t>калон</a:t>
            </a:r>
            <a:endParaRPr lang="ru-RU" sz="1600" dirty="0">
              <a:solidFill>
                <a:prstClr val="black"/>
              </a:solidFill>
            </a:endParaRPr>
          </a:p>
          <a:p>
            <a:pPr algn="ctr"/>
            <a:r>
              <a:rPr lang="ru-RU" sz="1600" b="1" dirty="0" smtClean="0"/>
              <a:t>РАҲИМОВ ФИРДАВС МИРЗОУМАРОВИЧ</a:t>
            </a:r>
          </a:p>
          <a:p>
            <a:pPr algn="ctr"/>
            <a:r>
              <a:rPr lang="en-US" sz="1600" b="1" dirty="0" smtClean="0">
                <a:solidFill>
                  <a:prstClr val="black"/>
                </a:solidFill>
              </a:rPr>
              <a:t>tel</a:t>
            </a:r>
            <a:r>
              <a:rPr lang="en-US" sz="1600" b="1" dirty="0">
                <a:solidFill>
                  <a:prstClr val="black"/>
                </a:solidFill>
              </a:rPr>
              <a:t>: </a:t>
            </a:r>
            <a:r>
              <a:rPr lang="tg-Cyrl-TJ" sz="1600" b="1" dirty="0" smtClean="0">
                <a:solidFill>
                  <a:prstClr val="black"/>
                </a:solidFill>
              </a:rPr>
              <a:t>938321551</a:t>
            </a:r>
            <a:r>
              <a:rPr lang="en-US" sz="1600" b="1" dirty="0" smtClean="0">
                <a:solidFill>
                  <a:prstClr val="black"/>
                </a:solidFill>
              </a:rPr>
              <a:t>. </a:t>
            </a:r>
            <a:r>
              <a:rPr lang="en-US" sz="1600" b="1" dirty="0">
                <a:solidFill>
                  <a:prstClr val="black"/>
                </a:solidFill>
              </a:rPr>
              <a:t>e</a:t>
            </a:r>
            <a:r>
              <a:rPr lang="ru-RU" sz="1600" b="1" dirty="0">
                <a:solidFill>
                  <a:prstClr val="black"/>
                </a:solidFill>
              </a:rPr>
              <a:t>-</a:t>
            </a:r>
            <a:r>
              <a:rPr lang="en-US" sz="1600" b="1" dirty="0">
                <a:solidFill>
                  <a:prstClr val="black"/>
                </a:solidFill>
              </a:rPr>
              <a:t>mail</a:t>
            </a:r>
            <a:r>
              <a:rPr lang="tg-Cyrl-TJ" sz="1600" b="1" dirty="0" smtClean="0">
                <a:solidFill>
                  <a:prstClr val="black"/>
                </a:solidFill>
              </a:rPr>
              <a:t>:</a:t>
            </a:r>
            <a:r>
              <a:rPr lang="en-US" sz="1600" b="1" dirty="0" smtClean="0">
                <a:solidFill>
                  <a:prstClr val="black"/>
                </a:solidFill>
              </a:rPr>
              <a:t> rm-firdavs</a:t>
            </a:r>
            <a:r>
              <a:rPr lang="tg-Cyrl-TJ" sz="2000" b="1" dirty="0" smtClean="0">
                <a:solidFill>
                  <a:prstClr val="black"/>
                </a:solidFill>
                <a:latin typeface="Times New Roman Tj" panose="02020603050405020304" pitchFamily="18" charset="-52"/>
              </a:rPr>
              <a:t>@mail.ru</a:t>
            </a:r>
            <a:endParaRPr lang="ru-RU" sz="2000" b="1" dirty="0">
              <a:solidFill>
                <a:srgbClr val="5B9BD5"/>
              </a:solidFill>
              <a:latin typeface="Times New Roman Tj" panose="02020603050405020304" pitchFamily="18" charset="-52"/>
            </a:endParaRPr>
          </a:p>
        </p:txBody>
      </p:sp>
      <p:sp>
        <p:nvSpPr>
          <p:cNvPr id="5" name="TextBox 4"/>
          <p:cNvSpPr txBox="1"/>
          <p:nvPr/>
        </p:nvSpPr>
        <p:spPr>
          <a:xfrm>
            <a:off x="0" y="1844826"/>
            <a:ext cx="12192000" cy="830997"/>
          </a:xfrm>
          <a:prstGeom prst="rect">
            <a:avLst/>
          </a:prstGeom>
          <a:solidFill>
            <a:schemeClr val="accent6">
              <a:lumMod val="75000"/>
            </a:schemeClr>
          </a:solidFill>
        </p:spPr>
        <p:txBody>
          <a:bodyPr wrap="square" rtlCol="0">
            <a:spAutoFit/>
          </a:bodyPr>
          <a:lstStyle/>
          <a:p>
            <a:pPr algn="ctr"/>
            <a:r>
              <a:rPr lang="tg-Cyrl-TJ" sz="2400" b="1" dirty="0">
                <a:solidFill>
                  <a:prstClr val="white"/>
                </a:solidFill>
                <a:latin typeface="Times New Roman" panose="02020603050405020304" pitchFamily="18" charset="0"/>
                <a:cs typeface="Times New Roman" panose="02020603050405020304" pitchFamily="18" charset="0"/>
              </a:rPr>
              <a:t>КАФЕДРАИ </a:t>
            </a:r>
            <a:endParaRPr lang="en-US" sz="2400" b="1" dirty="0">
              <a:solidFill>
                <a:prstClr val="white"/>
              </a:solidFill>
              <a:latin typeface="Times New Roman" panose="02020603050405020304" pitchFamily="18" charset="0"/>
              <a:cs typeface="Times New Roman" panose="02020603050405020304" pitchFamily="18" charset="0"/>
            </a:endParaRPr>
          </a:p>
          <a:p>
            <a:pPr algn="ctr"/>
            <a:r>
              <a:rPr lang="tg-Cyrl-TJ" sz="2400" b="1" dirty="0" smtClean="0">
                <a:solidFill>
                  <a:prstClr val="white"/>
                </a:solidFill>
              </a:rPr>
              <a:t>“</a:t>
            </a:r>
            <a:r>
              <a:rPr lang="tg-Cyrl-TJ" sz="2000" b="1" dirty="0" smtClean="0">
                <a:solidFill>
                  <a:prstClr val="white"/>
                </a:solidFill>
                <a:latin typeface="Times New Roman Tj" panose="02020603050405020304" pitchFamily="18" charset="-52"/>
              </a:rPr>
              <a:t>НЕРУГОҲҲОИ ЭЛЕКТРИКӢ</a:t>
            </a:r>
            <a:r>
              <a:rPr lang="tg-Cyrl-TJ" sz="2400" b="1" dirty="0" smtClean="0">
                <a:solidFill>
                  <a:prstClr val="white"/>
                </a:solidFill>
              </a:rPr>
              <a:t>”</a:t>
            </a:r>
            <a:endParaRPr lang="tg-Cyrl-TJ" sz="2400" b="1" dirty="0">
              <a:solidFill>
                <a:prstClr val="white"/>
              </a:solidFill>
            </a:endParaRPr>
          </a:p>
        </p:txBody>
      </p:sp>
      <p:pic>
        <p:nvPicPr>
          <p:cNvPr id="7"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337" y="92705"/>
            <a:ext cx="1338369" cy="960033"/>
          </a:xfrm>
          <a:prstGeom prst="rect">
            <a:avLst/>
          </a:prstGeom>
        </p:spPr>
      </p:pic>
      <p:sp>
        <p:nvSpPr>
          <p:cNvPr id="2" name="Прямоугольник 1">
            <a:extLst>
              <a:ext uri="{FF2B5EF4-FFF2-40B4-BE49-F238E27FC236}">
                <a16:creationId xmlns:a16="http://schemas.microsoft.com/office/drawing/2014/main" xmlns="" id="{D75ED71A-8389-45DB-896C-C02186C560A2}"/>
              </a:ext>
            </a:extLst>
          </p:cNvPr>
          <p:cNvSpPr/>
          <p:nvPr/>
        </p:nvSpPr>
        <p:spPr>
          <a:xfrm>
            <a:off x="2619999" y="2946097"/>
            <a:ext cx="6864424" cy="461665"/>
          </a:xfrm>
          <a:prstGeom prst="rect">
            <a:avLst/>
          </a:prstGeom>
        </p:spPr>
        <p:txBody>
          <a:bodyPr wrap="square">
            <a:spAutoFit/>
          </a:bodyPr>
          <a:lstStyle/>
          <a:p>
            <a:pPr algn="ctr"/>
            <a:r>
              <a:rPr lang="tg-Cyrl-TJ" sz="2400" b="1" dirty="0" smtClean="0">
                <a:solidFill>
                  <a:prstClr val="black"/>
                </a:solidFill>
              </a:rPr>
              <a:t>Ташаккур ба диққататон!</a:t>
            </a:r>
            <a:endParaRPr lang="ru-RU" dirty="0">
              <a:solidFill>
                <a:prstClr val="black"/>
              </a:solidFill>
            </a:endParaRPr>
          </a:p>
        </p:txBody>
      </p:sp>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9095" y="3573016"/>
            <a:ext cx="1607025" cy="2034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6768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0" y="6165304"/>
            <a:ext cx="12192000" cy="0"/>
          </a:xfrm>
          <a:prstGeom prst="line">
            <a:avLst/>
          </a:prstGeom>
        </p:spPr>
        <p:style>
          <a:lnRef idx="3">
            <a:schemeClr val="dk1"/>
          </a:lnRef>
          <a:fillRef idx="0">
            <a:schemeClr val="dk1"/>
          </a:fillRef>
          <a:effectRef idx="2">
            <a:schemeClr val="dk1"/>
          </a:effectRef>
          <a:fontRef idx="minor">
            <a:schemeClr val="tx1"/>
          </a:fontRef>
        </p:style>
      </p:cxnSp>
      <p:sp>
        <p:nvSpPr>
          <p:cNvPr id="5" name="Заголовок 1"/>
          <p:cNvSpPr txBox="1">
            <a:spLocks/>
          </p:cNvSpPr>
          <p:nvPr/>
        </p:nvSpPr>
        <p:spPr>
          <a:xfrm>
            <a:off x="0" y="6209928"/>
            <a:ext cx="4367808" cy="648072"/>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fontAlgn="auto">
              <a:spcAft>
                <a:spcPts val="0"/>
              </a:spcAft>
            </a:pPr>
            <a:r>
              <a:rPr lang="tg-Cyrl-TJ" sz="2000" dirty="0">
                <a:solidFill>
                  <a:prstClr val="black"/>
                </a:solidFill>
                <a:latin typeface="Times New Roman" panose="02020603050405020304" pitchFamily="18" charset="0"/>
                <a:cs typeface="Times New Roman" panose="02020603050405020304" pitchFamily="18" charset="0"/>
              </a:rPr>
              <a:t>н.и.т. муаллими калон </a:t>
            </a:r>
            <a:r>
              <a:rPr lang="ru-RU" sz="2000" dirty="0"/>
              <a:t>Раҳимов Ф.М</a:t>
            </a:r>
            <a:r>
              <a:rPr lang="tg-Cyrl-TJ" sz="2000" dirty="0">
                <a:solidFill>
                  <a:prstClr val="black"/>
                </a:solidFill>
                <a:latin typeface="Times New Roman" panose="02020603050405020304" pitchFamily="18" charset="0"/>
                <a:cs typeface="Times New Roman" panose="02020603050405020304" pitchFamily="18" charset="0"/>
              </a:rPr>
              <a:t>.</a:t>
            </a:r>
          </a:p>
          <a:p>
            <a:pPr algn="just" fontAlgn="auto">
              <a:spcAft>
                <a:spcPts val="0"/>
              </a:spcAft>
            </a:pPr>
            <a:r>
              <a:rPr lang="en-US" sz="2000" dirty="0">
                <a:solidFill>
                  <a:prstClr val="black"/>
                </a:solidFill>
                <a:latin typeface="Times New Roman" panose="02020603050405020304" pitchFamily="18" charset="0"/>
                <a:cs typeface="Times New Roman" panose="02020603050405020304" pitchFamily="18" charset="0"/>
              </a:rPr>
              <a:t>E</a:t>
            </a:r>
            <a:r>
              <a:rPr lang="tg-Cyrl-TJ" sz="2000" dirty="0">
                <a:solidFill>
                  <a:prstClr val="black"/>
                </a:solidFill>
                <a:latin typeface="Times New Roman" panose="02020603050405020304" pitchFamily="18" charset="0"/>
                <a:cs typeface="Times New Roman" panose="02020603050405020304" pitchFamily="18" charset="0"/>
              </a:rPr>
              <a:t>-</a:t>
            </a:r>
            <a:r>
              <a:rPr lang="en-US" sz="2000" dirty="0">
                <a:solidFill>
                  <a:prstClr val="black"/>
                </a:solidFill>
                <a:latin typeface="Times New Roman" panose="02020603050405020304" pitchFamily="18" charset="0"/>
                <a:cs typeface="Times New Roman" panose="02020603050405020304" pitchFamily="18" charset="0"/>
              </a:rPr>
              <a:t>mail</a:t>
            </a:r>
            <a:r>
              <a:rPr lang="tg-Cyrl-TJ" sz="2000" dirty="0">
                <a:solidFill>
                  <a:prstClr val="black"/>
                </a:solidFill>
                <a:latin typeface="Times New Roman" panose="02020603050405020304" pitchFamily="18" charset="0"/>
                <a:cs typeface="Times New Roman" panose="02020603050405020304" pitchFamily="18" charset="0"/>
              </a:rPr>
              <a:t>:</a:t>
            </a:r>
            <a:r>
              <a:rPr lang="en-US" sz="2000" dirty="0">
                <a:solidFill>
                  <a:prstClr val="black"/>
                </a:solidFill>
                <a:latin typeface="Times New Roman" panose="02020603050405020304" pitchFamily="18" charset="0"/>
                <a:cs typeface="Times New Roman" panose="02020603050405020304" pitchFamily="18" charset="0"/>
              </a:rPr>
              <a:t> rm-firdavs@mail.ru</a:t>
            </a:r>
            <a:endParaRPr lang="ru-RU" sz="2000" dirty="0">
              <a:solidFill>
                <a:prstClr val="black"/>
              </a:solidFill>
              <a:latin typeface="Times New Roman" panose="02020603050405020304" pitchFamily="18" charset="0"/>
              <a:cs typeface="Times New Roman" panose="02020603050405020304" pitchFamily="18" charset="0"/>
            </a:endParaRPr>
          </a:p>
        </p:txBody>
      </p:sp>
      <p:sp>
        <p:nvSpPr>
          <p:cNvPr id="7" name="Заголовок 1"/>
          <p:cNvSpPr txBox="1">
            <a:spLocks/>
          </p:cNvSpPr>
          <p:nvPr/>
        </p:nvSpPr>
        <p:spPr>
          <a:xfrm>
            <a:off x="11088556" y="6209928"/>
            <a:ext cx="1103445" cy="64807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fld id="{D7D15365-79C6-4C4B-AB65-5185F12847A6}" type="slidenum">
              <a:rPr lang="en-US" sz="2400" smtClean="0">
                <a:solidFill>
                  <a:prstClr val="black"/>
                </a:solidFill>
                <a:latin typeface="Times New Roman" panose="02020603050405020304" pitchFamily="18" charset="0"/>
                <a:cs typeface="Times New Roman" panose="02020603050405020304" pitchFamily="18" charset="0"/>
              </a:rPr>
              <a:pPr fontAlgn="auto">
                <a:spcAft>
                  <a:spcPts val="0"/>
                </a:spcAft>
              </a:pPr>
              <a:t>2</a:t>
            </a:fld>
            <a:endParaRPr lang="ru-RU" sz="2400" dirty="0">
              <a:solidFill>
                <a:prstClr val="black"/>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FB07F2C1-ABB9-458C-A81D-3462C870F473}"/>
              </a:ext>
            </a:extLst>
          </p:cNvPr>
          <p:cNvSpPr txBox="1"/>
          <p:nvPr/>
        </p:nvSpPr>
        <p:spPr>
          <a:xfrm>
            <a:off x="2159564" y="692696"/>
            <a:ext cx="8203637" cy="338554"/>
          </a:xfrm>
          <a:prstGeom prst="rect">
            <a:avLst/>
          </a:prstGeom>
          <a:noFill/>
        </p:spPr>
        <p:txBody>
          <a:bodyPr wrap="square" rtlCol="0">
            <a:spAutoFit/>
          </a:bodyPr>
          <a:lstStyle/>
          <a:p>
            <a:pPr algn="ctr" eaLnBrk="1" fontAlgn="auto" hangingPunct="1">
              <a:spcBef>
                <a:spcPts val="0"/>
              </a:spcBef>
              <a:spcAft>
                <a:spcPts val="0"/>
              </a:spcAft>
              <a:defRPr/>
            </a:pPr>
            <a:r>
              <a:rPr lang="tg-Cyrl-TJ" sz="1600" b="1" dirty="0">
                <a:solidFill>
                  <a:srgbClr val="1F497D"/>
                </a:solidFill>
                <a:latin typeface="Times New Roman" pitchFamily="18" charset="0"/>
                <a:cs typeface="Times New Roman" pitchFamily="18" charset="0"/>
              </a:rPr>
              <a:t>КАФЕДРАИ </a:t>
            </a:r>
            <a:r>
              <a:rPr lang="tg-Cyrl-TJ" sz="1600" b="1" dirty="0" smtClean="0">
                <a:solidFill>
                  <a:srgbClr val="1F497D"/>
                </a:solidFill>
                <a:latin typeface="Times New Roman" pitchFamily="18" charset="0"/>
                <a:cs typeface="Times New Roman" pitchFamily="18" charset="0"/>
              </a:rPr>
              <a:t>“НЕРУГОҲҲОИ ЭЛЕКТРИКӢ”</a:t>
            </a:r>
            <a:endParaRPr lang="ru-RU" sz="1600" dirty="0">
              <a:solidFill>
                <a:prstClr val="black"/>
              </a:solidFill>
              <a:latin typeface="Times New Roman" pitchFamily="18" charset="0"/>
              <a:cs typeface="Times New Roman" pitchFamily="18" charset="0"/>
            </a:endParaRPr>
          </a:p>
        </p:txBody>
      </p:sp>
      <p:pic>
        <p:nvPicPr>
          <p:cNvPr id="16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69908" y="81106"/>
            <a:ext cx="966231" cy="1223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487488" y="1057265"/>
            <a:ext cx="9433048" cy="646331"/>
          </a:xfrm>
          <a:prstGeom prst="rect">
            <a:avLst/>
          </a:prstGeom>
        </p:spPr>
        <p:txBody>
          <a:bodyPr wrap="square">
            <a:spAutoFit/>
          </a:bodyPr>
          <a:lstStyle/>
          <a:p>
            <a:pPr algn="ctr"/>
            <a:r>
              <a:rPr lang="tg-Cyrl-TJ" b="1" cap="all" dirty="0">
                <a:solidFill>
                  <a:srgbClr val="C00000"/>
                </a:solidFill>
                <a:latin typeface="Times New Roman" panose="02020603050405020304" pitchFamily="18" charset="0"/>
                <a:cs typeface="Times New Roman" panose="02020603050405020304" pitchFamily="18" charset="0"/>
              </a:rPr>
              <a:t>ЛЕКСИЯИ </a:t>
            </a:r>
            <a:r>
              <a:rPr lang="tg-Cyrl-TJ" b="1" cap="all" dirty="0" smtClean="0">
                <a:solidFill>
                  <a:srgbClr val="C00000"/>
                </a:solidFill>
                <a:latin typeface="Times New Roman" panose="02020603050405020304" pitchFamily="18" charset="0"/>
                <a:cs typeface="Times New Roman" panose="02020603050405020304" pitchFamily="18" charset="0"/>
              </a:rPr>
              <a:t>№20</a:t>
            </a:r>
            <a:endParaRPr lang="tg-Cyrl-TJ" b="1" cap="all" dirty="0">
              <a:solidFill>
                <a:srgbClr val="C00000"/>
              </a:solidFill>
              <a:latin typeface="Times New Roman" panose="02020603050405020304" pitchFamily="18" charset="0"/>
              <a:cs typeface="Times New Roman" panose="02020603050405020304" pitchFamily="18" charset="0"/>
            </a:endParaRPr>
          </a:p>
          <a:p>
            <a:pPr algn="ctr"/>
            <a:r>
              <a:rPr lang="tg-Cyrl-TJ" b="1" cap="all" dirty="0">
                <a:solidFill>
                  <a:srgbClr val="0070C0"/>
                </a:solidFill>
                <a:latin typeface="Times New Roman" panose="02020603050405020304" pitchFamily="18" charset="0"/>
                <a:cs typeface="Times New Roman" panose="02020603050405020304" pitchFamily="18" charset="0"/>
              </a:rPr>
              <a:t>ТаҶҲИЗОТИ ЗАХИРАКУНИИ ЭНЕРГИЯИ ЭЛЕКТРИКӢ</a:t>
            </a:r>
            <a:endParaRPr lang="ru-RU" sz="1200" dirty="0">
              <a:solidFill>
                <a:srgbClr val="0070C0"/>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972" y="2481495"/>
            <a:ext cx="2740248" cy="1918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3299" y="2387704"/>
            <a:ext cx="2227237" cy="2011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descr="H:\images (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5840" y="2788920"/>
            <a:ext cx="3702332" cy="20802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54992" y="4869160"/>
            <a:ext cx="2304256" cy="369332"/>
          </a:xfrm>
          <a:prstGeom prst="rect">
            <a:avLst/>
          </a:prstGeom>
          <a:noFill/>
        </p:spPr>
        <p:txBody>
          <a:bodyPr wrap="square" rtlCol="0">
            <a:spAutoFit/>
          </a:bodyPr>
          <a:lstStyle/>
          <a:p>
            <a:pPr algn="ctr"/>
            <a:r>
              <a:rPr lang="tg-Cyrl-TJ" dirty="0" smtClean="0"/>
              <a:t>Батарея</a:t>
            </a:r>
            <a:endParaRPr lang="ru-RU" dirty="0"/>
          </a:p>
        </p:txBody>
      </p:sp>
      <p:sp>
        <p:nvSpPr>
          <p:cNvPr id="14" name="TextBox 13"/>
          <p:cNvSpPr txBox="1"/>
          <p:nvPr/>
        </p:nvSpPr>
        <p:spPr>
          <a:xfrm>
            <a:off x="5109254" y="4869160"/>
            <a:ext cx="2304256" cy="369332"/>
          </a:xfrm>
          <a:prstGeom prst="rect">
            <a:avLst/>
          </a:prstGeom>
          <a:noFill/>
        </p:spPr>
        <p:txBody>
          <a:bodyPr wrap="square" rtlCol="0">
            <a:spAutoFit/>
          </a:bodyPr>
          <a:lstStyle/>
          <a:p>
            <a:pPr algn="ctr"/>
            <a:r>
              <a:rPr lang="tg-Cyrl-TJ" dirty="0" smtClean="0"/>
              <a:t>Аккумулятор</a:t>
            </a:r>
            <a:endParaRPr lang="ru-RU" dirty="0"/>
          </a:p>
        </p:txBody>
      </p:sp>
      <p:sp>
        <p:nvSpPr>
          <p:cNvPr id="15" name="TextBox 14"/>
          <p:cNvSpPr txBox="1"/>
          <p:nvPr/>
        </p:nvSpPr>
        <p:spPr>
          <a:xfrm>
            <a:off x="8792336" y="4869160"/>
            <a:ext cx="2304256" cy="369332"/>
          </a:xfrm>
          <a:prstGeom prst="rect">
            <a:avLst/>
          </a:prstGeom>
          <a:noFill/>
        </p:spPr>
        <p:txBody>
          <a:bodyPr wrap="square" rtlCol="0">
            <a:spAutoFit/>
          </a:bodyPr>
          <a:lstStyle/>
          <a:p>
            <a:pPr algn="ctr"/>
            <a:r>
              <a:rPr lang="tg-Cyrl-TJ" dirty="0" smtClean="0"/>
              <a:t>Конденсатор</a:t>
            </a:r>
            <a:endParaRPr lang="ru-RU" dirty="0"/>
          </a:p>
        </p:txBody>
      </p:sp>
    </p:spTree>
    <p:extLst>
      <p:ext uri="{BB962C8B-B14F-4D97-AF65-F5344CB8AC3E}">
        <p14:creationId xmlns:p14="http://schemas.microsoft.com/office/powerpoint/2010/main" val="254916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 fill="hold"/>
                                        <p:tgtEl>
                                          <p:spTgt spid="4098"/>
                                        </p:tgtEl>
                                        <p:attrNameLst>
                                          <p:attrName>ppt_w</p:attrName>
                                        </p:attrNameLst>
                                      </p:cBhvr>
                                      <p:tavLst>
                                        <p:tav tm="0">
                                          <p:val>
                                            <p:fltVal val="0"/>
                                          </p:val>
                                        </p:tav>
                                        <p:tav tm="100000">
                                          <p:val>
                                            <p:strVal val="#ppt_w"/>
                                          </p:val>
                                        </p:tav>
                                      </p:tavLst>
                                    </p:anim>
                                    <p:anim calcmode="lin" valueType="num">
                                      <p:cBhvr>
                                        <p:cTn id="13" dur="500" fill="hold"/>
                                        <p:tgtEl>
                                          <p:spTgt spid="4098"/>
                                        </p:tgtEl>
                                        <p:attrNameLst>
                                          <p:attrName>ppt_h</p:attrName>
                                        </p:attrNameLst>
                                      </p:cBhvr>
                                      <p:tavLst>
                                        <p:tav tm="0">
                                          <p:val>
                                            <p:fltVal val="0"/>
                                          </p:val>
                                        </p:tav>
                                        <p:tav tm="100000">
                                          <p:val>
                                            <p:strVal val="#ppt_h"/>
                                          </p:val>
                                        </p:tav>
                                      </p:tavLst>
                                    </p:anim>
                                    <p:animEffect transition="in" filter="fade">
                                      <p:cBhvr>
                                        <p:cTn id="14" dur="5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1"/>
                                        </p:tgtEl>
                                        <p:attrNameLst>
                                          <p:attrName>style.visibility</p:attrName>
                                        </p:attrNameLst>
                                      </p:cBhvr>
                                      <p:to>
                                        <p:strVal val="visible"/>
                                      </p:to>
                                    </p:set>
                                    <p:anim calcmode="lin" valueType="num">
                                      <p:cBhvr additive="base">
                                        <p:cTn id="19" dur="500" fill="hold"/>
                                        <p:tgtEl>
                                          <p:spTgt spid="4101"/>
                                        </p:tgtEl>
                                        <p:attrNameLst>
                                          <p:attrName>ppt_x</p:attrName>
                                        </p:attrNameLst>
                                      </p:cBhvr>
                                      <p:tavLst>
                                        <p:tav tm="0">
                                          <p:val>
                                            <p:strVal val="#ppt_x"/>
                                          </p:val>
                                        </p:tav>
                                        <p:tav tm="100000">
                                          <p:val>
                                            <p:strVal val="#ppt_x"/>
                                          </p:val>
                                        </p:tav>
                                      </p:tavLst>
                                    </p:anim>
                                    <p:anim calcmode="lin" valueType="num">
                                      <p:cBhvr additive="base">
                                        <p:cTn id="20" dur="500" fill="hold"/>
                                        <p:tgtEl>
                                          <p:spTgt spid="410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4099"/>
                                        </p:tgtEl>
                                        <p:attrNameLst>
                                          <p:attrName>style.visibility</p:attrName>
                                        </p:attrNameLst>
                                      </p:cBhvr>
                                      <p:to>
                                        <p:strVal val="visible"/>
                                      </p:to>
                                    </p:set>
                                    <p:animEffect transition="in" filter="randombar(horizontal)">
                                      <p:cBhvr>
                                        <p:cTn id="29" dur="500"/>
                                        <p:tgtEl>
                                          <p:spTgt spid="4099"/>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0" y="6165304"/>
            <a:ext cx="12192000" cy="0"/>
          </a:xfrm>
          <a:prstGeom prst="line">
            <a:avLst/>
          </a:prstGeom>
        </p:spPr>
        <p:style>
          <a:lnRef idx="3">
            <a:schemeClr val="dk1"/>
          </a:lnRef>
          <a:fillRef idx="0">
            <a:schemeClr val="dk1"/>
          </a:fillRef>
          <a:effectRef idx="2">
            <a:schemeClr val="dk1"/>
          </a:effectRef>
          <a:fontRef idx="minor">
            <a:schemeClr val="tx1"/>
          </a:fontRef>
        </p:style>
      </p:cxnSp>
      <p:sp>
        <p:nvSpPr>
          <p:cNvPr id="5" name="Заголовок 1"/>
          <p:cNvSpPr txBox="1">
            <a:spLocks/>
          </p:cNvSpPr>
          <p:nvPr/>
        </p:nvSpPr>
        <p:spPr>
          <a:xfrm>
            <a:off x="0" y="6209928"/>
            <a:ext cx="4367808" cy="648072"/>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fontAlgn="auto">
              <a:spcAft>
                <a:spcPts val="0"/>
              </a:spcAft>
            </a:pPr>
            <a:r>
              <a:rPr lang="tg-Cyrl-TJ" sz="2000" dirty="0">
                <a:solidFill>
                  <a:prstClr val="black"/>
                </a:solidFill>
                <a:latin typeface="Times New Roman" panose="02020603050405020304" pitchFamily="18" charset="0"/>
                <a:cs typeface="Times New Roman" panose="02020603050405020304" pitchFamily="18" charset="0"/>
              </a:rPr>
              <a:t>н.и.т. муаллими калон </a:t>
            </a:r>
            <a:r>
              <a:rPr lang="ru-RU" sz="2000" dirty="0"/>
              <a:t>Раҳимов Ф.М</a:t>
            </a:r>
            <a:r>
              <a:rPr lang="tg-Cyrl-TJ" sz="2000" dirty="0">
                <a:solidFill>
                  <a:prstClr val="black"/>
                </a:solidFill>
                <a:latin typeface="Times New Roman" panose="02020603050405020304" pitchFamily="18" charset="0"/>
                <a:cs typeface="Times New Roman" panose="02020603050405020304" pitchFamily="18" charset="0"/>
              </a:rPr>
              <a:t>.</a:t>
            </a:r>
          </a:p>
          <a:p>
            <a:pPr algn="just" fontAlgn="auto">
              <a:spcAft>
                <a:spcPts val="0"/>
              </a:spcAft>
            </a:pPr>
            <a:r>
              <a:rPr lang="en-US" sz="2000" dirty="0">
                <a:solidFill>
                  <a:prstClr val="black"/>
                </a:solidFill>
                <a:latin typeface="Times New Roman" panose="02020603050405020304" pitchFamily="18" charset="0"/>
                <a:cs typeface="Times New Roman" panose="02020603050405020304" pitchFamily="18" charset="0"/>
              </a:rPr>
              <a:t>E</a:t>
            </a:r>
            <a:r>
              <a:rPr lang="tg-Cyrl-TJ" sz="2000" dirty="0">
                <a:solidFill>
                  <a:prstClr val="black"/>
                </a:solidFill>
                <a:latin typeface="Times New Roman" panose="02020603050405020304" pitchFamily="18" charset="0"/>
                <a:cs typeface="Times New Roman" panose="02020603050405020304" pitchFamily="18" charset="0"/>
              </a:rPr>
              <a:t>-</a:t>
            </a:r>
            <a:r>
              <a:rPr lang="en-US" sz="2000" dirty="0">
                <a:solidFill>
                  <a:prstClr val="black"/>
                </a:solidFill>
                <a:latin typeface="Times New Roman" panose="02020603050405020304" pitchFamily="18" charset="0"/>
                <a:cs typeface="Times New Roman" panose="02020603050405020304" pitchFamily="18" charset="0"/>
              </a:rPr>
              <a:t>mail</a:t>
            </a:r>
            <a:r>
              <a:rPr lang="tg-Cyrl-TJ" sz="2000" dirty="0">
                <a:solidFill>
                  <a:prstClr val="black"/>
                </a:solidFill>
                <a:latin typeface="Times New Roman" panose="02020603050405020304" pitchFamily="18" charset="0"/>
                <a:cs typeface="Times New Roman" panose="02020603050405020304" pitchFamily="18" charset="0"/>
              </a:rPr>
              <a:t>:</a:t>
            </a:r>
            <a:r>
              <a:rPr lang="en-US" sz="2000" dirty="0">
                <a:solidFill>
                  <a:prstClr val="black"/>
                </a:solidFill>
                <a:latin typeface="Times New Roman" panose="02020603050405020304" pitchFamily="18" charset="0"/>
                <a:cs typeface="Times New Roman" panose="02020603050405020304" pitchFamily="18" charset="0"/>
              </a:rPr>
              <a:t> rm-firdavs@mail.ru</a:t>
            </a:r>
            <a:endParaRPr lang="ru-RU" sz="2000" dirty="0">
              <a:solidFill>
                <a:prstClr val="black"/>
              </a:solidFill>
              <a:latin typeface="Times New Roman" panose="02020603050405020304" pitchFamily="18" charset="0"/>
              <a:cs typeface="Times New Roman" panose="02020603050405020304" pitchFamily="18" charset="0"/>
            </a:endParaRPr>
          </a:p>
        </p:txBody>
      </p:sp>
      <p:sp>
        <p:nvSpPr>
          <p:cNvPr id="7" name="Заголовок 1"/>
          <p:cNvSpPr txBox="1">
            <a:spLocks/>
          </p:cNvSpPr>
          <p:nvPr/>
        </p:nvSpPr>
        <p:spPr>
          <a:xfrm>
            <a:off x="11088556" y="6209928"/>
            <a:ext cx="1103445" cy="64807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fld id="{D7D15365-79C6-4C4B-AB65-5185F12847A6}" type="slidenum">
              <a:rPr lang="en-US" sz="2400" smtClean="0">
                <a:solidFill>
                  <a:prstClr val="black"/>
                </a:solidFill>
                <a:latin typeface="Times New Roman" panose="02020603050405020304" pitchFamily="18" charset="0"/>
                <a:cs typeface="Times New Roman" panose="02020603050405020304" pitchFamily="18" charset="0"/>
              </a:rPr>
              <a:pPr fontAlgn="auto">
                <a:spcAft>
                  <a:spcPts val="0"/>
                </a:spcAft>
              </a:pPr>
              <a:t>3</a:t>
            </a:fld>
            <a:endParaRPr lang="ru-RU" sz="2400" dirty="0">
              <a:solidFill>
                <a:prstClr val="black"/>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FB07F2C1-ABB9-458C-A81D-3462C870F473}"/>
              </a:ext>
            </a:extLst>
          </p:cNvPr>
          <p:cNvSpPr txBox="1"/>
          <p:nvPr/>
        </p:nvSpPr>
        <p:spPr>
          <a:xfrm>
            <a:off x="2159564" y="692696"/>
            <a:ext cx="8203637" cy="338554"/>
          </a:xfrm>
          <a:prstGeom prst="rect">
            <a:avLst/>
          </a:prstGeom>
          <a:noFill/>
        </p:spPr>
        <p:txBody>
          <a:bodyPr wrap="square" rtlCol="0">
            <a:spAutoFit/>
          </a:bodyPr>
          <a:lstStyle/>
          <a:p>
            <a:pPr algn="ctr" eaLnBrk="1" fontAlgn="auto" hangingPunct="1">
              <a:spcBef>
                <a:spcPts val="0"/>
              </a:spcBef>
              <a:spcAft>
                <a:spcPts val="0"/>
              </a:spcAft>
              <a:defRPr/>
            </a:pPr>
            <a:r>
              <a:rPr lang="tg-Cyrl-TJ" sz="1600" b="1" dirty="0">
                <a:solidFill>
                  <a:srgbClr val="1F497D"/>
                </a:solidFill>
                <a:latin typeface="Times New Roman" pitchFamily="18" charset="0"/>
                <a:cs typeface="Times New Roman" pitchFamily="18" charset="0"/>
              </a:rPr>
              <a:t>КАФЕДРАИ </a:t>
            </a:r>
            <a:r>
              <a:rPr lang="tg-Cyrl-TJ" sz="1600" b="1" dirty="0" smtClean="0">
                <a:solidFill>
                  <a:srgbClr val="1F497D"/>
                </a:solidFill>
                <a:latin typeface="Times New Roman" pitchFamily="18" charset="0"/>
                <a:cs typeface="Times New Roman" pitchFamily="18" charset="0"/>
              </a:rPr>
              <a:t>“НЕРУГОҲҲОИ ЭЛЕКТРИКӢ”</a:t>
            </a:r>
            <a:endParaRPr lang="ru-RU" sz="1600" dirty="0">
              <a:solidFill>
                <a:prstClr val="black"/>
              </a:solidFill>
              <a:latin typeface="Times New Roman" pitchFamily="18" charset="0"/>
              <a:cs typeface="Times New Roman" pitchFamily="18" charset="0"/>
            </a:endParaRPr>
          </a:p>
        </p:txBody>
      </p:sp>
      <p:pic>
        <p:nvPicPr>
          <p:cNvPr id="16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69908" y="81106"/>
            <a:ext cx="966231" cy="1223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487488" y="1057265"/>
            <a:ext cx="9433048" cy="646331"/>
          </a:xfrm>
          <a:prstGeom prst="rect">
            <a:avLst/>
          </a:prstGeom>
        </p:spPr>
        <p:txBody>
          <a:bodyPr wrap="square">
            <a:spAutoFit/>
          </a:bodyPr>
          <a:lstStyle/>
          <a:p>
            <a:pPr algn="ctr"/>
            <a:r>
              <a:rPr lang="tg-Cyrl-TJ" b="1" cap="all" dirty="0">
                <a:solidFill>
                  <a:srgbClr val="C00000"/>
                </a:solidFill>
                <a:latin typeface="Times New Roman" panose="02020603050405020304" pitchFamily="18" charset="0"/>
                <a:cs typeface="Times New Roman" panose="02020603050405020304" pitchFamily="18" charset="0"/>
              </a:rPr>
              <a:t>ЛЕКСИЯИ </a:t>
            </a:r>
            <a:r>
              <a:rPr lang="tg-Cyrl-TJ" b="1" cap="all" dirty="0" smtClean="0">
                <a:solidFill>
                  <a:srgbClr val="C00000"/>
                </a:solidFill>
                <a:latin typeface="Times New Roman" panose="02020603050405020304" pitchFamily="18" charset="0"/>
                <a:cs typeface="Times New Roman" panose="02020603050405020304" pitchFamily="18" charset="0"/>
              </a:rPr>
              <a:t>№20</a:t>
            </a:r>
            <a:endParaRPr lang="tg-Cyrl-TJ" b="1" cap="all" dirty="0">
              <a:solidFill>
                <a:srgbClr val="C00000"/>
              </a:solidFill>
              <a:latin typeface="Times New Roman" panose="02020603050405020304" pitchFamily="18" charset="0"/>
              <a:cs typeface="Times New Roman" panose="02020603050405020304" pitchFamily="18" charset="0"/>
            </a:endParaRPr>
          </a:p>
          <a:p>
            <a:pPr algn="ctr"/>
            <a:r>
              <a:rPr lang="tg-Cyrl-TJ" b="1" cap="all" dirty="0">
                <a:solidFill>
                  <a:srgbClr val="0070C0"/>
                </a:solidFill>
                <a:latin typeface="Times New Roman" panose="02020603050405020304" pitchFamily="18" charset="0"/>
                <a:cs typeface="Times New Roman" panose="02020603050405020304" pitchFamily="18" charset="0"/>
              </a:rPr>
              <a:t>ТаҶҲИЗОТИ ЗАХИРАКУНИИ ЭНЕРГИЯИ ЭЛЕКТРИКӢ</a:t>
            </a:r>
            <a:endParaRPr lang="ru-RU" sz="1200" dirty="0">
              <a:solidFill>
                <a:srgbClr val="0070C0"/>
              </a:solidFill>
            </a:endParaRPr>
          </a:p>
        </p:txBody>
      </p:sp>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248" t="29018" r="20341"/>
          <a:stretch/>
        </p:blipFill>
        <p:spPr bwMode="auto">
          <a:xfrm>
            <a:off x="767408" y="1916832"/>
            <a:ext cx="4860539" cy="3764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807968" y="2204864"/>
            <a:ext cx="5976664" cy="286232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tg-Cyrl-TJ" b="1" dirty="0" smtClean="0"/>
              <a:t>Захиракунии электроэнергия</a:t>
            </a:r>
          </a:p>
          <a:p>
            <a:pPr marL="342900" indent="-342900" algn="just">
              <a:buAutoNum type="arabicPeriod"/>
            </a:pPr>
            <a:r>
              <a:rPr lang="tg-Cyrl-TJ" dirty="0" smtClean="0"/>
              <a:t>Дар конденсаторҳо (ба намуди энергияи майдони электрикӣ) </a:t>
            </a:r>
            <a:endParaRPr lang="tg-Cyrl-TJ" dirty="0"/>
          </a:p>
          <a:p>
            <a:pPr marL="342900" indent="-342900" algn="just">
              <a:buAutoNum type="arabicPeriod"/>
            </a:pPr>
            <a:r>
              <a:rPr lang="tg-Cyrl-TJ" dirty="0" smtClean="0"/>
              <a:t>Дар ғалтакҳои индуктивӣ (ба намуди майдони  магнитӣ)</a:t>
            </a:r>
          </a:p>
          <a:p>
            <a:pPr marL="342900" indent="-342900" algn="just">
              <a:buAutoNum type="arabicPeriod"/>
            </a:pPr>
            <a:r>
              <a:rPr lang="tg-Cyrl-TJ" dirty="0" smtClean="0"/>
              <a:t>Дар элементҳои аввалияи галваникӣ (ба намуди энергияи химиявӣ) </a:t>
            </a:r>
          </a:p>
          <a:p>
            <a:pPr marL="342900" indent="-342900" algn="just">
              <a:buAutoNum type="arabicPeriod"/>
            </a:pPr>
            <a:r>
              <a:rPr lang="tg-Cyrl-TJ" dirty="0"/>
              <a:t> Дар элементҳои </a:t>
            </a:r>
            <a:r>
              <a:rPr lang="tg-Cyrl-TJ" dirty="0" smtClean="0"/>
              <a:t>дуюми </a:t>
            </a:r>
            <a:r>
              <a:rPr lang="tg-Cyrl-TJ" dirty="0"/>
              <a:t>галваникӣ (ба намуди энергияи химиявӣ)</a:t>
            </a:r>
            <a:endParaRPr lang="tg-Cyrl-TJ" dirty="0" smtClean="0"/>
          </a:p>
          <a:p>
            <a:pPr marL="342900" indent="-342900" algn="just">
              <a:buAutoNum type="arabicPeriod"/>
            </a:pPr>
            <a:endParaRPr lang="ru-RU" dirty="0"/>
          </a:p>
        </p:txBody>
      </p:sp>
    </p:spTree>
    <p:extLst>
      <p:ext uri="{BB962C8B-B14F-4D97-AF65-F5344CB8AC3E}">
        <p14:creationId xmlns:p14="http://schemas.microsoft.com/office/powerpoint/2010/main" val="149952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circle(in)">
                                      <p:cBhvr>
                                        <p:cTn id="10"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0" y="6165304"/>
            <a:ext cx="12192000" cy="0"/>
          </a:xfrm>
          <a:prstGeom prst="line">
            <a:avLst/>
          </a:prstGeom>
        </p:spPr>
        <p:style>
          <a:lnRef idx="3">
            <a:schemeClr val="dk1"/>
          </a:lnRef>
          <a:fillRef idx="0">
            <a:schemeClr val="dk1"/>
          </a:fillRef>
          <a:effectRef idx="2">
            <a:schemeClr val="dk1"/>
          </a:effectRef>
          <a:fontRef idx="minor">
            <a:schemeClr val="tx1"/>
          </a:fontRef>
        </p:style>
      </p:cxnSp>
      <p:sp>
        <p:nvSpPr>
          <p:cNvPr id="5" name="Заголовок 1"/>
          <p:cNvSpPr txBox="1">
            <a:spLocks/>
          </p:cNvSpPr>
          <p:nvPr/>
        </p:nvSpPr>
        <p:spPr>
          <a:xfrm>
            <a:off x="0" y="6209928"/>
            <a:ext cx="4367808" cy="648072"/>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fontAlgn="auto">
              <a:spcAft>
                <a:spcPts val="0"/>
              </a:spcAft>
            </a:pPr>
            <a:r>
              <a:rPr lang="tg-Cyrl-TJ" sz="2000" dirty="0">
                <a:solidFill>
                  <a:prstClr val="black"/>
                </a:solidFill>
                <a:latin typeface="Times New Roman" panose="02020603050405020304" pitchFamily="18" charset="0"/>
                <a:cs typeface="Times New Roman" panose="02020603050405020304" pitchFamily="18" charset="0"/>
              </a:rPr>
              <a:t>н.и.т. муаллими калон </a:t>
            </a:r>
            <a:r>
              <a:rPr lang="ru-RU" sz="2000" dirty="0"/>
              <a:t>Раҳимов Ф.М</a:t>
            </a:r>
            <a:r>
              <a:rPr lang="tg-Cyrl-TJ" sz="2000" dirty="0">
                <a:solidFill>
                  <a:prstClr val="black"/>
                </a:solidFill>
                <a:latin typeface="Times New Roman" panose="02020603050405020304" pitchFamily="18" charset="0"/>
                <a:cs typeface="Times New Roman" panose="02020603050405020304" pitchFamily="18" charset="0"/>
              </a:rPr>
              <a:t>.</a:t>
            </a:r>
          </a:p>
          <a:p>
            <a:pPr algn="just" fontAlgn="auto">
              <a:spcAft>
                <a:spcPts val="0"/>
              </a:spcAft>
            </a:pPr>
            <a:r>
              <a:rPr lang="en-US" sz="2000" dirty="0">
                <a:solidFill>
                  <a:prstClr val="black"/>
                </a:solidFill>
                <a:latin typeface="Times New Roman" panose="02020603050405020304" pitchFamily="18" charset="0"/>
                <a:cs typeface="Times New Roman" panose="02020603050405020304" pitchFamily="18" charset="0"/>
              </a:rPr>
              <a:t>E</a:t>
            </a:r>
            <a:r>
              <a:rPr lang="tg-Cyrl-TJ" sz="2000" dirty="0">
                <a:solidFill>
                  <a:prstClr val="black"/>
                </a:solidFill>
                <a:latin typeface="Times New Roman" panose="02020603050405020304" pitchFamily="18" charset="0"/>
                <a:cs typeface="Times New Roman" panose="02020603050405020304" pitchFamily="18" charset="0"/>
              </a:rPr>
              <a:t>-</a:t>
            </a:r>
            <a:r>
              <a:rPr lang="en-US" sz="2000" dirty="0">
                <a:solidFill>
                  <a:prstClr val="black"/>
                </a:solidFill>
                <a:latin typeface="Times New Roman" panose="02020603050405020304" pitchFamily="18" charset="0"/>
                <a:cs typeface="Times New Roman" panose="02020603050405020304" pitchFamily="18" charset="0"/>
              </a:rPr>
              <a:t>mail</a:t>
            </a:r>
            <a:r>
              <a:rPr lang="tg-Cyrl-TJ" sz="2000" dirty="0">
                <a:solidFill>
                  <a:prstClr val="black"/>
                </a:solidFill>
                <a:latin typeface="Times New Roman" panose="02020603050405020304" pitchFamily="18" charset="0"/>
                <a:cs typeface="Times New Roman" panose="02020603050405020304" pitchFamily="18" charset="0"/>
              </a:rPr>
              <a:t>:</a:t>
            </a:r>
            <a:r>
              <a:rPr lang="en-US" sz="2000" dirty="0">
                <a:solidFill>
                  <a:prstClr val="black"/>
                </a:solidFill>
                <a:latin typeface="Times New Roman" panose="02020603050405020304" pitchFamily="18" charset="0"/>
                <a:cs typeface="Times New Roman" panose="02020603050405020304" pitchFamily="18" charset="0"/>
              </a:rPr>
              <a:t> rm-firdavs@mail.ru</a:t>
            </a:r>
            <a:endParaRPr lang="ru-RU" sz="2000" dirty="0">
              <a:solidFill>
                <a:prstClr val="black"/>
              </a:solidFill>
              <a:latin typeface="Times New Roman" panose="02020603050405020304" pitchFamily="18" charset="0"/>
              <a:cs typeface="Times New Roman" panose="02020603050405020304" pitchFamily="18" charset="0"/>
            </a:endParaRPr>
          </a:p>
        </p:txBody>
      </p:sp>
      <p:sp>
        <p:nvSpPr>
          <p:cNvPr id="7" name="Заголовок 1"/>
          <p:cNvSpPr txBox="1">
            <a:spLocks/>
          </p:cNvSpPr>
          <p:nvPr/>
        </p:nvSpPr>
        <p:spPr>
          <a:xfrm>
            <a:off x="11088556" y="6209928"/>
            <a:ext cx="1103445" cy="64807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fld id="{D7D15365-79C6-4C4B-AB65-5185F12847A6}" type="slidenum">
              <a:rPr lang="en-US" sz="2400" smtClean="0">
                <a:solidFill>
                  <a:prstClr val="black"/>
                </a:solidFill>
                <a:latin typeface="Times New Roman" panose="02020603050405020304" pitchFamily="18" charset="0"/>
                <a:cs typeface="Times New Roman" panose="02020603050405020304" pitchFamily="18" charset="0"/>
              </a:rPr>
              <a:pPr fontAlgn="auto">
                <a:spcAft>
                  <a:spcPts val="0"/>
                </a:spcAft>
              </a:pPr>
              <a:t>4</a:t>
            </a:fld>
            <a:endParaRPr lang="ru-RU" sz="2400" dirty="0">
              <a:solidFill>
                <a:prstClr val="black"/>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FB07F2C1-ABB9-458C-A81D-3462C870F473}"/>
              </a:ext>
            </a:extLst>
          </p:cNvPr>
          <p:cNvSpPr txBox="1"/>
          <p:nvPr/>
        </p:nvSpPr>
        <p:spPr>
          <a:xfrm>
            <a:off x="2159564" y="692696"/>
            <a:ext cx="8203637" cy="338554"/>
          </a:xfrm>
          <a:prstGeom prst="rect">
            <a:avLst/>
          </a:prstGeom>
          <a:noFill/>
        </p:spPr>
        <p:txBody>
          <a:bodyPr wrap="square" rtlCol="0">
            <a:spAutoFit/>
          </a:bodyPr>
          <a:lstStyle/>
          <a:p>
            <a:pPr algn="ctr" eaLnBrk="1" fontAlgn="auto" hangingPunct="1">
              <a:spcBef>
                <a:spcPts val="0"/>
              </a:spcBef>
              <a:spcAft>
                <a:spcPts val="0"/>
              </a:spcAft>
              <a:defRPr/>
            </a:pPr>
            <a:r>
              <a:rPr lang="tg-Cyrl-TJ" sz="1600" b="1" dirty="0">
                <a:solidFill>
                  <a:srgbClr val="1F497D"/>
                </a:solidFill>
                <a:latin typeface="Times New Roman" pitchFamily="18" charset="0"/>
                <a:cs typeface="Times New Roman" pitchFamily="18" charset="0"/>
              </a:rPr>
              <a:t>КАФЕДРАИ </a:t>
            </a:r>
            <a:r>
              <a:rPr lang="tg-Cyrl-TJ" sz="1600" b="1" dirty="0" smtClean="0">
                <a:solidFill>
                  <a:srgbClr val="1F497D"/>
                </a:solidFill>
                <a:latin typeface="Times New Roman" pitchFamily="18" charset="0"/>
                <a:cs typeface="Times New Roman" pitchFamily="18" charset="0"/>
              </a:rPr>
              <a:t>“НЕРУГОҲҲОИ ЭЛЕКТРИКӢ”</a:t>
            </a:r>
            <a:endParaRPr lang="ru-RU" sz="1600" dirty="0">
              <a:solidFill>
                <a:prstClr val="black"/>
              </a:solidFill>
              <a:latin typeface="Times New Roman" pitchFamily="18" charset="0"/>
              <a:cs typeface="Times New Roman" pitchFamily="18" charset="0"/>
            </a:endParaRPr>
          </a:p>
        </p:txBody>
      </p:sp>
      <p:pic>
        <p:nvPicPr>
          <p:cNvPr id="16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69908" y="81106"/>
            <a:ext cx="966231" cy="1223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487488" y="1057265"/>
            <a:ext cx="9433048" cy="646331"/>
          </a:xfrm>
          <a:prstGeom prst="rect">
            <a:avLst/>
          </a:prstGeom>
        </p:spPr>
        <p:txBody>
          <a:bodyPr wrap="square">
            <a:spAutoFit/>
          </a:bodyPr>
          <a:lstStyle/>
          <a:p>
            <a:pPr algn="ctr"/>
            <a:r>
              <a:rPr lang="tg-Cyrl-TJ" b="1" cap="all" dirty="0">
                <a:solidFill>
                  <a:srgbClr val="C00000"/>
                </a:solidFill>
                <a:latin typeface="Times New Roman" panose="02020603050405020304" pitchFamily="18" charset="0"/>
                <a:cs typeface="Times New Roman" panose="02020603050405020304" pitchFamily="18" charset="0"/>
              </a:rPr>
              <a:t>ЛЕКСИЯИ </a:t>
            </a:r>
            <a:r>
              <a:rPr lang="tg-Cyrl-TJ" b="1" cap="all" dirty="0" smtClean="0">
                <a:solidFill>
                  <a:srgbClr val="C00000"/>
                </a:solidFill>
                <a:latin typeface="Times New Roman" panose="02020603050405020304" pitchFamily="18" charset="0"/>
                <a:cs typeface="Times New Roman" panose="02020603050405020304" pitchFamily="18" charset="0"/>
              </a:rPr>
              <a:t>№20</a:t>
            </a:r>
            <a:endParaRPr lang="tg-Cyrl-TJ" b="1" cap="all" dirty="0">
              <a:solidFill>
                <a:srgbClr val="C00000"/>
              </a:solidFill>
              <a:latin typeface="Times New Roman" panose="02020603050405020304" pitchFamily="18" charset="0"/>
              <a:cs typeface="Times New Roman" panose="02020603050405020304" pitchFamily="18" charset="0"/>
            </a:endParaRPr>
          </a:p>
          <a:p>
            <a:pPr algn="ctr"/>
            <a:r>
              <a:rPr lang="tg-Cyrl-TJ" b="1" cap="all" dirty="0">
                <a:solidFill>
                  <a:srgbClr val="0070C0"/>
                </a:solidFill>
                <a:latin typeface="Times New Roman" panose="02020603050405020304" pitchFamily="18" charset="0"/>
                <a:cs typeface="Times New Roman" panose="02020603050405020304" pitchFamily="18" charset="0"/>
              </a:rPr>
              <a:t>ТаҶҲИЗОТИ ЗАХИРАКУНИИ ЭНЕРГИЯИ ЭЛЕКТРИКӢ</a:t>
            </a:r>
            <a:endParaRPr lang="ru-RU" sz="1200" dirty="0">
              <a:solidFill>
                <a:srgbClr val="0070C0"/>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3339" y="1703596"/>
            <a:ext cx="3670300" cy="391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08168" y="5581555"/>
            <a:ext cx="4427971" cy="646331"/>
          </a:xfrm>
          <a:prstGeom prst="rect">
            <a:avLst/>
          </a:prstGeom>
          <a:noFill/>
        </p:spPr>
        <p:txBody>
          <a:bodyPr wrap="square" rtlCol="0">
            <a:spAutoFit/>
          </a:bodyPr>
          <a:lstStyle/>
          <a:p>
            <a:r>
              <a:rPr lang="tg-Cyrl-TJ" dirty="0" smtClean="0"/>
              <a:t>Манбаи захиравии (эҳтиётии) энергияи электрикӣ бо аккумуляторҳо</a:t>
            </a:r>
            <a:endParaRPr lang="ru-RU" dirty="0"/>
          </a:p>
        </p:txBody>
      </p:sp>
      <p:sp>
        <p:nvSpPr>
          <p:cNvPr id="6" name="Скругленная прямоугольная выноска 5"/>
          <p:cNvSpPr/>
          <p:nvPr/>
        </p:nvSpPr>
        <p:spPr>
          <a:xfrm>
            <a:off x="10488488" y="3028960"/>
            <a:ext cx="1647787" cy="594405"/>
          </a:xfrm>
          <a:prstGeom prst="wedgeRoundRectCallout">
            <a:avLst>
              <a:gd name="adj1" fmla="val -76585"/>
              <a:gd name="adj2" fmla="val 149673"/>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g-Cyrl-TJ" sz="1600" dirty="0" smtClean="0">
                <a:latin typeface="Times New Roman" pitchFamily="18" charset="0"/>
                <a:cs typeface="Times New Roman" pitchFamily="18" charset="0"/>
              </a:rPr>
              <a:t>Аккумуляторҳо</a:t>
            </a:r>
            <a:endParaRPr lang="ru-RU" sz="1600" dirty="0">
              <a:latin typeface="Times New Roman" pitchFamily="18" charset="0"/>
              <a:cs typeface="Times New Roman" pitchFamily="18" charset="0"/>
            </a:endParaRPr>
          </a:p>
        </p:txBody>
      </p:sp>
      <p:sp>
        <p:nvSpPr>
          <p:cNvPr id="13" name="Скругленная прямоугольная выноска 12"/>
          <p:cNvSpPr/>
          <p:nvPr/>
        </p:nvSpPr>
        <p:spPr>
          <a:xfrm>
            <a:off x="6784274" y="2833801"/>
            <a:ext cx="1647787" cy="594405"/>
          </a:xfrm>
          <a:prstGeom prst="wedgeRoundRectCallout">
            <a:avLst>
              <a:gd name="adj1" fmla="val 77870"/>
              <a:gd name="adj2" fmla="val 272741"/>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g-Cyrl-TJ" sz="1600" dirty="0" smtClean="0">
                <a:latin typeface="Times New Roman" pitchFamily="18" charset="0"/>
                <a:cs typeface="Times New Roman" pitchFamily="18" charset="0"/>
              </a:rPr>
              <a:t>Манбаи захиравӣ</a:t>
            </a:r>
            <a:endParaRPr lang="ru-RU" sz="1600" dirty="0">
              <a:latin typeface="Times New Roman" pitchFamily="18" charset="0"/>
              <a:cs typeface="Times New Roman" pitchFamily="18" charset="0"/>
            </a:endParaRPr>
          </a:p>
        </p:txBody>
      </p:sp>
      <p:sp>
        <p:nvSpPr>
          <p:cNvPr id="26" name="TextBox 25"/>
          <p:cNvSpPr txBox="1"/>
          <p:nvPr/>
        </p:nvSpPr>
        <p:spPr>
          <a:xfrm>
            <a:off x="1459712" y="4981912"/>
            <a:ext cx="2448272" cy="646331"/>
          </a:xfrm>
          <a:prstGeom prst="rect">
            <a:avLst/>
          </a:prstGeom>
          <a:noFill/>
        </p:spPr>
        <p:txBody>
          <a:bodyPr wrap="square" rtlCol="0">
            <a:spAutoFit/>
          </a:bodyPr>
          <a:lstStyle/>
          <a:p>
            <a:pPr algn="ctr"/>
            <a:r>
              <a:rPr lang="tg-Cyrl-TJ" b="1" dirty="0" smtClean="0"/>
              <a:t>Неругоҳи барқии обзахиравӣ</a:t>
            </a:r>
            <a:endParaRPr lang="ru-RU" b="1" dirty="0"/>
          </a:p>
        </p:txBody>
      </p:sp>
      <p:grpSp>
        <p:nvGrpSpPr>
          <p:cNvPr id="11" name="Группа 10"/>
          <p:cNvGrpSpPr/>
          <p:nvPr/>
        </p:nvGrpSpPr>
        <p:grpSpPr>
          <a:xfrm>
            <a:off x="767408" y="2060848"/>
            <a:ext cx="4752528" cy="2712395"/>
            <a:chOff x="767408" y="2060848"/>
            <a:chExt cx="4752528" cy="2712395"/>
          </a:xfrm>
        </p:grpSpPr>
        <p:grpSp>
          <p:nvGrpSpPr>
            <p:cNvPr id="9" name="Группа 8"/>
            <p:cNvGrpSpPr/>
            <p:nvPr/>
          </p:nvGrpSpPr>
          <p:grpSpPr>
            <a:xfrm>
              <a:off x="767408" y="2060848"/>
              <a:ext cx="4414035" cy="2712395"/>
              <a:chOff x="767408" y="2060848"/>
              <a:chExt cx="4414035" cy="2712395"/>
            </a:xfrm>
          </p:grpSpPr>
          <p:sp>
            <p:nvSpPr>
              <p:cNvPr id="8" name="Капля 7"/>
              <p:cNvSpPr/>
              <p:nvPr/>
            </p:nvSpPr>
            <p:spPr>
              <a:xfrm>
                <a:off x="767408" y="2060848"/>
                <a:ext cx="1728192" cy="968112"/>
              </a:xfrm>
              <a:prstGeom prst="teardrop">
                <a:avLst>
                  <a:gd name="adj" fmla="val 894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Трапеция 9"/>
              <p:cNvSpPr/>
              <p:nvPr/>
            </p:nvSpPr>
            <p:spPr>
              <a:xfrm rot="10800000">
                <a:off x="3957307" y="3366162"/>
                <a:ext cx="1224136" cy="594405"/>
              </a:xfrm>
              <a:prstGeom prst="trapezoid">
                <a:avLst>
                  <a:gd name="adj" fmla="val 4807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cxnSp>
            <p:nvCxnSpPr>
              <p:cNvPr id="14" name="Скругленная соединительная линия 13"/>
              <p:cNvCxnSpPr>
                <a:stCxn id="8" idx="0"/>
              </p:cNvCxnSpPr>
              <p:nvPr/>
            </p:nvCxnSpPr>
            <p:spPr>
              <a:xfrm>
                <a:off x="2495600" y="2544904"/>
                <a:ext cx="1461706" cy="821258"/>
              </a:xfrm>
              <a:prstGeom prst="curvedConnector3">
                <a:avLst/>
              </a:prstGeom>
            </p:spPr>
            <p:style>
              <a:lnRef idx="1">
                <a:schemeClr val="dk1"/>
              </a:lnRef>
              <a:fillRef idx="0">
                <a:schemeClr val="dk1"/>
              </a:fillRef>
              <a:effectRef idx="0">
                <a:schemeClr val="dk1"/>
              </a:effectRef>
              <a:fontRef idx="minor">
                <a:schemeClr val="tx1"/>
              </a:fontRef>
            </p:style>
          </p:cxnSp>
          <p:cxnSp>
            <p:nvCxnSpPr>
              <p:cNvPr id="18" name="Прямая соединительная линия 17"/>
              <p:cNvCxnSpPr/>
              <p:nvPr/>
            </p:nvCxnSpPr>
            <p:spPr>
              <a:xfrm>
                <a:off x="1847528" y="3028960"/>
                <a:ext cx="504056" cy="1337946"/>
              </a:xfrm>
              <a:prstGeom prst="line">
                <a:avLst/>
              </a:prstGeom>
            </p:spPr>
            <p:style>
              <a:lnRef idx="1">
                <a:schemeClr val="dk1"/>
              </a:lnRef>
              <a:fillRef idx="0">
                <a:schemeClr val="dk1"/>
              </a:fillRef>
              <a:effectRef idx="0">
                <a:schemeClr val="dk1"/>
              </a:effectRef>
              <a:fontRef idx="minor">
                <a:schemeClr val="tx1"/>
              </a:fontRef>
            </p:style>
          </p:cxnSp>
          <p:cxnSp>
            <p:nvCxnSpPr>
              <p:cNvPr id="22" name="Прямая соединительная линия 21"/>
              <p:cNvCxnSpPr/>
              <p:nvPr/>
            </p:nvCxnSpPr>
            <p:spPr>
              <a:xfrm>
                <a:off x="1698616" y="3047628"/>
                <a:ext cx="485288" cy="1264136"/>
              </a:xfrm>
              <a:prstGeom prst="line">
                <a:avLst/>
              </a:prstGeom>
            </p:spPr>
            <p:style>
              <a:lnRef idx="1">
                <a:schemeClr val="dk1"/>
              </a:lnRef>
              <a:fillRef idx="0">
                <a:schemeClr val="dk1"/>
              </a:fillRef>
              <a:effectRef idx="0">
                <a:schemeClr val="dk1"/>
              </a:effectRef>
              <a:fontRef idx="minor">
                <a:schemeClr val="tx1"/>
              </a:fontRef>
            </p:style>
          </p:cxnSp>
          <p:sp>
            <p:nvSpPr>
              <p:cNvPr id="20" name="Управляющая кнопка: домой 19">
                <a:hlinkClick r:id="" action="ppaction://hlinkshowjump?jump=firstslide" highlightClick="1"/>
              </p:cNvPr>
              <p:cNvSpPr/>
              <p:nvPr/>
            </p:nvSpPr>
            <p:spPr>
              <a:xfrm>
                <a:off x="2051720" y="3960568"/>
                <a:ext cx="887760" cy="812675"/>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cxnSp>
            <p:nvCxnSpPr>
              <p:cNvPr id="23" name="Прямая соединительная линия 22"/>
              <p:cNvCxnSpPr>
                <a:stCxn id="20" idx="0"/>
              </p:cNvCxnSpPr>
              <p:nvPr/>
            </p:nvCxnSpPr>
            <p:spPr>
              <a:xfrm flipV="1">
                <a:off x="2939480" y="3960568"/>
                <a:ext cx="1284312" cy="406338"/>
              </a:xfrm>
              <a:prstGeom prst="line">
                <a:avLst/>
              </a:prstGeom>
            </p:spPr>
            <p:style>
              <a:lnRef idx="1">
                <a:schemeClr val="dk1"/>
              </a:lnRef>
              <a:fillRef idx="0">
                <a:schemeClr val="dk1"/>
              </a:fillRef>
              <a:effectRef idx="0">
                <a:schemeClr val="dk1"/>
              </a:effectRef>
              <a:fontRef idx="minor">
                <a:schemeClr val="tx1"/>
              </a:fontRef>
            </p:style>
          </p:cxnSp>
          <p:cxnSp>
            <p:nvCxnSpPr>
              <p:cNvPr id="27" name="Прямая соединительная линия 26"/>
              <p:cNvCxnSpPr/>
              <p:nvPr/>
            </p:nvCxnSpPr>
            <p:spPr>
              <a:xfrm flipV="1">
                <a:off x="2948844" y="3960568"/>
                <a:ext cx="1418964" cy="490804"/>
              </a:xfrm>
              <a:prstGeom prst="line">
                <a:avLst/>
              </a:prstGeom>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1055440" y="2185592"/>
                <a:ext cx="1296144" cy="646331"/>
              </a:xfrm>
              <a:prstGeom prst="rect">
                <a:avLst/>
              </a:prstGeom>
              <a:noFill/>
            </p:spPr>
            <p:txBody>
              <a:bodyPr wrap="square" rtlCol="0">
                <a:spAutoFit/>
              </a:bodyPr>
              <a:lstStyle/>
              <a:p>
                <a:r>
                  <a:rPr lang="tg-Cyrl-TJ" dirty="0" smtClean="0"/>
                  <a:t>Ҳавз, обанбор</a:t>
                </a:r>
                <a:endParaRPr lang="ru-RU" dirty="0"/>
              </a:p>
            </p:txBody>
          </p:sp>
        </p:grpSp>
        <p:sp>
          <p:nvSpPr>
            <p:cNvPr id="32" name="TextBox 31"/>
            <p:cNvSpPr txBox="1"/>
            <p:nvPr/>
          </p:nvSpPr>
          <p:spPr>
            <a:xfrm>
              <a:off x="3957306" y="2705794"/>
              <a:ext cx="1562630" cy="646331"/>
            </a:xfrm>
            <a:prstGeom prst="rect">
              <a:avLst/>
            </a:prstGeom>
            <a:noFill/>
          </p:spPr>
          <p:txBody>
            <a:bodyPr wrap="square" rtlCol="0">
              <a:spAutoFit/>
            </a:bodyPr>
            <a:lstStyle/>
            <a:p>
              <a:r>
                <a:rPr lang="tg-Cyrl-TJ" dirty="0" smtClean="0"/>
                <a:t>Ҳавз, маҷрои дарё</a:t>
              </a:r>
              <a:endParaRPr lang="ru-RU" dirty="0"/>
            </a:p>
          </p:txBody>
        </p:sp>
      </p:grpSp>
    </p:spTree>
    <p:extLst>
      <p:ext uri="{BB962C8B-B14F-4D97-AF65-F5344CB8AC3E}">
        <p14:creationId xmlns:p14="http://schemas.microsoft.com/office/powerpoint/2010/main" val="387847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ppt_x"/>
                                          </p:val>
                                        </p:tav>
                                        <p:tav tm="100000">
                                          <p:val>
                                            <p:strVal val="#ppt_x"/>
                                          </p:val>
                                        </p:tav>
                                      </p:tavLst>
                                    </p:anim>
                                    <p:anim calcmode="lin" valueType="num">
                                      <p:cBhvr additive="base">
                                        <p:cTn id="1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0" y="6165304"/>
            <a:ext cx="12192000" cy="0"/>
          </a:xfrm>
          <a:prstGeom prst="line">
            <a:avLst/>
          </a:prstGeom>
        </p:spPr>
        <p:style>
          <a:lnRef idx="3">
            <a:schemeClr val="dk1"/>
          </a:lnRef>
          <a:fillRef idx="0">
            <a:schemeClr val="dk1"/>
          </a:fillRef>
          <a:effectRef idx="2">
            <a:schemeClr val="dk1"/>
          </a:effectRef>
          <a:fontRef idx="minor">
            <a:schemeClr val="tx1"/>
          </a:fontRef>
        </p:style>
      </p:cxnSp>
      <p:sp>
        <p:nvSpPr>
          <p:cNvPr id="5" name="Заголовок 1"/>
          <p:cNvSpPr txBox="1">
            <a:spLocks/>
          </p:cNvSpPr>
          <p:nvPr/>
        </p:nvSpPr>
        <p:spPr>
          <a:xfrm>
            <a:off x="0" y="6209928"/>
            <a:ext cx="4367808" cy="648072"/>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fontAlgn="auto">
              <a:spcAft>
                <a:spcPts val="0"/>
              </a:spcAft>
            </a:pPr>
            <a:r>
              <a:rPr lang="tg-Cyrl-TJ" sz="2000" dirty="0">
                <a:solidFill>
                  <a:prstClr val="black"/>
                </a:solidFill>
                <a:latin typeface="Times New Roman" panose="02020603050405020304" pitchFamily="18" charset="0"/>
                <a:cs typeface="Times New Roman" panose="02020603050405020304" pitchFamily="18" charset="0"/>
              </a:rPr>
              <a:t>н.и.т. муаллими калон </a:t>
            </a:r>
            <a:r>
              <a:rPr lang="ru-RU" sz="2000" dirty="0"/>
              <a:t>Раҳимов Ф.М</a:t>
            </a:r>
            <a:r>
              <a:rPr lang="tg-Cyrl-TJ" sz="2000" dirty="0">
                <a:solidFill>
                  <a:prstClr val="black"/>
                </a:solidFill>
                <a:latin typeface="Times New Roman" panose="02020603050405020304" pitchFamily="18" charset="0"/>
                <a:cs typeface="Times New Roman" panose="02020603050405020304" pitchFamily="18" charset="0"/>
              </a:rPr>
              <a:t>.</a:t>
            </a:r>
          </a:p>
          <a:p>
            <a:pPr algn="just" fontAlgn="auto">
              <a:spcAft>
                <a:spcPts val="0"/>
              </a:spcAft>
            </a:pPr>
            <a:r>
              <a:rPr lang="en-US" sz="2000" dirty="0">
                <a:solidFill>
                  <a:prstClr val="black"/>
                </a:solidFill>
                <a:latin typeface="Times New Roman" panose="02020603050405020304" pitchFamily="18" charset="0"/>
                <a:cs typeface="Times New Roman" panose="02020603050405020304" pitchFamily="18" charset="0"/>
              </a:rPr>
              <a:t>E</a:t>
            </a:r>
            <a:r>
              <a:rPr lang="tg-Cyrl-TJ" sz="2000" dirty="0">
                <a:solidFill>
                  <a:prstClr val="black"/>
                </a:solidFill>
                <a:latin typeface="Times New Roman" panose="02020603050405020304" pitchFamily="18" charset="0"/>
                <a:cs typeface="Times New Roman" panose="02020603050405020304" pitchFamily="18" charset="0"/>
              </a:rPr>
              <a:t>-</a:t>
            </a:r>
            <a:r>
              <a:rPr lang="en-US" sz="2000" dirty="0">
                <a:solidFill>
                  <a:prstClr val="black"/>
                </a:solidFill>
                <a:latin typeface="Times New Roman" panose="02020603050405020304" pitchFamily="18" charset="0"/>
                <a:cs typeface="Times New Roman" panose="02020603050405020304" pitchFamily="18" charset="0"/>
              </a:rPr>
              <a:t>mail</a:t>
            </a:r>
            <a:r>
              <a:rPr lang="tg-Cyrl-TJ" sz="2000" dirty="0">
                <a:solidFill>
                  <a:prstClr val="black"/>
                </a:solidFill>
                <a:latin typeface="Times New Roman" panose="02020603050405020304" pitchFamily="18" charset="0"/>
                <a:cs typeface="Times New Roman" panose="02020603050405020304" pitchFamily="18" charset="0"/>
              </a:rPr>
              <a:t>:</a:t>
            </a:r>
            <a:r>
              <a:rPr lang="en-US" sz="2000" dirty="0">
                <a:solidFill>
                  <a:prstClr val="black"/>
                </a:solidFill>
                <a:latin typeface="Times New Roman" panose="02020603050405020304" pitchFamily="18" charset="0"/>
                <a:cs typeface="Times New Roman" panose="02020603050405020304" pitchFamily="18" charset="0"/>
              </a:rPr>
              <a:t> rm-firdavs@mail.ru</a:t>
            </a:r>
            <a:endParaRPr lang="ru-RU" sz="2000" dirty="0">
              <a:solidFill>
                <a:prstClr val="black"/>
              </a:solidFill>
              <a:latin typeface="Times New Roman" panose="02020603050405020304" pitchFamily="18" charset="0"/>
              <a:cs typeface="Times New Roman" panose="02020603050405020304" pitchFamily="18" charset="0"/>
            </a:endParaRPr>
          </a:p>
        </p:txBody>
      </p:sp>
      <p:sp>
        <p:nvSpPr>
          <p:cNvPr id="7" name="Заголовок 1"/>
          <p:cNvSpPr txBox="1">
            <a:spLocks/>
          </p:cNvSpPr>
          <p:nvPr/>
        </p:nvSpPr>
        <p:spPr>
          <a:xfrm>
            <a:off x="11088556" y="6209928"/>
            <a:ext cx="1103445" cy="64807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fld id="{D7D15365-79C6-4C4B-AB65-5185F12847A6}" type="slidenum">
              <a:rPr lang="en-US" sz="2400" smtClean="0">
                <a:solidFill>
                  <a:prstClr val="black"/>
                </a:solidFill>
                <a:latin typeface="Times New Roman" panose="02020603050405020304" pitchFamily="18" charset="0"/>
                <a:cs typeface="Times New Roman" panose="02020603050405020304" pitchFamily="18" charset="0"/>
              </a:rPr>
              <a:pPr fontAlgn="auto">
                <a:spcAft>
                  <a:spcPts val="0"/>
                </a:spcAft>
              </a:pPr>
              <a:t>5</a:t>
            </a:fld>
            <a:endParaRPr lang="ru-RU" sz="2400" dirty="0">
              <a:solidFill>
                <a:prstClr val="black"/>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FB07F2C1-ABB9-458C-A81D-3462C870F473}"/>
              </a:ext>
            </a:extLst>
          </p:cNvPr>
          <p:cNvSpPr txBox="1"/>
          <p:nvPr/>
        </p:nvSpPr>
        <p:spPr>
          <a:xfrm>
            <a:off x="2159564" y="692696"/>
            <a:ext cx="8203637" cy="338554"/>
          </a:xfrm>
          <a:prstGeom prst="rect">
            <a:avLst/>
          </a:prstGeom>
          <a:noFill/>
        </p:spPr>
        <p:txBody>
          <a:bodyPr wrap="square" rtlCol="0">
            <a:spAutoFit/>
          </a:bodyPr>
          <a:lstStyle/>
          <a:p>
            <a:pPr algn="ctr" eaLnBrk="1" fontAlgn="auto" hangingPunct="1">
              <a:spcBef>
                <a:spcPts val="0"/>
              </a:spcBef>
              <a:spcAft>
                <a:spcPts val="0"/>
              </a:spcAft>
              <a:defRPr/>
            </a:pPr>
            <a:r>
              <a:rPr lang="tg-Cyrl-TJ" sz="1600" b="1" dirty="0">
                <a:solidFill>
                  <a:srgbClr val="1F497D"/>
                </a:solidFill>
                <a:latin typeface="Times New Roman" pitchFamily="18" charset="0"/>
                <a:cs typeface="Times New Roman" pitchFamily="18" charset="0"/>
              </a:rPr>
              <a:t>КАФЕДРАИ </a:t>
            </a:r>
            <a:r>
              <a:rPr lang="tg-Cyrl-TJ" sz="1600" b="1" dirty="0" smtClean="0">
                <a:solidFill>
                  <a:srgbClr val="1F497D"/>
                </a:solidFill>
                <a:latin typeface="Times New Roman" pitchFamily="18" charset="0"/>
                <a:cs typeface="Times New Roman" pitchFamily="18" charset="0"/>
              </a:rPr>
              <a:t>“НЕРУГОҲҲОИ ЭЛЕКТРИКӢ”</a:t>
            </a:r>
            <a:endParaRPr lang="ru-RU" sz="1600" dirty="0">
              <a:solidFill>
                <a:prstClr val="black"/>
              </a:solidFill>
              <a:latin typeface="Times New Roman" pitchFamily="18" charset="0"/>
              <a:cs typeface="Times New Roman" pitchFamily="18" charset="0"/>
            </a:endParaRPr>
          </a:p>
        </p:txBody>
      </p:sp>
      <p:pic>
        <p:nvPicPr>
          <p:cNvPr id="16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69908" y="81106"/>
            <a:ext cx="966231" cy="1223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487488" y="1057265"/>
            <a:ext cx="9433048" cy="646331"/>
          </a:xfrm>
          <a:prstGeom prst="rect">
            <a:avLst/>
          </a:prstGeom>
        </p:spPr>
        <p:txBody>
          <a:bodyPr wrap="square">
            <a:spAutoFit/>
          </a:bodyPr>
          <a:lstStyle/>
          <a:p>
            <a:pPr algn="ctr"/>
            <a:r>
              <a:rPr lang="tg-Cyrl-TJ" b="1" cap="all" dirty="0">
                <a:solidFill>
                  <a:srgbClr val="C00000"/>
                </a:solidFill>
                <a:latin typeface="Times New Roman" panose="02020603050405020304" pitchFamily="18" charset="0"/>
                <a:cs typeface="Times New Roman" panose="02020603050405020304" pitchFamily="18" charset="0"/>
              </a:rPr>
              <a:t>ЛЕКСИЯИ </a:t>
            </a:r>
            <a:r>
              <a:rPr lang="tg-Cyrl-TJ" b="1" cap="all" dirty="0" smtClean="0">
                <a:solidFill>
                  <a:srgbClr val="C00000"/>
                </a:solidFill>
                <a:latin typeface="Times New Roman" panose="02020603050405020304" pitchFamily="18" charset="0"/>
                <a:cs typeface="Times New Roman" panose="02020603050405020304" pitchFamily="18" charset="0"/>
              </a:rPr>
              <a:t>№20</a:t>
            </a:r>
            <a:endParaRPr lang="tg-Cyrl-TJ" b="1" cap="all" dirty="0">
              <a:solidFill>
                <a:srgbClr val="C00000"/>
              </a:solidFill>
              <a:latin typeface="Times New Roman" panose="02020603050405020304" pitchFamily="18" charset="0"/>
              <a:cs typeface="Times New Roman" panose="02020603050405020304" pitchFamily="18" charset="0"/>
            </a:endParaRPr>
          </a:p>
          <a:p>
            <a:pPr algn="ctr"/>
            <a:r>
              <a:rPr lang="tg-Cyrl-TJ" b="1" cap="all" dirty="0">
                <a:solidFill>
                  <a:srgbClr val="0070C0"/>
                </a:solidFill>
                <a:latin typeface="Times New Roman" panose="02020603050405020304" pitchFamily="18" charset="0"/>
                <a:cs typeface="Times New Roman" panose="02020603050405020304" pitchFamily="18" charset="0"/>
              </a:rPr>
              <a:t>ТаҶҲИЗОТИ ЗАХИРАКУНИИ ЭНЕРГИЯИ ЭЛЕКТРИКӢ</a:t>
            </a:r>
            <a:endParaRPr lang="ru-RU" sz="1200" dirty="0">
              <a:solidFill>
                <a:srgbClr val="0070C0"/>
              </a:solidFill>
            </a:endParaRPr>
          </a:p>
        </p:txBody>
      </p:sp>
      <p:sp>
        <p:nvSpPr>
          <p:cNvPr id="2" name="TextBox 1"/>
          <p:cNvSpPr txBox="1"/>
          <p:nvPr/>
        </p:nvSpPr>
        <p:spPr>
          <a:xfrm>
            <a:off x="673593" y="4797152"/>
            <a:ext cx="4427971" cy="646331"/>
          </a:xfrm>
          <a:prstGeom prst="rect">
            <a:avLst/>
          </a:prstGeom>
          <a:noFill/>
        </p:spPr>
        <p:txBody>
          <a:bodyPr wrap="square" rtlCol="0">
            <a:spAutoFit/>
          </a:bodyPr>
          <a:lstStyle/>
          <a:p>
            <a:r>
              <a:rPr lang="tg-Cyrl-TJ" dirty="0" smtClean="0"/>
              <a:t>Манбаи захиракунии энергияи ба намуди ҳавои таҳти фишори баланд</a:t>
            </a:r>
            <a:endParaRPr lang="ru-RU"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593" y="1703596"/>
            <a:ext cx="3694216" cy="2846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1984" y="1947100"/>
            <a:ext cx="5943600" cy="299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5799584" y="5116912"/>
            <a:ext cx="6096000" cy="646331"/>
          </a:xfrm>
          <a:prstGeom prst="rect">
            <a:avLst/>
          </a:prstGeom>
        </p:spPr>
        <p:txBody>
          <a:bodyPr>
            <a:spAutoFit/>
          </a:bodyPr>
          <a:lstStyle/>
          <a:p>
            <a:r>
              <a:rPr lang="tg-Cyrl-TJ" dirty="0"/>
              <a:t>Манбаи захиракунии энергияи ба </a:t>
            </a:r>
            <a:r>
              <a:rPr lang="tg-Cyrl-TJ" dirty="0" smtClean="0"/>
              <a:t>намуди энергияи механикӣ (маховикҳои инерсионӣ)</a:t>
            </a:r>
            <a:endParaRPr lang="ru-RU" dirty="0"/>
          </a:p>
        </p:txBody>
      </p:sp>
    </p:spTree>
    <p:extLst>
      <p:ext uri="{BB962C8B-B14F-4D97-AF65-F5344CB8AC3E}">
        <p14:creationId xmlns:p14="http://schemas.microsoft.com/office/powerpoint/2010/main" val="1581640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0" y="6165304"/>
            <a:ext cx="12192000" cy="0"/>
          </a:xfrm>
          <a:prstGeom prst="line">
            <a:avLst/>
          </a:prstGeom>
        </p:spPr>
        <p:style>
          <a:lnRef idx="3">
            <a:schemeClr val="dk1"/>
          </a:lnRef>
          <a:fillRef idx="0">
            <a:schemeClr val="dk1"/>
          </a:fillRef>
          <a:effectRef idx="2">
            <a:schemeClr val="dk1"/>
          </a:effectRef>
          <a:fontRef idx="minor">
            <a:schemeClr val="tx1"/>
          </a:fontRef>
        </p:style>
      </p:cxnSp>
      <p:sp>
        <p:nvSpPr>
          <p:cNvPr id="5" name="Заголовок 1"/>
          <p:cNvSpPr txBox="1">
            <a:spLocks/>
          </p:cNvSpPr>
          <p:nvPr/>
        </p:nvSpPr>
        <p:spPr>
          <a:xfrm>
            <a:off x="0" y="6209928"/>
            <a:ext cx="4367808" cy="648072"/>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fontAlgn="auto">
              <a:spcAft>
                <a:spcPts val="0"/>
              </a:spcAft>
            </a:pPr>
            <a:r>
              <a:rPr lang="tg-Cyrl-TJ" sz="2000" dirty="0">
                <a:solidFill>
                  <a:prstClr val="black"/>
                </a:solidFill>
                <a:latin typeface="Times New Roman" panose="02020603050405020304" pitchFamily="18" charset="0"/>
                <a:cs typeface="Times New Roman" panose="02020603050405020304" pitchFamily="18" charset="0"/>
              </a:rPr>
              <a:t>н.и.т. муаллими калон </a:t>
            </a:r>
            <a:r>
              <a:rPr lang="ru-RU" sz="2000" dirty="0"/>
              <a:t>Раҳимов Ф.М</a:t>
            </a:r>
            <a:r>
              <a:rPr lang="tg-Cyrl-TJ" sz="2000" dirty="0">
                <a:solidFill>
                  <a:prstClr val="black"/>
                </a:solidFill>
                <a:latin typeface="Times New Roman" panose="02020603050405020304" pitchFamily="18" charset="0"/>
                <a:cs typeface="Times New Roman" panose="02020603050405020304" pitchFamily="18" charset="0"/>
              </a:rPr>
              <a:t>.</a:t>
            </a:r>
          </a:p>
          <a:p>
            <a:pPr algn="just" fontAlgn="auto">
              <a:spcAft>
                <a:spcPts val="0"/>
              </a:spcAft>
            </a:pPr>
            <a:r>
              <a:rPr lang="en-US" sz="2000" dirty="0">
                <a:solidFill>
                  <a:prstClr val="black"/>
                </a:solidFill>
                <a:latin typeface="Times New Roman" panose="02020603050405020304" pitchFamily="18" charset="0"/>
                <a:cs typeface="Times New Roman" panose="02020603050405020304" pitchFamily="18" charset="0"/>
              </a:rPr>
              <a:t>E</a:t>
            </a:r>
            <a:r>
              <a:rPr lang="tg-Cyrl-TJ" sz="2000" dirty="0">
                <a:solidFill>
                  <a:prstClr val="black"/>
                </a:solidFill>
                <a:latin typeface="Times New Roman" panose="02020603050405020304" pitchFamily="18" charset="0"/>
                <a:cs typeface="Times New Roman" panose="02020603050405020304" pitchFamily="18" charset="0"/>
              </a:rPr>
              <a:t>-</a:t>
            </a:r>
            <a:r>
              <a:rPr lang="en-US" sz="2000" dirty="0">
                <a:solidFill>
                  <a:prstClr val="black"/>
                </a:solidFill>
                <a:latin typeface="Times New Roman" panose="02020603050405020304" pitchFamily="18" charset="0"/>
                <a:cs typeface="Times New Roman" panose="02020603050405020304" pitchFamily="18" charset="0"/>
              </a:rPr>
              <a:t>mail</a:t>
            </a:r>
            <a:r>
              <a:rPr lang="tg-Cyrl-TJ" sz="2000" dirty="0">
                <a:solidFill>
                  <a:prstClr val="black"/>
                </a:solidFill>
                <a:latin typeface="Times New Roman" panose="02020603050405020304" pitchFamily="18" charset="0"/>
                <a:cs typeface="Times New Roman" panose="02020603050405020304" pitchFamily="18" charset="0"/>
              </a:rPr>
              <a:t>:</a:t>
            </a:r>
            <a:r>
              <a:rPr lang="en-US" sz="2000" dirty="0">
                <a:solidFill>
                  <a:prstClr val="black"/>
                </a:solidFill>
                <a:latin typeface="Times New Roman" panose="02020603050405020304" pitchFamily="18" charset="0"/>
                <a:cs typeface="Times New Roman" panose="02020603050405020304" pitchFamily="18" charset="0"/>
              </a:rPr>
              <a:t> rm-firdavs@mail.ru</a:t>
            </a:r>
            <a:endParaRPr lang="ru-RU" sz="2000" dirty="0">
              <a:solidFill>
                <a:prstClr val="black"/>
              </a:solidFill>
              <a:latin typeface="Times New Roman" panose="02020603050405020304" pitchFamily="18" charset="0"/>
              <a:cs typeface="Times New Roman" panose="02020603050405020304" pitchFamily="18" charset="0"/>
            </a:endParaRPr>
          </a:p>
        </p:txBody>
      </p:sp>
      <p:sp>
        <p:nvSpPr>
          <p:cNvPr id="7" name="Заголовок 1"/>
          <p:cNvSpPr txBox="1">
            <a:spLocks/>
          </p:cNvSpPr>
          <p:nvPr/>
        </p:nvSpPr>
        <p:spPr>
          <a:xfrm>
            <a:off x="11088556" y="6209928"/>
            <a:ext cx="1103445" cy="64807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fld id="{D7D15365-79C6-4C4B-AB65-5185F12847A6}" type="slidenum">
              <a:rPr lang="en-US" sz="2400" smtClean="0">
                <a:solidFill>
                  <a:prstClr val="black"/>
                </a:solidFill>
                <a:latin typeface="Times New Roman" panose="02020603050405020304" pitchFamily="18" charset="0"/>
                <a:cs typeface="Times New Roman" panose="02020603050405020304" pitchFamily="18" charset="0"/>
              </a:rPr>
              <a:pPr fontAlgn="auto">
                <a:spcAft>
                  <a:spcPts val="0"/>
                </a:spcAft>
              </a:pPr>
              <a:t>6</a:t>
            </a:fld>
            <a:endParaRPr lang="ru-RU" sz="2400" dirty="0">
              <a:solidFill>
                <a:prstClr val="black"/>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FB07F2C1-ABB9-458C-A81D-3462C870F473}"/>
              </a:ext>
            </a:extLst>
          </p:cNvPr>
          <p:cNvSpPr txBox="1"/>
          <p:nvPr/>
        </p:nvSpPr>
        <p:spPr>
          <a:xfrm>
            <a:off x="2159564" y="692696"/>
            <a:ext cx="8203637" cy="338554"/>
          </a:xfrm>
          <a:prstGeom prst="rect">
            <a:avLst/>
          </a:prstGeom>
          <a:noFill/>
        </p:spPr>
        <p:txBody>
          <a:bodyPr wrap="square" rtlCol="0">
            <a:spAutoFit/>
          </a:bodyPr>
          <a:lstStyle/>
          <a:p>
            <a:pPr algn="ctr" eaLnBrk="1" fontAlgn="auto" hangingPunct="1">
              <a:spcBef>
                <a:spcPts val="0"/>
              </a:spcBef>
              <a:spcAft>
                <a:spcPts val="0"/>
              </a:spcAft>
              <a:defRPr/>
            </a:pPr>
            <a:r>
              <a:rPr lang="tg-Cyrl-TJ" sz="1600" b="1" dirty="0">
                <a:solidFill>
                  <a:srgbClr val="1F497D"/>
                </a:solidFill>
                <a:latin typeface="Times New Roman" pitchFamily="18" charset="0"/>
                <a:cs typeface="Times New Roman" pitchFamily="18" charset="0"/>
              </a:rPr>
              <a:t>КАФЕДРАИ </a:t>
            </a:r>
            <a:r>
              <a:rPr lang="tg-Cyrl-TJ" sz="1600" b="1" dirty="0" smtClean="0">
                <a:solidFill>
                  <a:srgbClr val="1F497D"/>
                </a:solidFill>
                <a:latin typeface="Times New Roman" pitchFamily="18" charset="0"/>
                <a:cs typeface="Times New Roman" pitchFamily="18" charset="0"/>
              </a:rPr>
              <a:t>“НЕРУГОҲҲОИ ЭЛЕКТРИКӢ”</a:t>
            </a:r>
            <a:endParaRPr lang="ru-RU" sz="1600" dirty="0">
              <a:solidFill>
                <a:prstClr val="black"/>
              </a:solidFill>
              <a:latin typeface="Times New Roman" pitchFamily="18" charset="0"/>
              <a:cs typeface="Times New Roman" pitchFamily="18" charset="0"/>
            </a:endParaRPr>
          </a:p>
        </p:txBody>
      </p:sp>
      <p:pic>
        <p:nvPicPr>
          <p:cNvPr id="16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69908" y="81106"/>
            <a:ext cx="966231" cy="1223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487488" y="1057265"/>
            <a:ext cx="9433048" cy="646331"/>
          </a:xfrm>
          <a:prstGeom prst="rect">
            <a:avLst/>
          </a:prstGeom>
        </p:spPr>
        <p:txBody>
          <a:bodyPr wrap="square">
            <a:spAutoFit/>
          </a:bodyPr>
          <a:lstStyle/>
          <a:p>
            <a:pPr algn="ctr"/>
            <a:r>
              <a:rPr lang="tg-Cyrl-TJ" b="1" cap="all" dirty="0">
                <a:solidFill>
                  <a:srgbClr val="C00000"/>
                </a:solidFill>
                <a:latin typeface="Times New Roman" panose="02020603050405020304" pitchFamily="18" charset="0"/>
                <a:cs typeface="Times New Roman" panose="02020603050405020304" pitchFamily="18" charset="0"/>
              </a:rPr>
              <a:t>ЛЕКСИЯИ </a:t>
            </a:r>
            <a:r>
              <a:rPr lang="tg-Cyrl-TJ" b="1" cap="all" dirty="0" smtClean="0">
                <a:solidFill>
                  <a:srgbClr val="C00000"/>
                </a:solidFill>
                <a:latin typeface="Times New Roman" panose="02020603050405020304" pitchFamily="18" charset="0"/>
                <a:cs typeface="Times New Roman" panose="02020603050405020304" pitchFamily="18" charset="0"/>
              </a:rPr>
              <a:t>№20</a:t>
            </a:r>
            <a:endParaRPr lang="tg-Cyrl-TJ" b="1" cap="all" dirty="0">
              <a:solidFill>
                <a:srgbClr val="C00000"/>
              </a:solidFill>
              <a:latin typeface="Times New Roman" panose="02020603050405020304" pitchFamily="18" charset="0"/>
              <a:cs typeface="Times New Roman" panose="02020603050405020304" pitchFamily="18" charset="0"/>
            </a:endParaRPr>
          </a:p>
          <a:p>
            <a:pPr algn="ctr"/>
            <a:r>
              <a:rPr lang="tg-Cyrl-TJ" b="1" cap="all" dirty="0">
                <a:solidFill>
                  <a:srgbClr val="0070C0"/>
                </a:solidFill>
                <a:latin typeface="Times New Roman" panose="02020603050405020304" pitchFamily="18" charset="0"/>
                <a:cs typeface="Times New Roman" panose="02020603050405020304" pitchFamily="18" charset="0"/>
              </a:rPr>
              <a:t>ТаҶҲИЗОТИ ЗАХИРАКУНИИ ЭНЕРГИЯИ ЭЛЕКТРИКӢ</a:t>
            </a:r>
            <a:endParaRPr lang="ru-RU" sz="1200" dirty="0">
              <a:solidFill>
                <a:srgbClr val="0070C0"/>
              </a:solid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00" y="1844824"/>
            <a:ext cx="5184576" cy="3557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95400" y="5572265"/>
            <a:ext cx="5184576"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tg-Cyrl-TJ" b="1" dirty="0" smtClean="0">
                <a:solidFill>
                  <a:sysClr val="windowText" lastClr="000000"/>
                </a:solidFill>
              </a:rPr>
              <a:t>Раванди кории редокс - аккумулятор</a:t>
            </a:r>
            <a:endParaRPr lang="ru-RU" b="1" dirty="0">
              <a:solidFill>
                <a:sysClr val="windowText" lastClr="000000"/>
              </a:solidFill>
            </a:endParaRPr>
          </a:p>
        </p:txBody>
      </p:sp>
      <p:sp>
        <p:nvSpPr>
          <p:cNvPr id="6" name="TextBox 5"/>
          <p:cNvSpPr txBox="1"/>
          <p:nvPr/>
        </p:nvSpPr>
        <p:spPr>
          <a:xfrm>
            <a:off x="6600056" y="1916832"/>
            <a:ext cx="5256584"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tg-Cyrl-TJ" dirty="0" smtClean="0"/>
              <a:t>Принсипи кории редокс – аккумулятор аз он асос ёфтааст, ки дар он реаксияҳои таҷзия ва барқароршавӣ якҷоя истифода бурда мешавад. Бартарияти асосии ин намуди аккумуляторҳо дар он мебошад, ки энергияғунҷоиш ва тавонои аз ҳам ҷудокардашуда мебошанд. Яъне ҳар як нишондодро дар алоҳидагӣ каму зиёд намудан имкон дорад. Аз нав фаъолгардонии аккумуляторро бо ду роҳ амалӣ кардан мумкин аст: бо пайвасти манбаъ аз берун (шабака); бо илова намудани маҳлул дар зарфҳои он.</a:t>
            </a:r>
            <a:endParaRPr lang="ru-RU" dirty="0"/>
          </a:p>
        </p:txBody>
      </p:sp>
    </p:spTree>
    <p:extLst>
      <p:ext uri="{BB962C8B-B14F-4D97-AF65-F5344CB8AC3E}">
        <p14:creationId xmlns:p14="http://schemas.microsoft.com/office/powerpoint/2010/main" val="1953620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0" y="6165304"/>
            <a:ext cx="12192000" cy="0"/>
          </a:xfrm>
          <a:prstGeom prst="line">
            <a:avLst/>
          </a:prstGeom>
        </p:spPr>
        <p:style>
          <a:lnRef idx="3">
            <a:schemeClr val="dk1"/>
          </a:lnRef>
          <a:fillRef idx="0">
            <a:schemeClr val="dk1"/>
          </a:fillRef>
          <a:effectRef idx="2">
            <a:schemeClr val="dk1"/>
          </a:effectRef>
          <a:fontRef idx="minor">
            <a:schemeClr val="tx1"/>
          </a:fontRef>
        </p:style>
      </p:cxnSp>
      <p:sp>
        <p:nvSpPr>
          <p:cNvPr id="5" name="Заголовок 1"/>
          <p:cNvSpPr txBox="1">
            <a:spLocks/>
          </p:cNvSpPr>
          <p:nvPr/>
        </p:nvSpPr>
        <p:spPr>
          <a:xfrm>
            <a:off x="0" y="6209928"/>
            <a:ext cx="4367808" cy="648072"/>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fontAlgn="auto">
              <a:spcAft>
                <a:spcPts val="0"/>
              </a:spcAft>
            </a:pPr>
            <a:r>
              <a:rPr lang="tg-Cyrl-TJ" sz="2000" dirty="0">
                <a:solidFill>
                  <a:prstClr val="black"/>
                </a:solidFill>
                <a:latin typeface="Times New Roman" panose="02020603050405020304" pitchFamily="18" charset="0"/>
                <a:cs typeface="Times New Roman" panose="02020603050405020304" pitchFamily="18" charset="0"/>
              </a:rPr>
              <a:t>н.и.т. муаллими калон </a:t>
            </a:r>
            <a:r>
              <a:rPr lang="ru-RU" sz="2000" dirty="0"/>
              <a:t>Раҳимов Ф.М</a:t>
            </a:r>
            <a:r>
              <a:rPr lang="tg-Cyrl-TJ" sz="2000" dirty="0">
                <a:solidFill>
                  <a:prstClr val="black"/>
                </a:solidFill>
                <a:latin typeface="Times New Roman" panose="02020603050405020304" pitchFamily="18" charset="0"/>
                <a:cs typeface="Times New Roman" panose="02020603050405020304" pitchFamily="18" charset="0"/>
              </a:rPr>
              <a:t>.</a:t>
            </a:r>
          </a:p>
          <a:p>
            <a:pPr algn="just" fontAlgn="auto">
              <a:spcAft>
                <a:spcPts val="0"/>
              </a:spcAft>
            </a:pPr>
            <a:r>
              <a:rPr lang="en-US" sz="2000" dirty="0">
                <a:solidFill>
                  <a:prstClr val="black"/>
                </a:solidFill>
                <a:latin typeface="Times New Roman" panose="02020603050405020304" pitchFamily="18" charset="0"/>
                <a:cs typeface="Times New Roman" panose="02020603050405020304" pitchFamily="18" charset="0"/>
              </a:rPr>
              <a:t>E</a:t>
            </a:r>
            <a:r>
              <a:rPr lang="tg-Cyrl-TJ" sz="2000" dirty="0">
                <a:solidFill>
                  <a:prstClr val="black"/>
                </a:solidFill>
                <a:latin typeface="Times New Roman" panose="02020603050405020304" pitchFamily="18" charset="0"/>
                <a:cs typeface="Times New Roman" panose="02020603050405020304" pitchFamily="18" charset="0"/>
              </a:rPr>
              <a:t>-</a:t>
            </a:r>
            <a:r>
              <a:rPr lang="en-US" sz="2000" dirty="0">
                <a:solidFill>
                  <a:prstClr val="black"/>
                </a:solidFill>
                <a:latin typeface="Times New Roman" panose="02020603050405020304" pitchFamily="18" charset="0"/>
                <a:cs typeface="Times New Roman" panose="02020603050405020304" pitchFamily="18" charset="0"/>
              </a:rPr>
              <a:t>mail</a:t>
            </a:r>
            <a:r>
              <a:rPr lang="tg-Cyrl-TJ" sz="2000" dirty="0">
                <a:solidFill>
                  <a:prstClr val="black"/>
                </a:solidFill>
                <a:latin typeface="Times New Roman" panose="02020603050405020304" pitchFamily="18" charset="0"/>
                <a:cs typeface="Times New Roman" panose="02020603050405020304" pitchFamily="18" charset="0"/>
              </a:rPr>
              <a:t>:</a:t>
            </a:r>
            <a:r>
              <a:rPr lang="en-US" sz="2000" dirty="0">
                <a:solidFill>
                  <a:prstClr val="black"/>
                </a:solidFill>
                <a:latin typeface="Times New Roman" panose="02020603050405020304" pitchFamily="18" charset="0"/>
                <a:cs typeface="Times New Roman" panose="02020603050405020304" pitchFamily="18" charset="0"/>
              </a:rPr>
              <a:t> rm-firdavs@mail.ru</a:t>
            </a:r>
            <a:endParaRPr lang="ru-RU" sz="2000" dirty="0">
              <a:solidFill>
                <a:prstClr val="black"/>
              </a:solidFill>
              <a:latin typeface="Times New Roman" panose="02020603050405020304" pitchFamily="18" charset="0"/>
              <a:cs typeface="Times New Roman" panose="02020603050405020304" pitchFamily="18" charset="0"/>
            </a:endParaRPr>
          </a:p>
        </p:txBody>
      </p:sp>
      <p:sp>
        <p:nvSpPr>
          <p:cNvPr id="7" name="Заголовок 1"/>
          <p:cNvSpPr txBox="1">
            <a:spLocks/>
          </p:cNvSpPr>
          <p:nvPr/>
        </p:nvSpPr>
        <p:spPr>
          <a:xfrm>
            <a:off x="11088556" y="6209928"/>
            <a:ext cx="1103445" cy="64807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fld id="{D7D15365-79C6-4C4B-AB65-5185F12847A6}" type="slidenum">
              <a:rPr lang="en-US" sz="2400" smtClean="0">
                <a:solidFill>
                  <a:prstClr val="black"/>
                </a:solidFill>
                <a:latin typeface="Times New Roman" panose="02020603050405020304" pitchFamily="18" charset="0"/>
                <a:cs typeface="Times New Roman" panose="02020603050405020304" pitchFamily="18" charset="0"/>
              </a:rPr>
              <a:pPr fontAlgn="auto">
                <a:spcAft>
                  <a:spcPts val="0"/>
                </a:spcAft>
              </a:pPr>
              <a:t>7</a:t>
            </a:fld>
            <a:endParaRPr lang="ru-RU" sz="2400" dirty="0">
              <a:solidFill>
                <a:prstClr val="black"/>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FB07F2C1-ABB9-458C-A81D-3462C870F473}"/>
              </a:ext>
            </a:extLst>
          </p:cNvPr>
          <p:cNvSpPr txBox="1"/>
          <p:nvPr/>
        </p:nvSpPr>
        <p:spPr>
          <a:xfrm>
            <a:off x="2159564" y="692696"/>
            <a:ext cx="8203637" cy="338554"/>
          </a:xfrm>
          <a:prstGeom prst="rect">
            <a:avLst/>
          </a:prstGeom>
          <a:noFill/>
        </p:spPr>
        <p:txBody>
          <a:bodyPr wrap="square" rtlCol="0">
            <a:spAutoFit/>
          </a:bodyPr>
          <a:lstStyle/>
          <a:p>
            <a:pPr algn="ctr" eaLnBrk="1" fontAlgn="auto" hangingPunct="1">
              <a:spcBef>
                <a:spcPts val="0"/>
              </a:spcBef>
              <a:spcAft>
                <a:spcPts val="0"/>
              </a:spcAft>
              <a:defRPr/>
            </a:pPr>
            <a:r>
              <a:rPr lang="tg-Cyrl-TJ" sz="1600" b="1" dirty="0">
                <a:solidFill>
                  <a:srgbClr val="1F497D"/>
                </a:solidFill>
                <a:latin typeface="Times New Roman" pitchFamily="18" charset="0"/>
                <a:cs typeface="Times New Roman" pitchFamily="18" charset="0"/>
              </a:rPr>
              <a:t>КАФЕДРАИ </a:t>
            </a:r>
            <a:r>
              <a:rPr lang="tg-Cyrl-TJ" sz="1600" b="1" dirty="0" smtClean="0">
                <a:solidFill>
                  <a:srgbClr val="1F497D"/>
                </a:solidFill>
                <a:latin typeface="Times New Roman" pitchFamily="18" charset="0"/>
                <a:cs typeface="Times New Roman" pitchFamily="18" charset="0"/>
              </a:rPr>
              <a:t>“НЕРУГОҲҲОИ ЭЛЕКТРИКӢ”</a:t>
            </a:r>
            <a:endParaRPr lang="ru-RU" sz="1600" dirty="0">
              <a:solidFill>
                <a:prstClr val="black"/>
              </a:solidFill>
              <a:latin typeface="Times New Roman" pitchFamily="18" charset="0"/>
              <a:cs typeface="Times New Roman" pitchFamily="18" charset="0"/>
            </a:endParaRPr>
          </a:p>
        </p:txBody>
      </p:sp>
      <p:pic>
        <p:nvPicPr>
          <p:cNvPr id="16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69908" y="81106"/>
            <a:ext cx="966231" cy="1223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487488" y="1057265"/>
            <a:ext cx="9433048" cy="646331"/>
          </a:xfrm>
          <a:prstGeom prst="rect">
            <a:avLst/>
          </a:prstGeom>
        </p:spPr>
        <p:txBody>
          <a:bodyPr wrap="square">
            <a:spAutoFit/>
          </a:bodyPr>
          <a:lstStyle/>
          <a:p>
            <a:pPr algn="ctr"/>
            <a:r>
              <a:rPr lang="tg-Cyrl-TJ" b="1" cap="all" dirty="0">
                <a:solidFill>
                  <a:srgbClr val="C00000"/>
                </a:solidFill>
                <a:latin typeface="Times New Roman" panose="02020603050405020304" pitchFamily="18" charset="0"/>
                <a:cs typeface="Times New Roman" panose="02020603050405020304" pitchFamily="18" charset="0"/>
              </a:rPr>
              <a:t>ЛЕКСИЯИ </a:t>
            </a:r>
            <a:r>
              <a:rPr lang="tg-Cyrl-TJ" b="1" cap="all" dirty="0" smtClean="0">
                <a:solidFill>
                  <a:srgbClr val="C00000"/>
                </a:solidFill>
                <a:latin typeface="Times New Roman" panose="02020603050405020304" pitchFamily="18" charset="0"/>
                <a:cs typeface="Times New Roman" panose="02020603050405020304" pitchFamily="18" charset="0"/>
              </a:rPr>
              <a:t>№20</a:t>
            </a:r>
            <a:endParaRPr lang="tg-Cyrl-TJ" b="1" cap="all" dirty="0">
              <a:solidFill>
                <a:srgbClr val="C00000"/>
              </a:solidFill>
              <a:latin typeface="Times New Roman" panose="02020603050405020304" pitchFamily="18" charset="0"/>
              <a:cs typeface="Times New Roman" panose="02020603050405020304" pitchFamily="18" charset="0"/>
            </a:endParaRPr>
          </a:p>
          <a:p>
            <a:pPr algn="ctr"/>
            <a:r>
              <a:rPr lang="tg-Cyrl-TJ" b="1" cap="all" dirty="0">
                <a:solidFill>
                  <a:srgbClr val="0070C0"/>
                </a:solidFill>
                <a:latin typeface="Times New Roman" panose="02020603050405020304" pitchFamily="18" charset="0"/>
                <a:cs typeface="Times New Roman" panose="02020603050405020304" pitchFamily="18" charset="0"/>
              </a:rPr>
              <a:t>ТаҶҲИЗОТИ ЗАХИРАКУНИИ ЭНЕРГИЯИ ЭЛЕКТРИКӢ</a:t>
            </a:r>
            <a:endParaRPr lang="ru-RU" sz="1200" dirty="0">
              <a:solidFill>
                <a:srgbClr val="0070C0"/>
              </a:solidFill>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1403" y="1988840"/>
            <a:ext cx="6238875" cy="362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51384" y="1817399"/>
            <a:ext cx="5066043" cy="39703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just"/>
            <a:r>
              <a:rPr lang="tg-Cyrl-TJ" dirty="0" smtClean="0">
                <a:solidFill>
                  <a:sysClr val="windowText" lastClr="000000"/>
                </a:solidFill>
                <a:latin typeface="Times New Roman" pitchFamily="18" charset="0"/>
                <a:cs typeface="Times New Roman" pitchFamily="18" charset="0"/>
              </a:rPr>
              <a:t>Вобаста аз характери бор намудҳои гуногуни аккумуляторҳо истифода мешаванд.</a:t>
            </a:r>
          </a:p>
          <a:p>
            <a:pPr algn="just"/>
            <a:r>
              <a:rPr lang="tg-Cyrl-TJ" dirty="0" smtClean="0">
                <a:solidFill>
                  <a:sysClr val="windowText" lastClr="000000"/>
                </a:solidFill>
                <a:latin typeface="Times New Roman" pitchFamily="18" charset="0"/>
                <a:cs typeface="Times New Roman" pitchFamily="18" charset="0"/>
              </a:rPr>
              <a:t>Ба таври васеъ амалан аккумуляторҳои намуди </a:t>
            </a:r>
            <a:r>
              <a:rPr lang="en-US" dirty="0" err="1">
                <a:solidFill>
                  <a:sysClr val="windowText" lastClr="000000"/>
                </a:solidFill>
                <a:latin typeface="Times New Roman" pitchFamily="18" charset="0"/>
                <a:cs typeface="Times New Roman" pitchFamily="18" charset="0"/>
              </a:rPr>
              <a:t>OPzS</a:t>
            </a:r>
            <a:r>
              <a:rPr lang="tg-Cyrl-TJ" dirty="0">
                <a:solidFill>
                  <a:sysClr val="windowText" lastClr="000000"/>
                </a:solidFill>
                <a:latin typeface="Times New Roman" pitchFamily="18" charset="0"/>
                <a:cs typeface="Times New Roman" pitchFamily="18" charset="0"/>
              </a:rPr>
              <a:t> </a:t>
            </a:r>
            <a:r>
              <a:rPr lang="tg-Cyrl-TJ" dirty="0" smtClean="0">
                <a:solidFill>
                  <a:sysClr val="windowText" lastClr="000000"/>
                </a:solidFill>
                <a:latin typeface="Times New Roman" pitchFamily="18" charset="0"/>
                <a:cs typeface="Times New Roman" pitchFamily="18" charset="0"/>
              </a:rPr>
              <a:t>бо пластинаҳои ҳамвор ё лӯлашакл истифода мешаванд. Дар сурате, ки зарурати таъмини ҷараёни калони лаҳзавӣ (мавҷи) ба миён ояд одатан аз аккумуляторҳои аз рӯи технологияи Планте </a:t>
            </a:r>
            <a:r>
              <a:rPr lang="en-US" dirty="0" smtClean="0">
                <a:solidFill>
                  <a:sysClr val="windowText" lastClr="000000"/>
                </a:solidFill>
                <a:latin typeface="Times New Roman" pitchFamily="18" charset="0"/>
                <a:cs typeface="Times New Roman" pitchFamily="18" charset="0"/>
              </a:rPr>
              <a:t>(</a:t>
            </a:r>
            <a:r>
              <a:rPr lang="en-US" dirty="0" err="1" smtClean="0">
                <a:solidFill>
                  <a:sysClr val="windowText" lastClr="000000"/>
                </a:solidFill>
                <a:latin typeface="Times New Roman" pitchFamily="18" charset="0"/>
                <a:cs typeface="Times New Roman" pitchFamily="18" charset="0"/>
              </a:rPr>
              <a:t>GroE</a:t>
            </a:r>
            <a:r>
              <a:rPr lang="en-US" dirty="0" smtClean="0">
                <a:solidFill>
                  <a:sysClr val="windowText" lastClr="000000"/>
                </a:solidFill>
                <a:latin typeface="Times New Roman" pitchFamily="18" charset="0"/>
                <a:cs typeface="Times New Roman" pitchFamily="18" charset="0"/>
              </a:rPr>
              <a:t>)</a:t>
            </a:r>
            <a:r>
              <a:rPr lang="tg-Cyrl-TJ" dirty="0" smtClean="0">
                <a:solidFill>
                  <a:sysClr val="windowText" lastClr="000000"/>
                </a:solidFill>
                <a:latin typeface="Times New Roman" pitchFamily="18" charset="0"/>
                <a:cs typeface="Times New Roman" pitchFamily="18" charset="0"/>
              </a:rPr>
              <a:t> истифода менамоянд, ки он аз электроди ламелшакл буда дорои майдони калони самаранок мебошад. Дар энергетика бошад аккумуляторҳои ҳамвори пластинаи мусбатдори стерженмонанд </a:t>
            </a:r>
            <a:r>
              <a:rPr lang="en-US" dirty="0" smtClean="0">
                <a:solidFill>
                  <a:sysClr val="windowText" lastClr="000000"/>
                </a:solidFill>
                <a:latin typeface="Times New Roman" pitchFamily="18" charset="0"/>
                <a:cs typeface="Times New Roman" pitchFamily="18" charset="0"/>
              </a:rPr>
              <a:t>(</a:t>
            </a:r>
            <a:r>
              <a:rPr lang="en-US" dirty="0" err="1" smtClean="0">
                <a:solidFill>
                  <a:sysClr val="windowText" lastClr="000000"/>
                </a:solidFill>
                <a:latin typeface="Times New Roman" pitchFamily="18" charset="0"/>
                <a:cs typeface="Times New Roman" pitchFamily="18" charset="0"/>
              </a:rPr>
              <a:t>VartaBloc</a:t>
            </a:r>
            <a:r>
              <a:rPr lang="en-US" dirty="0" smtClean="0">
                <a:solidFill>
                  <a:sysClr val="windowText" lastClr="000000"/>
                </a:solidFill>
                <a:latin typeface="Times New Roman" pitchFamily="18" charset="0"/>
                <a:cs typeface="Times New Roman" pitchFamily="18" charset="0"/>
              </a:rPr>
              <a:t>)</a:t>
            </a:r>
            <a:r>
              <a:rPr lang="tg-Cyrl-TJ" dirty="0" smtClean="0">
                <a:solidFill>
                  <a:sysClr val="windowText" lastClr="000000"/>
                </a:solidFill>
                <a:latin typeface="Times New Roman" pitchFamily="18" charset="0"/>
                <a:cs typeface="Times New Roman" pitchFamily="18" charset="0"/>
              </a:rPr>
              <a:t> ки аз рӯи тавсифашон аз намуди </a:t>
            </a:r>
            <a:r>
              <a:rPr lang="en-US" dirty="0">
                <a:solidFill>
                  <a:sysClr val="windowText" lastClr="000000"/>
                </a:solidFill>
                <a:latin typeface="Times New Roman" pitchFamily="18" charset="0"/>
                <a:cs typeface="Times New Roman" pitchFamily="18" charset="0"/>
              </a:rPr>
              <a:t>(</a:t>
            </a:r>
            <a:r>
              <a:rPr lang="en-US" dirty="0" err="1">
                <a:solidFill>
                  <a:sysClr val="windowText" lastClr="000000"/>
                </a:solidFill>
                <a:latin typeface="Times New Roman" pitchFamily="18" charset="0"/>
                <a:cs typeface="Times New Roman" pitchFamily="18" charset="0"/>
              </a:rPr>
              <a:t>GroE</a:t>
            </a:r>
            <a:r>
              <a:rPr lang="en-US" dirty="0" smtClean="0">
                <a:solidFill>
                  <a:sysClr val="windowText" lastClr="000000"/>
                </a:solidFill>
                <a:latin typeface="Times New Roman" pitchFamily="18" charset="0"/>
                <a:cs typeface="Times New Roman" pitchFamily="18" charset="0"/>
              </a:rPr>
              <a:t>)</a:t>
            </a:r>
            <a:r>
              <a:rPr lang="tg-Cyrl-TJ" dirty="0" smtClean="0">
                <a:solidFill>
                  <a:sysClr val="windowText" lastClr="000000"/>
                </a:solidFill>
                <a:latin typeface="Times New Roman" pitchFamily="18" charset="0"/>
                <a:cs typeface="Times New Roman" pitchFamily="18" charset="0"/>
              </a:rPr>
              <a:t> пастар буда вале нисбатан арзон мебошанд васеъ истифода бурда мешаванд.</a:t>
            </a:r>
            <a:endParaRPr lang="ru-RU" dirty="0">
              <a:solidFill>
                <a:sysClr val="windowText" lastClr="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679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290"/>
                                        </p:tgtEl>
                                        <p:attrNameLst>
                                          <p:attrName>style.visibility</p:attrName>
                                        </p:attrNameLst>
                                      </p:cBhvr>
                                      <p:to>
                                        <p:strVal val="visible"/>
                                      </p:to>
                                    </p:set>
                                    <p:anim calcmode="lin" valueType="num">
                                      <p:cBhvr>
                                        <p:cTn id="14" dur="500" fill="hold"/>
                                        <p:tgtEl>
                                          <p:spTgt spid="12290"/>
                                        </p:tgtEl>
                                        <p:attrNameLst>
                                          <p:attrName>ppt_w</p:attrName>
                                        </p:attrNameLst>
                                      </p:cBhvr>
                                      <p:tavLst>
                                        <p:tav tm="0">
                                          <p:val>
                                            <p:fltVal val="0"/>
                                          </p:val>
                                        </p:tav>
                                        <p:tav tm="100000">
                                          <p:val>
                                            <p:strVal val="#ppt_w"/>
                                          </p:val>
                                        </p:tav>
                                      </p:tavLst>
                                    </p:anim>
                                    <p:anim calcmode="lin" valueType="num">
                                      <p:cBhvr>
                                        <p:cTn id="15" dur="500" fill="hold"/>
                                        <p:tgtEl>
                                          <p:spTgt spid="12290"/>
                                        </p:tgtEl>
                                        <p:attrNameLst>
                                          <p:attrName>ppt_h</p:attrName>
                                        </p:attrNameLst>
                                      </p:cBhvr>
                                      <p:tavLst>
                                        <p:tav tm="0">
                                          <p:val>
                                            <p:fltVal val="0"/>
                                          </p:val>
                                        </p:tav>
                                        <p:tav tm="100000">
                                          <p:val>
                                            <p:strVal val="#ppt_h"/>
                                          </p:val>
                                        </p:tav>
                                      </p:tavLst>
                                    </p:anim>
                                    <p:animEffect transition="in" filter="fade">
                                      <p:cBhvr>
                                        <p:cTn id="16"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0" y="6165304"/>
            <a:ext cx="12192000" cy="0"/>
          </a:xfrm>
          <a:prstGeom prst="line">
            <a:avLst/>
          </a:prstGeom>
        </p:spPr>
        <p:style>
          <a:lnRef idx="3">
            <a:schemeClr val="dk1"/>
          </a:lnRef>
          <a:fillRef idx="0">
            <a:schemeClr val="dk1"/>
          </a:fillRef>
          <a:effectRef idx="2">
            <a:schemeClr val="dk1"/>
          </a:effectRef>
          <a:fontRef idx="minor">
            <a:schemeClr val="tx1"/>
          </a:fontRef>
        </p:style>
      </p:cxnSp>
      <p:sp>
        <p:nvSpPr>
          <p:cNvPr id="5" name="Заголовок 1"/>
          <p:cNvSpPr txBox="1">
            <a:spLocks/>
          </p:cNvSpPr>
          <p:nvPr/>
        </p:nvSpPr>
        <p:spPr>
          <a:xfrm>
            <a:off x="0" y="6209928"/>
            <a:ext cx="4367808" cy="648072"/>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fontAlgn="auto">
              <a:spcAft>
                <a:spcPts val="0"/>
              </a:spcAft>
            </a:pPr>
            <a:r>
              <a:rPr lang="tg-Cyrl-TJ" sz="2000" dirty="0">
                <a:solidFill>
                  <a:prstClr val="black"/>
                </a:solidFill>
                <a:latin typeface="Times New Roman" panose="02020603050405020304" pitchFamily="18" charset="0"/>
                <a:cs typeface="Times New Roman" panose="02020603050405020304" pitchFamily="18" charset="0"/>
              </a:rPr>
              <a:t>н.и.т. муаллими калон </a:t>
            </a:r>
            <a:r>
              <a:rPr lang="ru-RU" sz="2000" dirty="0"/>
              <a:t>Раҳимов Ф.М</a:t>
            </a:r>
            <a:r>
              <a:rPr lang="tg-Cyrl-TJ" sz="2000" dirty="0">
                <a:solidFill>
                  <a:prstClr val="black"/>
                </a:solidFill>
                <a:latin typeface="Times New Roman" panose="02020603050405020304" pitchFamily="18" charset="0"/>
                <a:cs typeface="Times New Roman" panose="02020603050405020304" pitchFamily="18" charset="0"/>
              </a:rPr>
              <a:t>.</a:t>
            </a:r>
          </a:p>
          <a:p>
            <a:pPr algn="just" fontAlgn="auto">
              <a:spcAft>
                <a:spcPts val="0"/>
              </a:spcAft>
            </a:pPr>
            <a:r>
              <a:rPr lang="en-US" sz="2000" dirty="0">
                <a:solidFill>
                  <a:prstClr val="black"/>
                </a:solidFill>
                <a:latin typeface="Times New Roman" panose="02020603050405020304" pitchFamily="18" charset="0"/>
                <a:cs typeface="Times New Roman" panose="02020603050405020304" pitchFamily="18" charset="0"/>
              </a:rPr>
              <a:t>E</a:t>
            </a:r>
            <a:r>
              <a:rPr lang="tg-Cyrl-TJ" sz="2000" dirty="0">
                <a:solidFill>
                  <a:prstClr val="black"/>
                </a:solidFill>
                <a:latin typeface="Times New Roman" panose="02020603050405020304" pitchFamily="18" charset="0"/>
                <a:cs typeface="Times New Roman" panose="02020603050405020304" pitchFamily="18" charset="0"/>
              </a:rPr>
              <a:t>-</a:t>
            </a:r>
            <a:r>
              <a:rPr lang="en-US" sz="2000" dirty="0">
                <a:solidFill>
                  <a:prstClr val="black"/>
                </a:solidFill>
                <a:latin typeface="Times New Roman" panose="02020603050405020304" pitchFamily="18" charset="0"/>
                <a:cs typeface="Times New Roman" panose="02020603050405020304" pitchFamily="18" charset="0"/>
              </a:rPr>
              <a:t>mail</a:t>
            </a:r>
            <a:r>
              <a:rPr lang="tg-Cyrl-TJ" sz="2000" dirty="0">
                <a:solidFill>
                  <a:prstClr val="black"/>
                </a:solidFill>
                <a:latin typeface="Times New Roman" panose="02020603050405020304" pitchFamily="18" charset="0"/>
                <a:cs typeface="Times New Roman" panose="02020603050405020304" pitchFamily="18" charset="0"/>
              </a:rPr>
              <a:t>:</a:t>
            </a:r>
            <a:r>
              <a:rPr lang="en-US" sz="2000" dirty="0">
                <a:solidFill>
                  <a:prstClr val="black"/>
                </a:solidFill>
                <a:latin typeface="Times New Roman" panose="02020603050405020304" pitchFamily="18" charset="0"/>
                <a:cs typeface="Times New Roman" panose="02020603050405020304" pitchFamily="18" charset="0"/>
              </a:rPr>
              <a:t> rm-firdavs@mail.ru</a:t>
            </a:r>
            <a:endParaRPr lang="ru-RU" sz="2000" dirty="0">
              <a:solidFill>
                <a:prstClr val="black"/>
              </a:solidFill>
              <a:latin typeface="Times New Roman" panose="02020603050405020304" pitchFamily="18" charset="0"/>
              <a:cs typeface="Times New Roman" panose="02020603050405020304" pitchFamily="18" charset="0"/>
            </a:endParaRPr>
          </a:p>
        </p:txBody>
      </p:sp>
      <p:sp>
        <p:nvSpPr>
          <p:cNvPr id="7" name="Заголовок 1"/>
          <p:cNvSpPr txBox="1">
            <a:spLocks/>
          </p:cNvSpPr>
          <p:nvPr/>
        </p:nvSpPr>
        <p:spPr>
          <a:xfrm>
            <a:off x="11088556" y="6209928"/>
            <a:ext cx="1103445" cy="64807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fld id="{D7D15365-79C6-4C4B-AB65-5185F12847A6}" type="slidenum">
              <a:rPr lang="en-US" sz="2400" smtClean="0">
                <a:solidFill>
                  <a:prstClr val="black"/>
                </a:solidFill>
                <a:latin typeface="Times New Roman" panose="02020603050405020304" pitchFamily="18" charset="0"/>
                <a:cs typeface="Times New Roman" panose="02020603050405020304" pitchFamily="18" charset="0"/>
              </a:rPr>
              <a:pPr fontAlgn="auto">
                <a:spcAft>
                  <a:spcPts val="0"/>
                </a:spcAft>
              </a:pPr>
              <a:t>8</a:t>
            </a:fld>
            <a:endParaRPr lang="ru-RU" sz="2400" dirty="0">
              <a:solidFill>
                <a:prstClr val="black"/>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FB07F2C1-ABB9-458C-A81D-3462C870F473}"/>
              </a:ext>
            </a:extLst>
          </p:cNvPr>
          <p:cNvSpPr txBox="1"/>
          <p:nvPr/>
        </p:nvSpPr>
        <p:spPr>
          <a:xfrm>
            <a:off x="2159564" y="692696"/>
            <a:ext cx="8203637" cy="338554"/>
          </a:xfrm>
          <a:prstGeom prst="rect">
            <a:avLst/>
          </a:prstGeom>
          <a:noFill/>
        </p:spPr>
        <p:txBody>
          <a:bodyPr wrap="square" rtlCol="0">
            <a:spAutoFit/>
          </a:bodyPr>
          <a:lstStyle/>
          <a:p>
            <a:pPr algn="ctr" eaLnBrk="1" fontAlgn="auto" hangingPunct="1">
              <a:spcBef>
                <a:spcPts val="0"/>
              </a:spcBef>
              <a:spcAft>
                <a:spcPts val="0"/>
              </a:spcAft>
              <a:defRPr/>
            </a:pPr>
            <a:r>
              <a:rPr lang="tg-Cyrl-TJ" sz="1600" b="1" dirty="0">
                <a:solidFill>
                  <a:srgbClr val="1F497D"/>
                </a:solidFill>
                <a:latin typeface="Times New Roman" pitchFamily="18" charset="0"/>
                <a:cs typeface="Times New Roman" pitchFamily="18" charset="0"/>
              </a:rPr>
              <a:t>КАФЕДРАИ </a:t>
            </a:r>
            <a:r>
              <a:rPr lang="tg-Cyrl-TJ" sz="1600" b="1" dirty="0" smtClean="0">
                <a:solidFill>
                  <a:srgbClr val="1F497D"/>
                </a:solidFill>
                <a:latin typeface="Times New Roman" pitchFamily="18" charset="0"/>
                <a:cs typeface="Times New Roman" pitchFamily="18" charset="0"/>
              </a:rPr>
              <a:t>“НЕРУГОҲҲОИ ЭЛЕКТРИКӢ”</a:t>
            </a:r>
            <a:endParaRPr lang="ru-RU" sz="1600" dirty="0">
              <a:solidFill>
                <a:prstClr val="black"/>
              </a:solidFill>
              <a:latin typeface="Times New Roman" pitchFamily="18" charset="0"/>
              <a:cs typeface="Times New Roman" pitchFamily="18" charset="0"/>
            </a:endParaRPr>
          </a:p>
        </p:txBody>
      </p:sp>
      <p:pic>
        <p:nvPicPr>
          <p:cNvPr id="16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69908" y="81106"/>
            <a:ext cx="966231" cy="1223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487488" y="1057265"/>
            <a:ext cx="9433048" cy="646331"/>
          </a:xfrm>
          <a:prstGeom prst="rect">
            <a:avLst/>
          </a:prstGeom>
        </p:spPr>
        <p:txBody>
          <a:bodyPr wrap="square">
            <a:spAutoFit/>
          </a:bodyPr>
          <a:lstStyle/>
          <a:p>
            <a:pPr algn="ctr"/>
            <a:r>
              <a:rPr lang="tg-Cyrl-TJ" b="1" cap="all" dirty="0">
                <a:solidFill>
                  <a:srgbClr val="C00000"/>
                </a:solidFill>
                <a:latin typeface="Times New Roman" panose="02020603050405020304" pitchFamily="18" charset="0"/>
                <a:cs typeface="Times New Roman" panose="02020603050405020304" pitchFamily="18" charset="0"/>
              </a:rPr>
              <a:t>ЛЕКСИЯИ </a:t>
            </a:r>
            <a:r>
              <a:rPr lang="tg-Cyrl-TJ" b="1" cap="all" dirty="0" smtClean="0">
                <a:solidFill>
                  <a:srgbClr val="C00000"/>
                </a:solidFill>
                <a:latin typeface="Times New Roman" panose="02020603050405020304" pitchFamily="18" charset="0"/>
                <a:cs typeface="Times New Roman" panose="02020603050405020304" pitchFamily="18" charset="0"/>
              </a:rPr>
              <a:t>№20</a:t>
            </a:r>
            <a:endParaRPr lang="tg-Cyrl-TJ" b="1" cap="all" dirty="0">
              <a:solidFill>
                <a:srgbClr val="C00000"/>
              </a:solidFill>
              <a:latin typeface="Times New Roman" panose="02020603050405020304" pitchFamily="18" charset="0"/>
              <a:cs typeface="Times New Roman" panose="02020603050405020304" pitchFamily="18" charset="0"/>
            </a:endParaRPr>
          </a:p>
          <a:p>
            <a:pPr algn="ctr"/>
            <a:r>
              <a:rPr lang="tg-Cyrl-TJ" b="1" cap="all" dirty="0">
                <a:solidFill>
                  <a:srgbClr val="0070C0"/>
                </a:solidFill>
                <a:latin typeface="Times New Roman" panose="02020603050405020304" pitchFamily="18" charset="0"/>
                <a:cs typeface="Times New Roman" panose="02020603050405020304" pitchFamily="18" charset="0"/>
              </a:rPr>
              <a:t>ТаҶҲИЗОТИ ЗАХИРАКУНИИ ЭНЕРГИЯИ ЭЛЕКТРИКӢ</a:t>
            </a:r>
            <a:endParaRPr lang="ru-RU" sz="1200" dirty="0">
              <a:solidFill>
                <a:srgbClr val="0070C0"/>
              </a:solidFill>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9333" y="1844824"/>
            <a:ext cx="5653334"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380152" y="5013176"/>
            <a:ext cx="855336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g-Cyrl-TJ" sz="2000" dirty="0" smtClean="0">
                <a:latin typeface="Times New Roman" pitchFamily="18" charset="0"/>
                <a:cs typeface="Times New Roman" pitchFamily="18" charset="0"/>
              </a:rPr>
              <a:t>Истгоҳи сайёри (мобилии) захиракунии энергияи электрикӣ дар аоси системаи электрохимиявӣ (ИМА, ширкати Премиум Повер “</a:t>
            </a:r>
            <a:r>
              <a:rPr lang="en-US" sz="2000" dirty="0" smtClean="0">
                <a:latin typeface="Times New Roman" pitchFamily="18" charset="0"/>
                <a:cs typeface="Times New Roman" pitchFamily="18" charset="0"/>
              </a:rPr>
              <a:t>Premium Power</a:t>
            </a:r>
            <a:r>
              <a:rPr lang="tg-Cyrl-TJ" sz="2000" dirty="0" smtClean="0">
                <a:latin typeface="Times New Roman" pitchFamily="18" charset="0"/>
                <a:cs typeface="Times New Roman" pitchFamily="18" charset="0"/>
              </a:rPr>
              <a:t>”) бо тавоноии 2МВт</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178057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80">
                                          <p:stCondLst>
                                            <p:cond delay="0"/>
                                          </p:stCondLst>
                                        </p:cTn>
                                        <p:tgtEl>
                                          <p:spTgt spid="11266"/>
                                        </p:tgtEl>
                                      </p:cBhvr>
                                    </p:animEffect>
                                    <p:anim calcmode="lin" valueType="num">
                                      <p:cBhvr>
                                        <p:cTn id="8" dur="1822" tmFilter="0,0; 0.14,0.36; 0.43,0.73; 0.71,0.91; 1.0,1.0">
                                          <p:stCondLst>
                                            <p:cond delay="0"/>
                                          </p:stCondLst>
                                        </p:cTn>
                                        <p:tgtEl>
                                          <p:spTgt spid="1126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26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26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26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266"/>
                                        </p:tgtEl>
                                        <p:attrNameLst>
                                          <p:attrName>ppt_y</p:attrName>
                                        </p:attrNameLst>
                                      </p:cBhvr>
                                      <p:tavLst>
                                        <p:tav tm="0" fmla="#ppt_y-sin(pi*$)/81">
                                          <p:val>
                                            <p:fltVal val="0"/>
                                          </p:val>
                                        </p:tav>
                                        <p:tav tm="100000">
                                          <p:val>
                                            <p:fltVal val="1"/>
                                          </p:val>
                                        </p:tav>
                                      </p:tavLst>
                                    </p:anim>
                                    <p:animScale>
                                      <p:cBhvr>
                                        <p:cTn id="13" dur="26">
                                          <p:stCondLst>
                                            <p:cond delay="650"/>
                                          </p:stCondLst>
                                        </p:cTn>
                                        <p:tgtEl>
                                          <p:spTgt spid="11266"/>
                                        </p:tgtEl>
                                      </p:cBhvr>
                                      <p:to x="100000" y="60000"/>
                                    </p:animScale>
                                    <p:animScale>
                                      <p:cBhvr>
                                        <p:cTn id="14" dur="166" decel="50000">
                                          <p:stCondLst>
                                            <p:cond delay="676"/>
                                          </p:stCondLst>
                                        </p:cTn>
                                        <p:tgtEl>
                                          <p:spTgt spid="11266"/>
                                        </p:tgtEl>
                                      </p:cBhvr>
                                      <p:to x="100000" y="100000"/>
                                    </p:animScale>
                                    <p:animScale>
                                      <p:cBhvr>
                                        <p:cTn id="15" dur="26">
                                          <p:stCondLst>
                                            <p:cond delay="1312"/>
                                          </p:stCondLst>
                                        </p:cTn>
                                        <p:tgtEl>
                                          <p:spTgt spid="11266"/>
                                        </p:tgtEl>
                                      </p:cBhvr>
                                      <p:to x="100000" y="80000"/>
                                    </p:animScale>
                                    <p:animScale>
                                      <p:cBhvr>
                                        <p:cTn id="16" dur="166" decel="50000">
                                          <p:stCondLst>
                                            <p:cond delay="1338"/>
                                          </p:stCondLst>
                                        </p:cTn>
                                        <p:tgtEl>
                                          <p:spTgt spid="11266"/>
                                        </p:tgtEl>
                                      </p:cBhvr>
                                      <p:to x="100000" y="100000"/>
                                    </p:animScale>
                                    <p:animScale>
                                      <p:cBhvr>
                                        <p:cTn id="17" dur="26">
                                          <p:stCondLst>
                                            <p:cond delay="1642"/>
                                          </p:stCondLst>
                                        </p:cTn>
                                        <p:tgtEl>
                                          <p:spTgt spid="11266"/>
                                        </p:tgtEl>
                                      </p:cBhvr>
                                      <p:to x="100000" y="90000"/>
                                    </p:animScale>
                                    <p:animScale>
                                      <p:cBhvr>
                                        <p:cTn id="18" dur="166" decel="50000">
                                          <p:stCondLst>
                                            <p:cond delay="1668"/>
                                          </p:stCondLst>
                                        </p:cTn>
                                        <p:tgtEl>
                                          <p:spTgt spid="11266"/>
                                        </p:tgtEl>
                                      </p:cBhvr>
                                      <p:to x="100000" y="100000"/>
                                    </p:animScale>
                                    <p:animScale>
                                      <p:cBhvr>
                                        <p:cTn id="19" dur="26">
                                          <p:stCondLst>
                                            <p:cond delay="1808"/>
                                          </p:stCondLst>
                                        </p:cTn>
                                        <p:tgtEl>
                                          <p:spTgt spid="11266"/>
                                        </p:tgtEl>
                                      </p:cBhvr>
                                      <p:to x="100000" y="95000"/>
                                    </p:animScale>
                                    <p:animScale>
                                      <p:cBhvr>
                                        <p:cTn id="20" dur="166" decel="50000">
                                          <p:stCondLst>
                                            <p:cond delay="1834"/>
                                          </p:stCondLst>
                                        </p:cTn>
                                        <p:tgtEl>
                                          <p:spTgt spid="1126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2000" fill="hold"/>
                                        <p:tgtEl>
                                          <p:spTgt spid="11266"/>
                                        </p:tgtEl>
                                      </p:cBhvr>
                                      <p:by x="150000" y="150000"/>
                                    </p:animScale>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0" y="6165304"/>
            <a:ext cx="12192000" cy="0"/>
          </a:xfrm>
          <a:prstGeom prst="line">
            <a:avLst/>
          </a:prstGeom>
        </p:spPr>
        <p:style>
          <a:lnRef idx="3">
            <a:schemeClr val="dk1"/>
          </a:lnRef>
          <a:fillRef idx="0">
            <a:schemeClr val="dk1"/>
          </a:fillRef>
          <a:effectRef idx="2">
            <a:schemeClr val="dk1"/>
          </a:effectRef>
          <a:fontRef idx="minor">
            <a:schemeClr val="tx1"/>
          </a:fontRef>
        </p:style>
      </p:cxnSp>
      <p:sp>
        <p:nvSpPr>
          <p:cNvPr id="5" name="Заголовок 1"/>
          <p:cNvSpPr txBox="1">
            <a:spLocks/>
          </p:cNvSpPr>
          <p:nvPr/>
        </p:nvSpPr>
        <p:spPr>
          <a:xfrm>
            <a:off x="0" y="6209928"/>
            <a:ext cx="4367808" cy="648072"/>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fontAlgn="auto">
              <a:spcAft>
                <a:spcPts val="0"/>
              </a:spcAft>
            </a:pPr>
            <a:r>
              <a:rPr lang="tg-Cyrl-TJ" sz="2000" dirty="0">
                <a:solidFill>
                  <a:prstClr val="black"/>
                </a:solidFill>
                <a:latin typeface="Times New Roman" panose="02020603050405020304" pitchFamily="18" charset="0"/>
                <a:cs typeface="Times New Roman" panose="02020603050405020304" pitchFamily="18" charset="0"/>
              </a:rPr>
              <a:t>н.и.т. муаллими калон </a:t>
            </a:r>
            <a:r>
              <a:rPr lang="ru-RU" sz="2000" dirty="0"/>
              <a:t>Раҳимов Ф.М</a:t>
            </a:r>
            <a:r>
              <a:rPr lang="tg-Cyrl-TJ" sz="2000" dirty="0">
                <a:solidFill>
                  <a:prstClr val="black"/>
                </a:solidFill>
                <a:latin typeface="Times New Roman" panose="02020603050405020304" pitchFamily="18" charset="0"/>
                <a:cs typeface="Times New Roman" panose="02020603050405020304" pitchFamily="18" charset="0"/>
              </a:rPr>
              <a:t>.</a:t>
            </a:r>
          </a:p>
          <a:p>
            <a:pPr algn="just" fontAlgn="auto">
              <a:spcAft>
                <a:spcPts val="0"/>
              </a:spcAft>
            </a:pPr>
            <a:r>
              <a:rPr lang="en-US" sz="2000" dirty="0">
                <a:solidFill>
                  <a:prstClr val="black"/>
                </a:solidFill>
                <a:latin typeface="Times New Roman" panose="02020603050405020304" pitchFamily="18" charset="0"/>
                <a:cs typeface="Times New Roman" panose="02020603050405020304" pitchFamily="18" charset="0"/>
              </a:rPr>
              <a:t>E</a:t>
            </a:r>
            <a:r>
              <a:rPr lang="tg-Cyrl-TJ" sz="2000" dirty="0">
                <a:solidFill>
                  <a:prstClr val="black"/>
                </a:solidFill>
                <a:latin typeface="Times New Roman" panose="02020603050405020304" pitchFamily="18" charset="0"/>
                <a:cs typeface="Times New Roman" panose="02020603050405020304" pitchFamily="18" charset="0"/>
              </a:rPr>
              <a:t>-</a:t>
            </a:r>
            <a:r>
              <a:rPr lang="en-US" sz="2000" dirty="0">
                <a:solidFill>
                  <a:prstClr val="black"/>
                </a:solidFill>
                <a:latin typeface="Times New Roman" panose="02020603050405020304" pitchFamily="18" charset="0"/>
                <a:cs typeface="Times New Roman" panose="02020603050405020304" pitchFamily="18" charset="0"/>
              </a:rPr>
              <a:t>mail</a:t>
            </a:r>
            <a:r>
              <a:rPr lang="tg-Cyrl-TJ" sz="2000" dirty="0">
                <a:solidFill>
                  <a:prstClr val="black"/>
                </a:solidFill>
                <a:latin typeface="Times New Roman" panose="02020603050405020304" pitchFamily="18" charset="0"/>
                <a:cs typeface="Times New Roman" panose="02020603050405020304" pitchFamily="18" charset="0"/>
              </a:rPr>
              <a:t>:</a:t>
            </a:r>
            <a:r>
              <a:rPr lang="en-US" sz="2000" dirty="0">
                <a:solidFill>
                  <a:prstClr val="black"/>
                </a:solidFill>
                <a:latin typeface="Times New Roman" panose="02020603050405020304" pitchFamily="18" charset="0"/>
                <a:cs typeface="Times New Roman" panose="02020603050405020304" pitchFamily="18" charset="0"/>
              </a:rPr>
              <a:t> rm-firdavs@mail.ru</a:t>
            </a:r>
            <a:endParaRPr lang="ru-RU" sz="2000" dirty="0">
              <a:solidFill>
                <a:prstClr val="black"/>
              </a:solidFill>
              <a:latin typeface="Times New Roman" panose="02020603050405020304" pitchFamily="18" charset="0"/>
              <a:cs typeface="Times New Roman" panose="02020603050405020304" pitchFamily="18" charset="0"/>
            </a:endParaRPr>
          </a:p>
        </p:txBody>
      </p:sp>
      <p:sp>
        <p:nvSpPr>
          <p:cNvPr id="7" name="Заголовок 1"/>
          <p:cNvSpPr txBox="1">
            <a:spLocks/>
          </p:cNvSpPr>
          <p:nvPr/>
        </p:nvSpPr>
        <p:spPr>
          <a:xfrm>
            <a:off x="11088556" y="6209928"/>
            <a:ext cx="1103445" cy="64807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fld id="{D7D15365-79C6-4C4B-AB65-5185F12847A6}" type="slidenum">
              <a:rPr lang="en-US" sz="2400" smtClean="0">
                <a:solidFill>
                  <a:prstClr val="black"/>
                </a:solidFill>
                <a:latin typeface="Times New Roman" panose="02020603050405020304" pitchFamily="18" charset="0"/>
                <a:cs typeface="Times New Roman" panose="02020603050405020304" pitchFamily="18" charset="0"/>
              </a:rPr>
              <a:pPr fontAlgn="auto">
                <a:spcAft>
                  <a:spcPts val="0"/>
                </a:spcAft>
              </a:pPr>
              <a:t>9</a:t>
            </a:fld>
            <a:endParaRPr lang="ru-RU" sz="2400" dirty="0">
              <a:solidFill>
                <a:prstClr val="black"/>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FB07F2C1-ABB9-458C-A81D-3462C870F473}"/>
              </a:ext>
            </a:extLst>
          </p:cNvPr>
          <p:cNvSpPr txBox="1"/>
          <p:nvPr/>
        </p:nvSpPr>
        <p:spPr>
          <a:xfrm>
            <a:off x="2159564" y="692696"/>
            <a:ext cx="8203637" cy="338554"/>
          </a:xfrm>
          <a:prstGeom prst="rect">
            <a:avLst/>
          </a:prstGeom>
          <a:noFill/>
        </p:spPr>
        <p:txBody>
          <a:bodyPr wrap="square" rtlCol="0">
            <a:spAutoFit/>
          </a:bodyPr>
          <a:lstStyle/>
          <a:p>
            <a:pPr algn="ctr" eaLnBrk="1" fontAlgn="auto" hangingPunct="1">
              <a:spcBef>
                <a:spcPts val="0"/>
              </a:spcBef>
              <a:spcAft>
                <a:spcPts val="0"/>
              </a:spcAft>
              <a:defRPr/>
            </a:pPr>
            <a:r>
              <a:rPr lang="tg-Cyrl-TJ" sz="1600" b="1" dirty="0">
                <a:solidFill>
                  <a:srgbClr val="1F497D"/>
                </a:solidFill>
                <a:latin typeface="Times New Roman" pitchFamily="18" charset="0"/>
                <a:cs typeface="Times New Roman" pitchFamily="18" charset="0"/>
              </a:rPr>
              <a:t>КАФЕДРАИ </a:t>
            </a:r>
            <a:r>
              <a:rPr lang="tg-Cyrl-TJ" sz="1600" b="1" dirty="0" smtClean="0">
                <a:solidFill>
                  <a:srgbClr val="1F497D"/>
                </a:solidFill>
                <a:latin typeface="Times New Roman" pitchFamily="18" charset="0"/>
                <a:cs typeface="Times New Roman" pitchFamily="18" charset="0"/>
              </a:rPr>
              <a:t>“НЕРУГОҲҲОИ ЭЛЕКТРИКӢ”</a:t>
            </a:r>
            <a:endParaRPr lang="ru-RU" sz="1600" dirty="0">
              <a:solidFill>
                <a:prstClr val="black"/>
              </a:solidFill>
              <a:latin typeface="Times New Roman" pitchFamily="18" charset="0"/>
              <a:cs typeface="Times New Roman" pitchFamily="18" charset="0"/>
            </a:endParaRPr>
          </a:p>
        </p:txBody>
      </p:sp>
      <p:pic>
        <p:nvPicPr>
          <p:cNvPr id="16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69908" y="81106"/>
            <a:ext cx="966231" cy="1223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487488" y="1057265"/>
            <a:ext cx="9433048" cy="646331"/>
          </a:xfrm>
          <a:prstGeom prst="rect">
            <a:avLst/>
          </a:prstGeom>
        </p:spPr>
        <p:txBody>
          <a:bodyPr wrap="square">
            <a:spAutoFit/>
          </a:bodyPr>
          <a:lstStyle/>
          <a:p>
            <a:pPr algn="ctr"/>
            <a:r>
              <a:rPr lang="tg-Cyrl-TJ" b="1" cap="all" dirty="0">
                <a:solidFill>
                  <a:srgbClr val="C00000"/>
                </a:solidFill>
                <a:latin typeface="Times New Roman" panose="02020603050405020304" pitchFamily="18" charset="0"/>
                <a:cs typeface="Times New Roman" panose="02020603050405020304" pitchFamily="18" charset="0"/>
              </a:rPr>
              <a:t>ЛЕКСИЯИ </a:t>
            </a:r>
            <a:r>
              <a:rPr lang="tg-Cyrl-TJ" b="1" cap="all" dirty="0" smtClean="0">
                <a:solidFill>
                  <a:srgbClr val="C00000"/>
                </a:solidFill>
                <a:latin typeface="Times New Roman" panose="02020603050405020304" pitchFamily="18" charset="0"/>
                <a:cs typeface="Times New Roman" panose="02020603050405020304" pitchFamily="18" charset="0"/>
              </a:rPr>
              <a:t>№20</a:t>
            </a:r>
            <a:endParaRPr lang="tg-Cyrl-TJ" b="1" cap="all" dirty="0">
              <a:solidFill>
                <a:srgbClr val="C00000"/>
              </a:solidFill>
              <a:latin typeface="Times New Roman" panose="02020603050405020304" pitchFamily="18" charset="0"/>
              <a:cs typeface="Times New Roman" panose="02020603050405020304" pitchFamily="18" charset="0"/>
            </a:endParaRPr>
          </a:p>
          <a:p>
            <a:pPr algn="ctr"/>
            <a:r>
              <a:rPr lang="tg-Cyrl-TJ" b="1" cap="all" dirty="0">
                <a:solidFill>
                  <a:srgbClr val="0070C0"/>
                </a:solidFill>
                <a:latin typeface="Times New Roman" panose="02020603050405020304" pitchFamily="18" charset="0"/>
                <a:cs typeface="Times New Roman" panose="02020603050405020304" pitchFamily="18" charset="0"/>
              </a:rPr>
              <a:t>ТаҶҲИЗОТИ ЗАХИРАКУНИИ ЭНЕРГИЯИ ЭЛЕКТРИКӢ</a:t>
            </a:r>
            <a:endParaRPr lang="ru-RU" sz="1200" dirty="0">
              <a:solidFill>
                <a:srgbClr val="0070C0"/>
              </a:solidFill>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3725" y="2060848"/>
            <a:ext cx="5924550" cy="371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95600" y="5457195"/>
            <a:ext cx="7416824"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tg-Cyrl-TJ" dirty="0" smtClean="0"/>
              <a:t>Манбаи захиравии энергия дар асоси аккумуляторҳои литий-ионний бо ғунҷоиши 250 кВт*соат ва тавоноии 1МВт</a:t>
            </a:r>
            <a:endParaRPr lang="ru-RU" dirty="0"/>
          </a:p>
        </p:txBody>
      </p:sp>
    </p:spTree>
    <p:extLst>
      <p:ext uri="{BB962C8B-B14F-4D97-AF65-F5344CB8AC3E}">
        <p14:creationId xmlns:p14="http://schemas.microsoft.com/office/powerpoint/2010/main" val="26378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4240</TotalTime>
  <Words>746</Words>
  <Application>Microsoft Office PowerPoint</Application>
  <PresentationFormat>Произвольный</PresentationFormat>
  <Paragraphs>126</Paragraphs>
  <Slides>14</Slides>
  <Notes>14</Notes>
  <HiddenSlides>0</HiddenSlides>
  <MMClips>0</MMClips>
  <ScaleCrop>false</ScaleCrop>
  <HeadingPairs>
    <vt:vector size="4" baseType="variant">
      <vt:variant>
        <vt:lpstr>Тема</vt:lpstr>
      </vt:variant>
      <vt:variant>
        <vt:i4>3</vt:i4>
      </vt:variant>
      <vt:variant>
        <vt:lpstr>Заголовки слайдов</vt:lpstr>
      </vt:variant>
      <vt:variant>
        <vt:i4>14</vt:i4>
      </vt:variant>
    </vt:vector>
  </HeadingPairs>
  <TitlesOfParts>
    <vt:vector size="17" baseType="lpstr">
      <vt:lpstr>Тема Office</vt:lpstr>
      <vt:lpstr>1_Тема Office</vt:lpstr>
      <vt:lpstr>2_Тема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Иншоотхои энергетики ва тачхизоти МБГЭ</dc:title>
  <dc:creator>ЭАТ</dc:creator>
  <cp:lastModifiedBy>admin</cp:lastModifiedBy>
  <cp:revision>197</cp:revision>
  <cp:lastPrinted>2015-10-08T02:33:41Z</cp:lastPrinted>
  <dcterms:created xsi:type="dcterms:W3CDTF">2012-02-08T09:07:26Z</dcterms:created>
  <dcterms:modified xsi:type="dcterms:W3CDTF">2024-11-07T08:11:11Z</dcterms:modified>
</cp:coreProperties>
</file>