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handoutMasterIdLst>
    <p:handoutMasterId r:id="rId17"/>
  </p:handoutMasterIdLst>
  <p:sldIdLst>
    <p:sldId id="294" r:id="rId4"/>
    <p:sldId id="379" r:id="rId5"/>
    <p:sldId id="387" r:id="rId6"/>
    <p:sldId id="380" r:id="rId7"/>
    <p:sldId id="390" r:id="rId8"/>
    <p:sldId id="397" r:id="rId9"/>
    <p:sldId id="393" r:id="rId10"/>
    <p:sldId id="388" r:id="rId11"/>
    <p:sldId id="391" r:id="rId12"/>
    <p:sldId id="396" r:id="rId13"/>
    <p:sldId id="389" r:id="rId14"/>
    <p:sldId id="386" r:id="rId1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676" autoAdjust="0"/>
  </p:normalViewPr>
  <p:slideViewPr>
    <p:cSldViewPr>
      <p:cViewPr>
        <p:scale>
          <a:sx n="75" d="100"/>
          <a:sy n="75" d="100"/>
        </p:scale>
        <p:origin x="-510" y="1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ru-RU"/>
              <a:t>МУҲАРРИКҲОИ ДАРУНСӮЗИ АВТОМОБИЛӢ</a:t>
            </a: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D4B72EE-B91A-4A61-AA9A-1647D4668A51}" type="datetimeFigureOut">
              <a:rPr lang="ru-RU"/>
              <a:pPr>
                <a:defRPr/>
              </a:pPr>
              <a:t>14.09.2024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F56909A-E89E-4764-9251-ED49DACEC374}" type="slidenum">
              <a:rPr lang="ru-RU" altLang="en-US"/>
              <a:pPr>
                <a:defRPr/>
              </a:pPr>
              <a:t>‹#›</a:t>
            </a:fld>
            <a:endParaRPr lang="ru-RU" altLang="en-US"/>
          </a:p>
        </p:txBody>
      </p:sp>
    </p:spTree>
    <p:extLst>
      <p:ext uri="{BB962C8B-B14F-4D97-AF65-F5344CB8AC3E}">
        <p14:creationId xmlns:p14="http://schemas.microsoft.com/office/powerpoint/2010/main" xmlns="" val="371204698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ru-RU"/>
              <a:t>МУҲАРРИКҲОИ ДАРУНСӮЗИ АВТОМОБИЛӢ</a:t>
            </a: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5931269-2394-4F88-B934-AED3B1738AF9}" type="datetimeFigureOut">
              <a:rPr lang="ru-RU"/>
              <a:pPr>
                <a:defRPr/>
              </a:pPr>
              <a:t>14.09.2024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C900499-9E3B-42BE-A525-7B87EA6EE1A6}" type="slidenum">
              <a:rPr lang="ru-RU" altLang="en-US"/>
              <a:pPr>
                <a:defRPr/>
              </a:pPr>
              <a:t>‹#›</a:t>
            </a:fld>
            <a:endParaRPr lang="ru-RU" altLang="en-US"/>
          </a:p>
        </p:txBody>
      </p:sp>
    </p:spTree>
    <p:extLst>
      <p:ext uri="{BB962C8B-B14F-4D97-AF65-F5344CB8AC3E}">
        <p14:creationId xmlns:p14="http://schemas.microsoft.com/office/powerpoint/2010/main" xmlns="" val="4049066106"/>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AA4C22FE-406A-4720-9484-206EAA5E1EDD}" type="datetime1">
              <a:rPr lang="ru-RU" smtClean="0"/>
              <a:pPr>
                <a:defRPr/>
              </a:pPr>
              <a:t>14.09.2024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487768B7-EDB6-4BAE-A74D-38B281F9372A}" type="slidenum">
              <a:rPr lang="ru-RU" altLang="en-US" smtClean="0"/>
              <a:pPr>
                <a:defRPr/>
              </a:pPr>
              <a:t>‹#›</a:t>
            </a:fld>
            <a:endParaRPr lang="ru-RU" altLang="en-US"/>
          </a:p>
        </p:txBody>
      </p:sp>
    </p:spTree>
    <p:extLst>
      <p:ext uri="{BB962C8B-B14F-4D97-AF65-F5344CB8AC3E}">
        <p14:creationId xmlns:p14="http://schemas.microsoft.com/office/powerpoint/2010/main" xmlns="" val="83302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52A1BC8-AAAE-4714-8EBC-E058118EACF4}" type="datetime1">
              <a:rPr lang="ru-RU" smtClean="0"/>
              <a:pPr>
                <a:defRPr/>
              </a:pPr>
              <a:t>14.09.2024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7FADE61-0EC1-4C18-8565-5BBDCEC507BC}" type="slidenum">
              <a:rPr lang="ru-RU" altLang="en-US" smtClean="0"/>
              <a:pPr>
                <a:defRPr/>
              </a:pPr>
              <a:t>‹#›</a:t>
            </a:fld>
            <a:endParaRPr lang="ru-RU" altLang="en-US"/>
          </a:p>
        </p:txBody>
      </p:sp>
    </p:spTree>
    <p:extLst>
      <p:ext uri="{BB962C8B-B14F-4D97-AF65-F5344CB8AC3E}">
        <p14:creationId xmlns:p14="http://schemas.microsoft.com/office/powerpoint/2010/main" xmlns="" val="36055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C8ED1CE-B75D-41C3-A46B-8144F8402827}" type="datetime1">
              <a:rPr lang="ru-RU" smtClean="0"/>
              <a:pPr>
                <a:defRPr/>
              </a:pPr>
              <a:t>14.09.2024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18D5702-4595-49A7-A19C-926506BC0456}" type="slidenum">
              <a:rPr lang="ru-RU" altLang="en-US" smtClean="0"/>
              <a:pPr>
                <a:defRPr/>
              </a:pPr>
              <a:t>‹#›</a:t>
            </a:fld>
            <a:endParaRPr lang="ru-RU" altLang="en-US"/>
          </a:p>
        </p:txBody>
      </p:sp>
    </p:spTree>
    <p:extLst>
      <p:ext uri="{BB962C8B-B14F-4D97-AF65-F5344CB8AC3E}">
        <p14:creationId xmlns:p14="http://schemas.microsoft.com/office/powerpoint/2010/main" xmlns="" val="156681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308A935-7B58-4FE3-8827-14C5B8F9C404}" type="datetime1">
              <a:rPr lang="ru-RU" smtClean="0">
                <a:solidFill>
                  <a:prstClr val="black">
                    <a:tint val="75000"/>
                  </a:prstClr>
                </a:solidFill>
              </a: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487488" y="1031250"/>
            <a:ext cx="940904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09756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0A31C1-B089-4F9C-B976-D80C56188D39}" type="datetime1">
              <a:rPr lang="ru-RU" smtClean="0">
                <a:solidFill>
                  <a:prstClr val="black">
                    <a:tint val="75000"/>
                  </a:prstClr>
                </a:solidFill>
              </a: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2822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1F7957-8661-42F1-8F5B-0940030113FD}" type="datetime1">
              <a:rPr lang="ru-RU" smtClean="0">
                <a:solidFill>
                  <a:prstClr val="black">
                    <a:tint val="75000"/>
                  </a:prstClr>
                </a:solidFill>
              </a: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9398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31C85B1-2FFA-40FC-B5F3-891537A00D7B}" type="datetime1">
              <a:rPr lang="ru-RU" smtClean="0">
                <a:solidFill>
                  <a:prstClr val="black">
                    <a:tint val="75000"/>
                  </a:prstClr>
                </a:solidFill>
              </a: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3" name="Прямоугольник 22"/>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4" name="Прямоугольник 23"/>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5" name="Прямоугольник 24"/>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6" name="Прямоугольник 25"/>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7" name="Прямоугольник 26"/>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29" name="Прямая соединительная линия 28"/>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17817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59AC63-D7DC-4B36-AE12-77A967F0C8AB}" type="datetime1">
              <a:rPr lang="ru-RU" smtClean="0">
                <a:solidFill>
                  <a:prstClr val="black">
                    <a:tint val="75000"/>
                  </a:prstClr>
                </a:solidFill>
              </a:rPr>
              <a:pPr/>
              <a:t>14.09.2024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10" name="Прямоугольник 9"/>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4" name="Прямоугольник 13"/>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5" name="Прямоугольник 14"/>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8" name="Прямоугольник 1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9" name="Прямоугольник 1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0" name="Прямоугольник 1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1" name="Прямоугольник 2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22" name="Прямоугольник 2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24" name="Прямая соединительная линия 2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4958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83F2E4-D4E7-4B34-BA3F-A7289135D716}" type="datetime1">
              <a:rPr lang="ru-RU" smtClean="0">
                <a:solidFill>
                  <a:prstClr val="black">
                    <a:tint val="75000"/>
                  </a:prstClr>
                </a:solidFill>
              </a:rPr>
              <a:pPr/>
              <a:t>14.09.2024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7" name="Прямоугольник 6"/>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3" name="Прямая соединительная линия 12"/>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477507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14053-1B29-433C-8AFA-A72378E920BB}" type="datetime1">
              <a:rPr lang="ru-RU" smtClean="0">
                <a:solidFill>
                  <a:prstClr val="black">
                    <a:tint val="75000"/>
                  </a:prstClr>
                </a:solidFill>
              </a:rPr>
              <a:pPr/>
              <a:t>14.09.2024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5" name="Прямоугольник 4"/>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6" name="Прямоугольник 5"/>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7" name="Прямоугольник 6"/>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2" name="Прямая соединительная линия 11"/>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5301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D82A17-EBCB-4458-BEA2-37A80FCC30E8}" type="datetime1">
              <a:rPr lang="ru-RU" smtClean="0">
                <a:solidFill>
                  <a:prstClr val="black">
                    <a:tint val="75000"/>
                  </a:prstClr>
                </a:solidFill>
              </a: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8" name="Прямоугольник 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7968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0A12EC27-C201-45A6-BE6F-0989B0670870}" type="datetime1">
              <a:rPr lang="ru-RU" smtClean="0"/>
              <a:pPr>
                <a:defRPr/>
              </a:pPr>
              <a:t>14.09.2024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E8E742F7-E083-4E34-A083-AB320D0B1161}" type="slidenum">
              <a:rPr lang="ru-RU" altLang="en-US" smtClean="0"/>
              <a:pPr>
                <a:defRPr/>
              </a:pPr>
              <a:t>‹#›</a:t>
            </a:fld>
            <a:endParaRPr lang="ru-RU" altLang="en-US"/>
          </a:p>
        </p:txBody>
      </p:sp>
    </p:spTree>
    <p:extLst>
      <p:ext uri="{BB962C8B-B14F-4D97-AF65-F5344CB8AC3E}">
        <p14:creationId xmlns:p14="http://schemas.microsoft.com/office/powerpoint/2010/main" xmlns="" val="258707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9282E8C-94D5-48B3-9080-9ED4655DC3E8}" type="datetime1">
              <a:rPr lang="ru-RU" smtClean="0">
                <a:solidFill>
                  <a:prstClr val="black">
                    <a:tint val="75000"/>
                  </a:prstClr>
                </a:solidFill>
              </a: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8" name="Прямоугольник 7"/>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3" name="Прямоугольник 12"/>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5" name="Прямая соединительная линия 14"/>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60518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31DDD9-1916-4E88-A337-E6DEABCEE5BF}" type="datetime1">
              <a:rPr lang="ru-RU" smtClean="0">
                <a:solidFill>
                  <a:prstClr val="black">
                    <a:tint val="75000"/>
                  </a:prstClr>
                </a:solidFill>
              </a: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65491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5905079-C988-43D8-8631-6B241E3D07E4}" type="datetime1">
              <a:rPr lang="ru-RU" smtClean="0">
                <a:solidFill>
                  <a:prstClr val="black">
                    <a:tint val="75000"/>
                  </a:prstClr>
                </a:solidFill>
              </a: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p:cNvSpPr/>
          <p:nvPr userDrawn="1"/>
        </p:nvSpPr>
        <p:spPr>
          <a:xfrm>
            <a:off x="1775521" y="476672"/>
            <a:ext cx="931303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8" name="Прямоугольник 7"/>
          <p:cNvSpPr/>
          <p:nvPr userDrawn="1"/>
        </p:nvSpPr>
        <p:spPr>
          <a:xfrm>
            <a:off x="5535117" y="1"/>
            <a:ext cx="2491284" cy="6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9" name="Прямоугольник 8"/>
          <p:cNvSpPr/>
          <p:nvPr userDrawn="1"/>
        </p:nvSpPr>
        <p:spPr>
          <a:xfrm>
            <a:off x="1775521" y="10716"/>
            <a:ext cx="9313033" cy="105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0" name="Прямоугольник 9"/>
          <p:cNvSpPr/>
          <p:nvPr userDrawn="1"/>
        </p:nvSpPr>
        <p:spPr>
          <a:xfrm>
            <a:off x="1777980" y="409427"/>
            <a:ext cx="9313033" cy="185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1" name="Прямоугольник 10"/>
          <p:cNvSpPr/>
          <p:nvPr userDrawn="1"/>
        </p:nvSpPr>
        <p:spPr>
          <a:xfrm>
            <a:off x="1769171" y="0"/>
            <a:ext cx="192021"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
        <p:nvSpPr>
          <p:cNvPr id="12" name="Прямоугольник 11"/>
          <p:cNvSpPr/>
          <p:nvPr userDrawn="1"/>
        </p:nvSpPr>
        <p:spPr>
          <a:xfrm>
            <a:off x="10992544" y="58316"/>
            <a:ext cx="96009"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cxnSp>
        <p:nvCxnSpPr>
          <p:cNvPr id="14" name="Прямая соединительная линия 13"/>
          <p:cNvCxnSpPr/>
          <p:nvPr userDrawn="1"/>
        </p:nvCxnSpPr>
        <p:spPr>
          <a:xfrm flipV="1">
            <a:off x="1583499" y="1031250"/>
            <a:ext cx="9313035" cy="21486"/>
          </a:xfrm>
          <a:prstGeom prst="line">
            <a:avLst/>
          </a:prstGeom>
          <a:ln>
            <a:solidFill>
              <a:srgbClr val="002060"/>
            </a:solidFill>
          </a:ln>
          <a:effectLst>
            <a:innerShdw blurRad="63500" dist="50800" dir="162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8813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AA4C22FE-406A-4720-9484-206EAA5E1EDD}"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487768B7-EDB6-4BAE-A74D-38B281F9372A}"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182539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0A12EC27-C201-45A6-BE6F-0989B0670870}"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E8E742F7-E083-4E34-A083-AB320D0B1161}"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336082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32132D88-550A-4054-856D-4722C876C691}"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B4116A05-B2C2-46B3-81F8-AA0B647EB914}"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626081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535B7CC2-C242-4694-B532-DA80B753B22F}" type="datetime1">
              <a:rPr lang="ru-RU" smtClean="0">
                <a:solidFill>
                  <a:prstClr val="black">
                    <a:tint val="75000"/>
                  </a:prstClr>
                </a:solidFill>
              </a:rPr>
              <a:pPr>
                <a:def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B6523B9C-3B1A-4915-B0B2-2931967C3125}"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322155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44E5DC14-6B55-42AA-A2F3-E8B1B59D93F2}" type="datetime1">
              <a:rPr lang="ru-RU" smtClean="0">
                <a:solidFill>
                  <a:prstClr val="black">
                    <a:tint val="75000"/>
                  </a:prstClr>
                </a:solidFill>
              </a:rPr>
              <a:pPr>
                <a:defRPr/>
              </a:pPr>
              <a:t>14.09.2024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9" name="Номер слайда 8"/>
          <p:cNvSpPr>
            <a:spLocks noGrp="1"/>
          </p:cNvSpPr>
          <p:nvPr>
            <p:ph type="sldNum" sz="quarter" idx="12"/>
          </p:nvPr>
        </p:nvSpPr>
        <p:spPr/>
        <p:txBody>
          <a:bodyPr/>
          <a:lstStyle/>
          <a:p>
            <a:pPr>
              <a:defRPr/>
            </a:pPr>
            <a:fld id="{CECF21FF-5B2A-47CF-9163-226307E06B09}"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34535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99C114AD-AE0B-420B-8AF5-3BE6B577B5C7}" type="datetime1">
              <a:rPr lang="ru-RU" smtClean="0">
                <a:solidFill>
                  <a:prstClr val="black">
                    <a:tint val="75000"/>
                  </a:prstClr>
                </a:solidFill>
              </a:rPr>
              <a:pPr>
                <a:defRPr/>
              </a:pPr>
              <a:t>14.09.2024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5" name="Номер слайда 4"/>
          <p:cNvSpPr>
            <a:spLocks noGrp="1"/>
          </p:cNvSpPr>
          <p:nvPr>
            <p:ph type="sldNum" sz="quarter" idx="12"/>
          </p:nvPr>
        </p:nvSpPr>
        <p:spPr/>
        <p:txBody>
          <a:bodyPr/>
          <a:lstStyle/>
          <a:p>
            <a:pPr>
              <a:defRPr/>
            </a:pPr>
            <a:fld id="{9B4D9967-1DD4-474A-9B7D-367C8F33F5A8}"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89225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648F33C-D7CB-40E3-B693-E56D79118D51}" type="datetime1">
              <a:rPr lang="ru-RU" smtClean="0">
                <a:solidFill>
                  <a:prstClr val="black">
                    <a:tint val="75000"/>
                  </a:prstClr>
                </a:solidFill>
              </a:rPr>
              <a:pPr>
                <a:defRPr/>
              </a:pPr>
              <a:t>14.09.2024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4" name="Номер слайда 3"/>
          <p:cNvSpPr>
            <a:spLocks noGrp="1"/>
          </p:cNvSpPr>
          <p:nvPr>
            <p:ph type="sldNum" sz="quarter" idx="12"/>
          </p:nvPr>
        </p:nvSpPr>
        <p:spPr/>
        <p:txBody>
          <a:bodyPr/>
          <a:lstStyle/>
          <a:p>
            <a:pPr>
              <a:defRPr/>
            </a:pPr>
            <a:fld id="{02A9B9A6-B789-40E2-A6C8-00483344552F}"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396388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32132D88-550A-4054-856D-4722C876C691}" type="datetime1">
              <a:rPr lang="ru-RU" smtClean="0"/>
              <a:pPr>
                <a:defRPr/>
              </a:pPr>
              <a:t>14.09.2024</a:t>
            </a:fld>
            <a:endParaRPr lang="ru-RU"/>
          </a:p>
        </p:txBody>
      </p:sp>
      <p:sp>
        <p:nvSpPr>
          <p:cNvPr id="5" name="Нижний колонтитул 4"/>
          <p:cNvSpPr>
            <a:spLocks noGrp="1"/>
          </p:cNvSpPr>
          <p:nvPr>
            <p:ph type="ftr" sz="quarter" idx="11"/>
          </p:nvPr>
        </p:nvSpPr>
        <p:spPr/>
        <p:txBody>
          <a:bodyPr/>
          <a:lstStyle/>
          <a:p>
            <a:pPr>
              <a:defRPr/>
            </a:pPr>
            <a:r>
              <a:rPr lang="ru-RU"/>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B4116A05-B2C2-46B3-81F8-AA0B647EB914}" type="slidenum">
              <a:rPr lang="ru-RU" altLang="en-US" smtClean="0"/>
              <a:pPr>
                <a:defRPr/>
              </a:pPr>
              <a:t>‹#›</a:t>
            </a:fld>
            <a:endParaRPr lang="ru-RU" altLang="en-US"/>
          </a:p>
        </p:txBody>
      </p:sp>
    </p:spTree>
    <p:extLst>
      <p:ext uri="{BB962C8B-B14F-4D97-AF65-F5344CB8AC3E}">
        <p14:creationId xmlns:p14="http://schemas.microsoft.com/office/powerpoint/2010/main" xmlns="" val="2346800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0D2F7095-72DE-4E9A-9B64-09E7EE42C2AA}" type="datetime1">
              <a:rPr lang="ru-RU" smtClean="0">
                <a:solidFill>
                  <a:prstClr val="black">
                    <a:tint val="75000"/>
                  </a:prstClr>
                </a:solidFill>
              </a:rPr>
              <a:pPr>
                <a:def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855379EA-1B3F-44E6-B27B-6A8AFBAEBCF0}"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803698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2868DD86-B89A-42E6-962D-B46F09BC597C}" type="datetime1">
              <a:rPr lang="ru-RU" smtClean="0">
                <a:solidFill>
                  <a:prstClr val="black">
                    <a:tint val="75000"/>
                  </a:prstClr>
                </a:solidFill>
              </a:rPr>
              <a:pPr>
                <a:defRPr/>
              </a:pPr>
              <a:t>14.09.2024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D7060B57-D425-4909-A43A-B714E30AC1C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324994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52A1BC8-AAAE-4714-8EBC-E058118EACF4}"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7FADE61-0EC1-4C18-8565-5BBDCEC507B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1422487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C8ED1CE-B75D-41C3-A46B-8144F8402827}"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12"/>
          </p:nvPr>
        </p:nvSpPr>
        <p:spPr/>
        <p:txBody>
          <a:bodyPr/>
          <a:lstStyle/>
          <a:p>
            <a:pPr>
              <a:defRPr/>
            </a:pPr>
            <a:fld id="{918D5702-4595-49A7-A19C-926506BC0456}"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296574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535B7CC2-C242-4694-B532-DA80B753B22F}" type="datetime1">
              <a:rPr lang="ru-RU" smtClean="0"/>
              <a:pPr>
                <a:defRPr/>
              </a:pPr>
              <a:t>14.09.2024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B6523B9C-3B1A-4915-B0B2-2931967C3125}" type="slidenum">
              <a:rPr lang="ru-RU" altLang="en-US" smtClean="0"/>
              <a:pPr>
                <a:defRPr/>
              </a:pPr>
              <a:t>‹#›</a:t>
            </a:fld>
            <a:endParaRPr lang="ru-RU" altLang="en-US"/>
          </a:p>
        </p:txBody>
      </p:sp>
    </p:spTree>
    <p:extLst>
      <p:ext uri="{BB962C8B-B14F-4D97-AF65-F5344CB8AC3E}">
        <p14:creationId xmlns:p14="http://schemas.microsoft.com/office/powerpoint/2010/main" xmlns="" val="193296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44E5DC14-6B55-42AA-A2F3-E8B1B59D93F2}" type="datetime1">
              <a:rPr lang="ru-RU" smtClean="0"/>
              <a:pPr>
                <a:defRPr/>
              </a:pPr>
              <a:t>14.09.2024</a:t>
            </a:fld>
            <a:endParaRPr lang="ru-RU"/>
          </a:p>
        </p:txBody>
      </p:sp>
      <p:sp>
        <p:nvSpPr>
          <p:cNvPr id="8" name="Нижний колонтитул 7"/>
          <p:cNvSpPr>
            <a:spLocks noGrp="1"/>
          </p:cNvSpPr>
          <p:nvPr>
            <p:ph type="ftr" sz="quarter" idx="11"/>
          </p:nvPr>
        </p:nvSpPr>
        <p:spPr/>
        <p:txBody>
          <a:bodyPr/>
          <a:lstStyle/>
          <a:p>
            <a:pPr>
              <a:defRPr/>
            </a:pPr>
            <a:r>
              <a:rPr lang="ru-RU"/>
              <a:t>МУҲАРРИКҲОИ ДАРУНСӮЗИ АВТОМОБИЛӢ</a:t>
            </a:r>
          </a:p>
        </p:txBody>
      </p:sp>
      <p:sp>
        <p:nvSpPr>
          <p:cNvPr id="9" name="Номер слайда 8"/>
          <p:cNvSpPr>
            <a:spLocks noGrp="1"/>
          </p:cNvSpPr>
          <p:nvPr>
            <p:ph type="sldNum" sz="quarter" idx="12"/>
          </p:nvPr>
        </p:nvSpPr>
        <p:spPr/>
        <p:txBody>
          <a:bodyPr/>
          <a:lstStyle/>
          <a:p>
            <a:pPr>
              <a:defRPr/>
            </a:pPr>
            <a:fld id="{CECF21FF-5B2A-47CF-9163-226307E06B09}" type="slidenum">
              <a:rPr lang="ru-RU" altLang="en-US" smtClean="0"/>
              <a:pPr>
                <a:defRPr/>
              </a:pPr>
              <a:t>‹#›</a:t>
            </a:fld>
            <a:endParaRPr lang="ru-RU" altLang="en-US"/>
          </a:p>
        </p:txBody>
      </p:sp>
    </p:spTree>
    <p:extLst>
      <p:ext uri="{BB962C8B-B14F-4D97-AF65-F5344CB8AC3E}">
        <p14:creationId xmlns:p14="http://schemas.microsoft.com/office/powerpoint/2010/main" xmlns="" val="296588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99C114AD-AE0B-420B-8AF5-3BE6B577B5C7}" type="datetime1">
              <a:rPr lang="ru-RU" smtClean="0"/>
              <a:pPr>
                <a:defRPr/>
              </a:pPr>
              <a:t>14.09.2024</a:t>
            </a:fld>
            <a:endParaRPr lang="ru-RU"/>
          </a:p>
        </p:txBody>
      </p:sp>
      <p:sp>
        <p:nvSpPr>
          <p:cNvPr id="4" name="Нижний колонтитул 3"/>
          <p:cNvSpPr>
            <a:spLocks noGrp="1"/>
          </p:cNvSpPr>
          <p:nvPr>
            <p:ph type="ftr" sz="quarter" idx="11"/>
          </p:nvPr>
        </p:nvSpPr>
        <p:spPr/>
        <p:txBody>
          <a:bodyPr/>
          <a:lstStyle/>
          <a:p>
            <a:pPr>
              <a:defRPr/>
            </a:pPr>
            <a:r>
              <a:rPr lang="ru-RU"/>
              <a:t>МУҲАРРИКҲОИ ДАРУНСӮЗИ АВТОМОБИЛӢ</a:t>
            </a:r>
          </a:p>
        </p:txBody>
      </p:sp>
      <p:sp>
        <p:nvSpPr>
          <p:cNvPr id="5" name="Номер слайда 4"/>
          <p:cNvSpPr>
            <a:spLocks noGrp="1"/>
          </p:cNvSpPr>
          <p:nvPr>
            <p:ph type="sldNum" sz="quarter" idx="12"/>
          </p:nvPr>
        </p:nvSpPr>
        <p:spPr/>
        <p:txBody>
          <a:bodyPr/>
          <a:lstStyle/>
          <a:p>
            <a:pPr>
              <a:defRPr/>
            </a:pPr>
            <a:fld id="{9B4D9967-1DD4-474A-9B7D-367C8F33F5A8}" type="slidenum">
              <a:rPr lang="ru-RU" altLang="en-US" smtClean="0"/>
              <a:pPr>
                <a:defRPr/>
              </a:pPr>
              <a:t>‹#›</a:t>
            </a:fld>
            <a:endParaRPr lang="ru-RU" altLang="en-US"/>
          </a:p>
        </p:txBody>
      </p:sp>
    </p:spTree>
    <p:extLst>
      <p:ext uri="{BB962C8B-B14F-4D97-AF65-F5344CB8AC3E}">
        <p14:creationId xmlns:p14="http://schemas.microsoft.com/office/powerpoint/2010/main" xmlns="" val="317612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648F33C-D7CB-40E3-B693-E56D79118D51}" type="datetime1">
              <a:rPr lang="ru-RU" smtClean="0"/>
              <a:pPr>
                <a:defRPr/>
              </a:pPr>
              <a:t>14.09.2024</a:t>
            </a:fld>
            <a:endParaRPr lang="ru-RU"/>
          </a:p>
        </p:txBody>
      </p:sp>
      <p:sp>
        <p:nvSpPr>
          <p:cNvPr id="3" name="Нижний колонтитул 2"/>
          <p:cNvSpPr>
            <a:spLocks noGrp="1"/>
          </p:cNvSpPr>
          <p:nvPr>
            <p:ph type="ftr" sz="quarter" idx="11"/>
          </p:nvPr>
        </p:nvSpPr>
        <p:spPr/>
        <p:txBody>
          <a:bodyPr/>
          <a:lstStyle/>
          <a:p>
            <a:pPr>
              <a:defRPr/>
            </a:pPr>
            <a:r>
              <a:rPr lang="ru-RU"/>
              <a:t>МУҲАРРИКҲОИ ДАРУНСӮЗИ АВТОМОБИЛӢ</a:t>
            </a:r>
          </a:p>
        </p:txBody>
      </p:sp>
      <p:sp>
        <p:nvSpPr>
          <p:cNvPr id="4" name="Номер слайда 3"/>
          <p:cNvSpPr>
            <a:spLocks noGrp="1"/>
          </p:cNvSpPr>
          <p:nvPr>
            <p:ph type="sldNum" sz="quarter" idx="12"/>
          </p:nvPr>
        </p:nvSpPr>
        <p:spPr/>
        <p:txBody>
          <a:bodyPr/>
          <a:lstStyle/>
          <a:p>
            <a:pPr>
              <a:defRPr/>
            </a:pPr>
            <a:fld id="{02A9B9A6-B789-40E2-A6C8-00483344552F}" type="slidenum">
              <a:rPr lang="ru-RU" altLang="en-US" smtClean="0"/>
              <a:pPr>
                <a:defRPr/>
              </a:pPr>
              <a:t>‹#›</a:t>
            </a:fld>
            <a:endParaRPr lang="ru-RU" altLang="en-US"/>
          </a:p>
        </p:txBody>
      </p:sp>
    </p:spTree>
    <p:extLst>
      <p:ext uri="{BB962C8B-B14F-4D97-AF65-F5344CB8AC3E}">
        <p14:creationId xmlns:p14="http://schemas.microsoft.com/office/powerpoint/2010/main" xmlns="" val="279395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0D2F7095-72DE-4E9A-9B64-09E7EE42C2AA}" type="datetime1">
              <a:rPr lang="ru-RU" smtClean="0"/>
              <a:pPr>
                <a:defRPr/>
              </a:pPr>
              <a:t>14.09.2024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855379EA-1B3F-44E6-B27B-6A8AFBAEBCF0}" type="slidenum">
              <a:rPr lang="ru-RU" altLang="en-US" smtClean="0"/>
              <a:pPr>
                <a:defRPr/>
              </a:pPr>
              <a:t>‹#›</a:t>
            </a:fld>
            <a:endParaRPr lang="ru-RU" altLang="en-US"/>
          </a:p>
        </p:txBody>
      </p:sp>
    </p:spTree>
    <p:extLst>
      <p:ext uri="{BB962C8B-B14F-4D97-AF65-F5344CB8AC3E}">
        <p14:creationId xmlns:p14="http://schemas.microsoft.com/office/powerpoint/2010/main" xmlns="" val="95868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2868DD86-B89A-42E6-962D-B46F09BC597C}" type="datetime1">
              <a:rPr lang="ru-RU" smtClean="0"/>
              <a:pPr>
                <a:defRPr/>
              </a:pPr>
              <a:t>14.09.2024</a:t>
            </a:fld>
            <a:endParaRPr lang="ru-RU"/>
          </a:p>
        </p:txBody>
      </p:sp>
      <p:sp>
        <p:nvSpPr>
          <p:cNvPr id="6" name="Нижний колонтитул 5"/>
          <p:cNvSpPr>
            <a:spLocks noGrp="1"/>
          </p:cNvSpPr>
          <p:nvPr>
            <p:ph type="ftr" sz="quarter" idx="11"/>
          </p:nvPr>
        </p:nvSpPr>
        <p:spPr/>
        <p:txBody>
          <a:bodyPr/>
          <a:lstStyle/>
          <a:p>
            <a:pPr>
              <a:defRPr/>
            </a:pPr>
            <a:r>
              <a:rPr lang="ru-RU"/>
              <a:t>МУҲАРРИКҲОИ ДАРУНСӮЗИ АВТОМОБИЛӢ</a:t>
            </a:r>
          </a:p>
        </p:txBody>
      </p:sp>
      <p:sp>
        <p:nvSpPr>
          <p:cNvPr id="7" name="Номер слайда 6"/>
          <p:cNvSpPr>
            <a:spLocks noGrp="1"/>
          </p:cNvSpPr>
          <p:nvPr>
            <p:ph type="sldNum" sz="quarter" idx="12"/>
          </p:nvPr>
        </p:nvSpPr>
        <p:spPr/>
        <p:txBody>
          <a:bodyPr/>
          <a:lstStyle/>
          <a:p>
            <a:pPr>
              <a:defRPr/>
            </a:pPr>
            <a:fld id="{D7060B57-D425-4909-A43A-B714E30AC1CC}" type="slidenum">
              <a:rPr lang="ru-RU" altLang="en-US" smtClean="0"/>
              <a:pPr>
                <a:defRPr/>
              </a:pPr>
              <a:t>‹#›</a:t>
            </a:fld>
            <a:endParaRPr lang="ru-RU" altLang="en-US"/>
          </a:p>
        </p:txBody>
      </p:sp>
    </p:spTree>
    <p:extLst>
      <p:ext uri="{BB962C8B-B14F-4D97-AF65-F5344CB8AC3E}">
        <p14:creationId xmlns:p14="http://schemas.microsoft.com/office/powerpoint/2010/main" xmlns="" val="407262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769482-2F76-4AAF-8FDC-92FB3CAC855C}" type="datetime1">
              <a:rPr lang="ru-RU" smtClean="0"/>
              <a:pPr>
                <a:defRPr/>
              </a:pPr>
              <a:t>14.09.2024</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МУҲАРРИКҲОИ ДАРУНСӮЗИ АВТОМОБИЛӢ</a:t>
            </a: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1D95BB-4FB4-4664-BEFD-03319D3A9B9C}" type="slidenum">
              <a:rPr lang="ru-RU" altLang="en-US" smtClean="0"/>
              <a:pPr>
                <a:defRPr/>
              </a:pPr>
              <a:t>‹#›</a:t>
            </a:fld>
            <a:endParaRPr lang="ru-RU" altLang="en-US"/>
          </a:p>
        </p:txBody>
      </p:sp>
    </p:spTree>
    <p:extLst>
      <p:ext uri="{BB962C8B-B14F-4D97-AF65-F5344CB8AC3E}">
        <p14:creationId xmlns:p14="http://schemas.microsoft.com/office/powerpoint/2010/main" xmlns="" val="4211737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832996A-28C3-4AEB-9D38-C2BE71A58DDB}" type="datetime1">
              <a:rPr lang="ru-RU" smtClean="0">
                <a:solidFill>
                  <a:prstClr val="black">
                    <a:tint val="75000"/>
                  </a:prstClr>
                </a:solidFill>
                <a:latin typeface="Calibri"/>
              </a:rPr>
              <a:pPr eaLnBrk="1" fontAlgn="auto" hangingPunct="1">
                <a:spcBef>
                  <a:spcPts val="0"/>
                </a:spcBef>
                <a:spcAft>
                  <a:spcPts val="0"/>
                </a:spcAft>
              </a:pPr>
              <a:t>14.09.2024</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19B0651-EE4F-4900-A07F-96A6BFA9D0F0}" type="slidenum">
              <a:rPr lang="ru-RU" smtClean="0">
                <a:solidFill>
                  <a:prstClr val="black">
                    <a:tint val="75000"/>
                  </a:prstClr>
                </a:solidFill>
                <a:latin typeface="Calibri"/>
              </a:rPr>
              <a:pPr eaLnBrk="1" fontAlgn="auto" hangingPunct="1">
                <a:spcBef>
                  <a:spcPts val="0"/>
                </a:spcBef>
                <a:spcAft>
                  <a:spcPts val="0"/>
                </a:spcAft>
              </a:pPr>
              <a:t>‹#›</a:t>
            </a:fld>
            <a:endParaRPr lang="ru-RU">
              <a:solidFill>
                <a:prstClr val="black">
                  <a:tint val="75000"/>
                </a:prstClr>
              </a:solidFill>
              <a:latin typeface="Calibri"/>
            </a:endParaRPr>
          </a:p>
        </p:txBody>
      </p:sp>
      <p:pic>
        <p:nvPicPr>
          <p:cNvPr id="8" name="Рисунок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775520" y="12957"/>
            <a:ext cx="9313035" cy="1040918"/>
          </a:xfrm>
          <a:prstGeom prst="rect">
            <a:avLst/>
          </a:prstGeom>
        </p:spPr>
      </p:pic>
      <p:pic>
        <p:nvPicPr>
          <p:cNvPr id="9"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1736" y="5439"/>
            <a:ext cx="1763784" cy="1048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Прямоугольник 10">
            <a:extLst>
              <a:ext uri="{FF2B5EF4-FFF2-40B4-BE49-F238E27FC236}">
                <a16:creationId xmlns="" xmlns:a16="http://schemas.microsoft.com/office/drawing/2014/main" id="{26BBF074-7DE1-44FC-B122-DC7BE082FE5C}"/>
              </a:ext>
            </a:extLst>
          </p:cNvPr>
          <p:cNvSpPr/>
          <p:nvPr userDrawn="1"/>
        </p:nvSpPr>
        <p:spPr>
          <a:xfrm>
            <a:off x="11088552" y="-22626"/>
            <a:ext cx="1103448" cy="107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ru-RU">
              <a:solidFill>
                <a:prstClr val="white"/>
              </a:solidFill>
            </a:endParaRPr>
          </a:p>
        </p:txBody>
      </p:sp>
    </p:spTree>
    <p:extLst>
      <p:ext uri="{BB962C8B-B14F-4D97-AF65-F5344CB8AC3E}">
        <p14:creationId xmlns:p14="http://schemas.microsoft.com/office/powerpoint/2010/main" xmlns="" val="35501875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769482-2F76-4AAF-8FDC-92FB3CAC855C}" type="datetime1">
              <a:rPr lang="ru-RU" smtClean="0">
                <a:solidFill>
                  <a:prstClr val="black">
                    <a:tint val="75000"/>
                  </a:prstClr>
                </a:solidFill>
              </a:rPr>
              <a:pPr>
                <a:defRPr/>
              </a:pPr>
              <a:t>14.09.2024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solidFill>
                  <a:prstClr val="black">
                    <a:tint val="75000"/>
                  </a:prstClr>
                </a:solidFill>
              </a:rPr>
              <a:t>МУҲАРРИКҲОИ ДАРУНСӮЗИ АВТОМОБИЛӢ</a:t>
            </a: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1D95BB-4FB4-4664-BEFD-03319D3A9B9C}" type="slidenum">
              <a:rPr lang="ru-RU" altLang="en-US" smtClean="0">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p14="http://schemas.microsoft.com/office/powerpoint/2010/main" xmlns="" val="18130878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844826"/>
            <a:ext cx="12192000" cy="830997"/>
          </a:xfrm>
          <a:prstGeom prst="rect">
            <a:avLst/>
          </a:prstGeom>
          <a:solidFill>
            <a:schemeClr val="accent6">
              <a:lumMod val="75000"/>
            </a:schemeClr>
          </a:solidFill>
        </p:spPr>
        <p:txBody>
          <a:bodyPr wrap="square" rtlCol="0">
            <a:spAutoFit/>
          </a:bodyPr>
          <a:lstStyle/>
          <a:p>
            <a:pPr algn="ctr"/>
            <a:r>
              <a:rPr lang="tg-Cyrl-TJ" sz="2400" b="1" dirty="0">
                <a:solidFill>
                  <a:schemeClr val="bg1"/>
                </a:solidFill>
                <a:latin typeface="Times New Roman" panose="02020603050405020304" pitchFamily="18" charset="0"/>
                <a:cs typeface="Times New Roman" panose="02020603050405020304" pitchFamily="18" charset="0"/>
              </a:rPr>
              <a:t>КАФЕДРАИ </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tg-Cyrl-TJ" sz="2400" b="1" dirty="0" smtClean="0">
                <a:solidFill>
                  <a:schemeClr val="bg1"/>
                </a:solidFill>
                <a:latin typeface="Times New Roman" pitchFamily="18" charset="0"/>
                <a:cs typeface="Times New Roman" pitchFamily="18" charset="0"/>
              </a:rPr>
              <a:t>“</a:t>
            </a:r>
            <a:r>
              <a:rPr lang="tg-Cyrl-TJ" sz="2000" b="1" dirty="0" smtClean="0">
                <a:solidFill>
                  <a:schemeClr val="bg1"/>
                </a:solidFill>
                <a:latin typeface="Times New Roman" pitchFamily="18" charset="0"/>
                <a:cs typeface="Times New Roman" pitchFamily="18" charset="0"/>
              </a:rPr>
              <a:t>НЕРУГОҲҲОИ ЭЛЕКТРИКӢ</a:t>
            </a:r>
            <a:r>
              <a:rPr lang="tg-Cyrl-TJ" sz="2400" b="1" dirty="0" smtClean="0">
                <a:solidFill>
                  <a:schemeClr val="bg1"/>
                </a:solidFill>
                <a:latin typeface="Times New Roman" pitchFamily="18" charset="0"/>
                <a:cs typeface="Times New Roman" pitchFamily="18" charset="0"/>
              </a:rPr>
              <a:t>”</a:t>
            </a:r>
            <a:endParaRPr lang="tg-Cyrl-TJ" sz="2400" b="1" dirty="0">
              <a:solidFill>
                <a:schemeClr val="bg1"/>
              </a:solidFill>
              <a:latin typeface="Times New Roman" pitchFamily="18" charset="0"/>
              <a:cs typeface="Times New Roman" pitchFamily="18" charset="0"/>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337" y="92705"/>
            <a:ext cx="1338369" cy="960033"/>
          </a:xfrm>
          <a:prstGeom prst="rect">
            <a:avLst/>
          </a:prstGeom>
        </p:spPr>
      </p:pic>
      <p:sp>
        <p:nvSpPr>
          <p:cNvPr id="8" name="TextBox 7"/>
          <p:cNvSpPr txBox="1"/>
          <p:nvPr/>
        </p:nvSpPr>
        <p:spPr>
          <a:xfrm>
            <a:off x="6524628" y="5699485"/>
            <a:ext cx="5500726" cy="1015663"/>
          </a:xfrm>
          <a:prstGeom prst="rect">
            <a:avLst/>
          </a:prstGeom>
          <a:noFill/>
        </p:spPr>
        <p:txBody>
          <a:bodyPr wrap="square" rtlCol="0">
            <a:spAutoFit/>
          </a:bodyPr>
          <a:lstStyle/>
          <a:p>
            <a:pPr algn="ctr"/>
            <a:r>
              <a:rPr lang="ru-RU" sz="2000" dirty="0" err="1">
                <a:latin typeface="Times New Roman" pitchFamily="18" charset="0"/>
                <a:cs typeface="Times New Roman" pitchFamily="18" charset="0"/>
              </a:rPr>
              <a:t>Номзади</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илм</a:t>
            </a:r>
            <a:r>
              <a:rPr lang="tg-Cyrl-TJ" sz="2000" dirty="0" smtClean="0">
                <a:latin typeface="Times New Roman" pitchFamily="18" charset="0"/>
                <a:cs typeface="Times New Roman" pitchFamily="18" charset="0"/>
              </a:rPr>
              <a:t>ҳои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техникӣ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дотсент</a:t>
            </a:r>
            <a:endParaRPr lang="tg-Cyrl-TJ" sz="2000" dirty="0">
              <a:latin typeface="Times New Roman" pitchFamily="18" charset="0"/>
              <a:cs typeface="Times New Roman" pitchFamily="18" charset="0"/>
            </a:endParaRPr>
          </a:p>
          <a:p>
            <a:pPr algn="ctr"/>
            <a:r>
              <a:rPr lang="tg-Cyrl-TJ" sz="2000" b="1" i="1" dirty="0" smtClean="0">
                <a:solidFill>
                  <a:srgbClr val="002060"/>
                </a:solidFill>
                <a:latin typeface="Times New Roman" pitchFamily="18" charset="0"/>
                <a:cs typeface="Times New Roman" pitchFamily="18" charset="0"/>
              </a:rPr>
              <a:t>ҲАСАНЗОДА НАСРУЛЛО</a:t>
            </a:r>
            <a:endParaRPr lang="en-US" sz="2000" b="1" i="1" dirty="0" smtClean="0">
              <a:solidFill>
                <a:srgbClr val="002060"/>
              </a:solidFill>
              <a:latin typeface="Times New Roman" pitchFamily="18" charset="0"/>
              <a:cs typeface="Times New Roman" pitchFamily="18" charset="0"/>
            </a:endParaRPr>
          </a:p>
          <a:p>
            <a:pPr algn="ctr"/>
            <a:r>
              <a:rPr lang="en-US" sz="2000" b="1" dirty="0" err="1" smtClean="0">
                <a:latin typeface="Times New Roman" pitchFamily="18" charset="0"/>
                <a:cs typeface="Times New Roman" pitchFamily="18" charset="0"/>
              </a:rPr>
              <a:t>tel</a:t>
            </a:r>
            <a:r>
              <a:rPr lang="en-US" sz="2000" b="1" dirty="0">
                <a:latin typeface="Times New Roman" pitchFamily="18" charset="0"/>
                <a:cs typeface="Times New Roman" pitchFamily="18" charset="0"/>
              </a:rPr>
              <a:t>: </a:t>
            </a:r>
            <a:r>
              <a:rPr lang="tg-Cyrl-TJ" sz="2000" b="1" dirty="0" smtClean="0">
                <a:latin typeface="Times New Roman" pitchFamily="18" charset="0"/>
                <a:cs typeface="Times New Roman" pitchFamily="18" charset="0"/>
              </a:rPr>
              <a:t>935338080</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e</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mail</a:t>
            </a:r>
            <a:r>
              <a:rPr lang="tg-Cyrl-TJ"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nasrullo-5445</a:t>
            </a:r>
            <a:r>
              <a:rPr lang="tg-Cyrl-TJ" sz="2000" b="1" dirty="0" smtClean="0">
                <a:latin typeface="Times New Roman" pitchFamily="18" charset="0"/>
                <a:cs typeface="Times New Roman" pitchFamily="18" charset="0"/>
              </a:rPr>
              <a:t>@mail.ru</a:t>
            </a:r>
            <a:endParaRPr lang="ru-RU" sz="2000" b="1" dirty="0">
              <a:solidFill>
                <a:schemeClr val="accent1"/>
              </a:solidFill>
              <a:latin typeface="Times New Roman" pitchFamily="18" charset="0"/>
              <a:cs typeface="Times New Roman" pitchFamily="18" charset="0"/>
            </a:endParaRPr>
          </a:p>
        </p:txBody>
      </p:sp>
      <p:pic>
        <p:nvPicPr>
          <p:cNvPr id="9" name="Picture 33" descr="C:\Users\nasrullo\Desktop\12.JPG"/>
          <p:cNvPicPr>
            <a:picLocks noChangeAspect="1" noChangeArrowheads="1"/>
          </p:cNvPicPr>
          <p:nvPr/>
        </p:nvPicPr>
        <p:blipFill>
          <a:blip r:embed="rId4" cstate="print"/>
          <a:srcRect/>
          <a:stretch>
            <a:fillRect/>
          </a:stretch>
        </p:blipFill>
        <p:spPr bwMode="auto">
          <a:xfrm>
            <a:off x="8728106" y="3582508"/>
            <a:ext cx="1654174" cy="2203946"/>
          </a:xfrm>
          <a:prstGeom prst="rect">
            <a:avLst/>
          </a:prstGeom>
          <a:noFill/>
        </p:spPr>
      </p:pic>
      <p:pic>
        <p:nvPicPr>
          <p:cNvPr id="10" name="Рисунок 9" descr="4f9cafb0ce17e159deacea61493668d7.png"/>
          <p:cNvPicPr>
            <a:picLocks noChangeAspect="1"/>
          </p:cNvPicPr>
          <p:nvPr/>
        </p:nvPicPr>
        <p:blipFill>
          <a:blip r:embed="rId5" cstate="print"/>
          <a:stretch>
            <a:fillRect/>
          </a:stretch>
        </p:blipFill>
        <p:spPr>
          <a:xfrm>
            <a:off x="238084" y="4000504"/>
            <a:ext cx="4643470" cy="2731453"/>
          </a:xfrm>
          <a:prstGeom prst="rect">
            <a:avLst/>
          </a:prstGeom>
        </p:spPr>
      </p:pic>
      <p:sp>
        <p:nvSpPr>
          <p:cNvPr id="11" name="Прямоугольник 10">
            <a:extLst>
              <a:ext uri="{FF2B5EF4-FFF2-40B4-BE49-F238E27FC236}">
                <a16:creationId xmlns="" xmlns:a16="http://schemas.microsoft.com/office/drawing/2014/main" id="{D75ED71A-8389-45DB-896C-C02186C560A2}"/>
              </a:ext>
            </a:extLst>
          </p:cNvPr>
          <p:cNvSpPr/>
          <p:nvPr/>
        </p:nvSpPr>
        <p:spPr>
          <a:xfrm>
            <a:off x="1694624" y="2677065"/>
            <a:ext cx="8544780" cy="1631216"/>
          </a:xfrm>
          <a:prstGeom prst="rect">
            <a:avLst/>
          </a:prstGeom>
        </p:spPr>
        <p:txBody>
          <a:bodyPr wrap="square">
            <a:spAutoFit/>
          </a:bodyPr>
          <a:lstStyle/>
          <a:p>
            <a:pPr algn="ctr"/>
            <a:r>
              <a:rPr lang="tg-Cyrl-TJ" sz="2000" b="1" dirty="0" smtClean="0">
                <a:solidFill>
                  <a:prstClr val="black"/>
                </a:solidFill>
                <a:latin typeface="Times New Roman" pitchFamily="18" charset="0"/>
                <a:cs typeface="Times New Roman" pitchFamily="18" charset="0"/>
              </a:rPr>
              <a:t>ФАННИ</a:t>
            </a:r>
          </a:p>
          <a:p>
            <a:pPr algn="ctr"/>
            <a:r>
              <a:rPr lang="tg-Cyrl-TJ" b="1" i="1" dirty="0" smtClean="0">
                <a:solidFill>
                  <a:srgbClr val="C00000"/>
                </a:solidFill>
                <a:latin typeface="Times New Roman" pitchFamily="18" charset="0"/>
                <a:cs typeface="Times New Roman" pitchFamily="18" charset="0"/>
              </a:rPr>
              <a:t> </a:t>
            </a:r>
            <a:r>
              <a:rPr lang="tg-Cyrl-TJ" sz="2000" b="1" dirty="0" smtClean="0">
                <a:solidFill>
                  <a:srgbClr val="C00000"/>
                </a:solidFill>
                <a:latin typeface="Times New Roman" pitchFamily="18" charset="0"/>
                <a:cs typeface="Times New Roman" pitchFamily="18" charset="0"/>
              </a:rPr>
              <a:t>МАНБАЪҲОИ БАРҚАРОРШАВАНДАИ ЭНЕРГИЯ</a:t>
            </a:r>
            <a:r>
              <a:rPr lang="tg-Cyrl-TJ" sz="1400" b="1" dirty="0" smtClean="0">
                <a:solidFill>
                  <a:srgbClr val="C00000"/>
                </a:solidFill>
              </a:rPr>
              <a:t/>
            </a:r>
            <a:br>
              <a:rPr lang="tg-Cyrl-TJ" sz="1400" b="1" dirty="0" smtClean="0">
                <a:solidFill>
                  <a:srgbClr val="C00000"/>
                </a:solidFill>
              </a:rPr>
            </a:br>
            <a:r>
              <a:rPr lang="tg-Cyrl-TJ" sz="2000" b="1" cap="all" dirty="0" smtClean="0">
                <a:solidFill>
                  <a:srgbClr val="C00000"/>
                </a:solidFill>
                <a:latin typeface="Times New Roman" panose="02020603050405020304" pitchFamily="18" charset="0"/>
                <a:cs typeface="Times New Roman" panose="02020603050405020304" pitchFamily="18" charset="0"/>
              </a:rPr>
              <a:t>ЛЕКСИЯИ </a:t>
            </a:r>
            <a:r>
              <a:rPr lang="tg-Cyrl-TJ" sz="2000" b="1" cap="all" dirty="0" smtClean="0">
                <a:solidFill>
                  <a:srgbClr val="C00000"/>
                </a:solidFill>
                <a:latin typeface="Times New Roman" panose="02020603050405020304" pitchFamily="18" charset="0"/>
                <a:cs typeface="Times New Roman" panose="02020603050405020304" pitchFamily="18" charset="0"/>
              </a:rPr>
              <a:t>№5</a:t>
            </a:r>
            <a:endParaRPr lang="tg-Cyrl-TJ" sz="2000" b="1" cap="all" dirty="0">
              <a:solidFill>
                <a:srgbClr val="C00000"/>
              </a:solidFill>
              <a:latin typeface="Times New Roman" panose="02020603050405020304" pitchFamily="18" charset="0"/>
              <a:cs typeface="Times New Roman" panose="02020603050405020304" pitchFamily="18" charset="0"/>
            </a:endParaRPr>
          </a:p>
          <a:p>
            <a:pPr algn="ctr"/>
            <a:r>
              <a:rPr lang="tg-Cyrl-TJ" altLang="ru-RU" sz="2000" b="1" cap="all" dirty="0" smtClean="0">
                <a:solidFill>
                  <a:srgbClr val="4F81BD"/>
                </a:solidFill>
                <a:latin typeface="Times New Roman" panose="02020603050405020304" pitchFamily="18" charset="0"/>
                <a:cs typeface="Times New Roman" panose="02020603050405020304" pitchFamily="18" charset="0"/>
              </a:rPr>
              <a:t>ДАСТГОҳҳои </a:t>
            </a:r>
            <a:r>
              <a:rPr lang="tg-Cyrl-TJ" altLang="ru-RU" sz="2000" b="1" cap="all" dirty="0" smtClean="0">
                <a:solidFill>
                  <a:srgbClr val="4F81BD"/>
                </a:solidFill>
                <a:latin typeface="Times New Roman" panose="02020603050405020304" pitchFamily="18" charset="0"/>
                <a:cs typeface="Times New Roman" panose="02020603050405020304" pitchFamily="18" charset="0"/>
              </a:rPr>
              <a:t>БАРқИ БОДИ (ДББ)</a:t>
            </a:r>
            <a:endParaRPr lang="ru-RU" altLang="ru-RU" sz="2000" b="1" cap="all" dirty="0" smtClean="0">
              <a:solidFill>
                <a:srgbClr val="4F81BD"/>
              </a:solidFill>
              <a:latin typeface="Times New Roman" panose="02020603050405020304" pitchFamily="18" charset="0"/>
              <a:cs typeface="Times New Roman" panose="02020603050405020304" pitchFamily="18" charset="0"/>
            </a:endParaRPr>
          </a:p>
          <a:p>
            <a:pPr algn="ctr"/>
            <a:endParaRPr lang="ru-RU" sz="2000" b="1" cap="all" dirty="0" smtClean="0">
              <a:solidFill>
                <a:srgbClr val="4F81B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88449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10</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FF0000"/>
                </a:solidFill>
                <a:latin typeface="Times New Roman" panose="02020603050405020304" pitchFamily="18" charset="0"/>
                <a:cs typeface="Times New Roman" panose="02020603050405020304" pitchFamily="18" charset="0"/>
              </a:rPr>
              <a:t>Таҳкурсии </a:t>
            </a:r>
            <a:r>
              <a:rPr lang="tg-Cyrl-TJ" sz="2400" b="1" cap="all" dirty="0" smtClean="0">
                <a:solidFill>
                  <a:srgbClr val="FF0000"/>
                </a:solidFill>
                <a:latin typeface="Times New Roman" panose="02020603050405020304" pitchFamily="18" charset="0"/>
                <a:cs typeface="Times New Roman" panose="02020603050405020304" pitchFamily="18" charset="0"/>
              </a:rPr>
              <a:t>сутунпояи дбб </a:t>
            </a:r>
            <a:endParaRPr lang="tg-Cyrl-TJ" sz="2400" b="1" cap="all" dirty="0">
              <a:solidFill>
                <a:srgbClr val="FF0000"/>
              </a:solidFill>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1478" y="2348880"/>
            <a:ext cx="4572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8976" y="2348880"/>
            <a:ext cx="4572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4" name="Picture 1" descr="C:\Users\nasrullo\Desktop\12.JPG"/>
          <p:cNvPicPr>
            <a:picLocks noChangeAspect="1" noChangeArrowheads="1"/>
          </p:cNvPicPr>
          <p:nvPr/>
        </p:nvPicPr>
        <p:blipFill>
          <a:blip r:embed="rId4"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2836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11</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tg-Cyrl-TJ" sz="2400" b="1" cap="all" dirty="0">
              <a:solidFill>
                <a:srgbClr val="4F81BD"/>
              </a:solidFill>
              <a:latin typeface="Times New Roman" panose="02020603050405020304" pitchFamily="18" charset="0"/>
              <a:cs typeface="Times New Roman" panose="02020603050405020304" pitchFamily="18" charset="0"/>
            </a:endParaRPr>
          </a:p>
        </p:txBody>
      </p:sp>
      <p:pic>
        <p:nvPicPr>
          <p:cNvPr id="8" name="Рисунок 7" descr="Screenshot_20210418-202842_YouTube.jpg"/>
          <p:cNvPicPr>
            <a:picLocks noChangeAspect="1"/>
          </p:cNvPicPr>
          <p:nvPr/>
        </p:nvPicPr>
        <p:blipFill>
          <a:blip r:embed="rId2" cstate="print"/>
          <a:srcRect l="36719" t="-1389" r="20312"/>
          <a:stretch>
            <a:fillRect/>
          </a:stretch>
        </p:blipFill>
        <p:spPr>
          <a:xfrm>
            <a:off x="3261940" y="1846268"/>
            <a:ext cx="3665096" cy="2590844"/>
          </a:xfrm>
          <a:prstGeom prst="rect">
            <a:avLst/>
          </a:prstGeom>
        </p:spPr>
      </p:pic>
      <p:pic>
        <p:nvPicPr>
          <p:cNvPr id="9" name="Рисунок 8" descr="Screenshot_20210418-202905_YouTube.jpg"/>
          <p:cNvPicPr>
            <a:picLocks noChangeAspect="1"/>
          </p:cNvPicPr>
          <p:nvPr/>
        </p:nvPicPr>
        <p:blipFill>
          <a:blip r:embed="rId3" cstate="print"/>
          <a:srcRect l="35937" t="217" r="34375"/>
          <a:stretch>
            <a:fillRect/>
          </a:stretch>
        </p:blipFill>
        <p:spPr>
          <a:xfrm>
            <a:off x="7154460" y="1916832"/>
            <a:ext cx="3934095" cy="2520280"/>
          </a:xfrm>
          <a:prstGeom prst="rect">
            <a:avLst/>
          </a:prstGeom>
        </p:spPr>
      </p:pic>
      <p:pic>
        <p:nvPicPr>
          <p:cNvPr id="10" name="Рисунок 9" descr="Screenshot_20210418-202934_YouTube.jpg"/>
          <p:cNvPicPr>
            <a:picLocks noChangeAspect="1"/>
          </p:cNvPicPr>
          <p:nvPr/>
        </p:nvPicPr>
        <p:blipFill>
          <a:blip r:embed="rId4" cstate="print"/>
          <a:srcRect t="3125" b="69792"/>
          <a:stretch>
            <a:fillRect/>
          </a:stretch>
        </p:blipFill>
        <p:spPr>
          <a:xfrm>
            <a:off x="214282" y="3722834"/>
            <a:ext cx="2929390" cy="2272803"/>
          </a:xfrm>
          <a:prstGeom prst="rect">
            <a:avLst/>
          </a:prstGeom>
        </p:spPr>
      </p:pic>
      <p:sp>
        <p:nvSpPr>
          <p:cNvPr id="2" name="TextBox 1"/>
          <p:cNvSpPr txBox="1"/>
          <p:nvPr/>
        </p:nvSpPr>
        <p:spPr>
          <a:xfrm>
            <a:off x="3626068" y="4581128"/>
            <a:ext cx="7462488" cy="1200329"/>
          </a:xfrm>
          <a:prstGeom prst="rect">
            <a:avLst/>
          </a:prstGeom>
          <a:noFill/>
        </p:spPr>
        <p:txBody>
          <a:bodyPr wrap="square" rtlCol="0">
            <a:spAutoFit/>
          </a:bodyPr>
          <a:lstStyle/>
          <a:p>
            <a:pPr algn="just">
              <a:tabLst>
                <a:tab pos="182563" algn="l"/>
              </a:tabLst>
            </a:pPr>
            <a:r>
              <a:rPr lang="tg-Cyrl-TJ" dirty="0" smtClean="0"/>
              <a:t>	</a:t>
            </a:r>
            <a:r>
              <a:rPr lang="tg-Cyrl-TJ" dirty="0" smtClean="0">
                <a:latin typeface="Times New Roman" pitchFamily="18" charset="0"/>
                <a:cs typeface="Times New Roman" pitchFamily="18" charset="0"/>
              </a:rPr>
              <a:t>Яке аз норасои паҳншудаи ДББ бо меҳвари амудӣ эҳтимолияти баланди сарзадани сӯхтор дар онҳо мебошад, ки сабаби асосӣ дар дохили гондола ҷойгир кардани таҷҳизотҳо мебошад. Ҳангоми истифодабарии паркҳои ДББ масъалаи таъмини бехатари аз сӯхтор дар ҷои аввал меистад.</a:t>
            </a:r>
            <a:endParaRPr lang="ru-RU" dirty="0">
              <a:latin typeface="Times New Roman" pitchFamily="18" charset="0"/>
              <a:cs typeface="Times New Roman" pitchFamily="18" charset="0"/>
            </a:endParaRPr>
          </a:p>
        </p:txBody>
      </p:sp>
      <p:sp>
        <p:nvSpPr>
          <p:cNvPr id="4" name="TextBox 3"/>
          <p:cNvSpPr txBox="1"/>
          <p:nvPr/>
        </p:nvSpPr>
        <p:spPr>
          <a:xfrm>
            <a:off x="95208" y="2014357"/>
            <a:ext cx="2928958" cy="1200329"/>
          </a:xfrm>
          <a:prstGeom prst="rect">
            <a:avLst/>
          </a:prstGeom>
          <a:solidFill>
            <a:srgbClr val="FFFF00"/>
          </a:solidFill>
        </p:spPr>
        <p:txBody>
          <a:bodyPr wrap="square" rtlCol="0">
            <a:spAutoFit/>
          </a:bodyPr>
          <a:lstStyle/>
          <a:p>
            <a:r>
              <a:rPr lang="tg-Cyrl-TJ" dirty="0" smtClean="0">
                <a:latin typeface="Times New Roman" pitchFamily="18" charset="0"/>
                <a:cs typeface="Times New Roman" pitchFamily="18" charset="0"/>
              </a:rPr>
              <a:t>Ҳангоми афтодан ё сарзадани сӯхтор хисороти калони пулию моли ба ширкат мерасад.</a:t>
            </a:r>
            <a:endParaRPr lang="ru-RU" dirty="0">
              <a:latin typeface="Times New Roman" pitchFamily="18" charset="0"/>
              <a:cs typeface="Times New Roman" pitchFamily="18" charset="0"/>
            </a:endParaRPr>
          </a:p>
        </p:txBody>
      </p:sp>
      <p:sp>
        <p:nvSpPr>
          <p:cNvPr id="13"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5" name="Picture 1" descr="C:\Users\nasrullo\Desktop\12.JPG"/>
          <p:cNvPicPr>
            <a:picLocks noChangeAspect="1" noChangeArrowheads="1"/>
          </p:cNvPicPr>
          <p:nvPr/>
        </p:nvPicPr>
        <p:blipFill>
          <a:blip r:embed="rId5"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19554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844826"/>
            <a:ext cx="12192000" cy="830997"/>
          </a:xfrm>
          <a:prstGeom prst="rect">
            <a:avLst/>
          </a:prstGeom>
          <a:solidFill>
            <a:schemeClr val="accent6">
              <a:lumMod val="75000"/>
            </a:schemeClr>
          </a:solidFill>
        </p:spPr>
        <p:txBody>
          <a:bodyPr wrap="square" rtlCol="0">
            <a:spAutoFit/>
          </a:bodyPr>
          <a:lstStyle/>
          <a:p>
            <a:pPr algn="ctr"/>
            <a:r>
              <a:rPr lang="tg-Cyrl-TJ" sz="2400" b="1" dirty="0">
                <a:solidFill>
                  <a:prstClr val="white"/>
                </a:solidFill>
                <a:latin typeface="Times New Roman" panose="02020603050405020304" pitchFamily="18" charset="0"/>
                <a:cs typeface="Times New Roman" panose="02020603050405020304" pitchFamily="18" charset="0"/>
              </a:rPr>
              <a:t>КАФЕДРАИ </a:t>
            </a:r>
            <a:endParaRPr lang="en-US" sz="2400" b="1" dirty="0">
              <a:solidFill>
                <a:prstClr val="white"/>
              </a:solidFill>
              <a:latin typeface="Times New Roman" panose="02020603050405020304" pitchFamily="18" charset="0"/>
              <a:cs typeface="Times New Roman" panose="02020603050405020304" pitchFamily="18" charset="0"/>
            </a:endParaRPr>
          </a:p>
          <a:p>
            <a:pPr algn="ctr"/>
            <a:r>
              <a:rPr lang="tg-Cyrl-TJ" sz="2400" b="1" dirty="0" smtClean="0">
                <a:solidFill>
                  <a:prstClr val="white"/>
                </a:solidFill>
                <a:latin typeface="Times New Roman" pitchFamily="18" charset="0"/>
                <a:cs typeface="Times New Roman" pitchFamily="18" charset="0"/>
              </a:rPr>
              <a:t>“</a:t>
            </a:r>
            <a:r>
              <a:rPr lang="tg-Cyrl-TJ" sz="2000" b="1" dirty="0" smtClean="0">
                <a:solidFill>
                  <a:prstClr val="white"/>
                </a:solidFill>
                <a:latin typeface="Times New Roman" pitchFamily="18" charset="0"/>
                <a:cs typeface="Times New Roman" pitchFamily="18" charset="0"/>
              </a:rPr>
              <a:t>НЕРУГОҲҲОИ ЭЛЕКТРИКӢ</a:t>
            </a:r>
            <a:r>
              <a:rPr lang="tg-Cyrl-TJ" sz="2400" b="1" dirty="0" smtClean="0">
                <a:solidFill>
                  <a:prstClr val="white"/>
                </a:solidFill>
                <a:latin typeface="Times New Roman" pitchFamily="18" charset="0"/>
                <a:cs typeface="Times New Roman" pitchFamily="18" charset="0"/>
              </a:rPr>
              <a:t>”</a:t>
            </a:r>
            <a:endParaRPr lang="tg-Cyrl-TJ" sz="2400" b="1" dirty="0">
              <a:solidFill>
                <a:prstClr val="white"/>
              </a:solidFill>
              <a:latin typeface="Times New Roman" pitchFamily="18" charset="0"/>
              <a:cs typeface="Times New Roman" pitchFamily="18" charset="0"/>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337" y="92705"/>
            <a:ext cx="1338369" cy="960033"/>
          </a:xfrm>
          <a:prstGeom prst="rect">
            <a:avLst/>
          </a:prstGeom>
        </p:spPr>
      </p:pic>
      <p:sp>
        <p:nvSpPr>
          <p:cNvPr id="9" name="TextBox 8"/>
          <p:cNvSpPr txBox="1"/>
          <p:nvPr/>
        </p:nvSpPr>
        <p:spPr>
          <a:xfrm>
            <a:off x="0" y="5715016"/>
            <a:ext cx="12192000" cy="830997"/>
          </a:xfrm>
          <a:prstGeom prst="rect">
            <a:avLst/>
          </a:prstGeom>
          <a:noFill/>
        </p:spPr>
        <p:txBody>
          <a:bodyPr wrap="square" rtlCol="0">
            <a:spAutoFit/>
          </a:bodyPr>
          <a:lstStyle/>
          <a:p>
            <a:pPr algn="ctr"/>
            <a:r>
              <a:rPr lang="ru-RU" sz="1600" dirty="0" err="1">
                <a:solidFill>
                  <a:prstClr val="black"/>
                </a:solidFill>
                <a:latin typeface="Times New Roman" pitchFamily="18" charset="0"/>
                <a:cs typeface="Times New Roman" pitchFamily="18" charset="0"/>
              </a:rPr>
              <a:t>Номзади</a:t>
            </a:r>
            <a:r>
              <a:rPr lang="ru-RU" sz="1600" dirty="0">
                <a:solidFill>
                  <a:prstClr val="black"/>
                </a:solidFill>
                <a:latin typeface="Times New Roman" pitchFamily="18" charset="0"/>
                <a:cs typeface="Times New Roman" pitchFamily="18" charset="0"/>
              </a:rPr>
              <a:t> </a:t>
            </a:r>
            <a:r>
              <a:rPr lang="ru-RU" sz="1600" dirty="0" err="1" smtClean="0">
                <a:solidFill>
                  <a:prstClr val="black"/>
                </a:solidFill>
                <a:latin typeface="Times New Roman" pitchFamily="18" charset="0"/>
                <a:cs typeface="Times New Roman" pitchFamily="18" charset="0"/>
              </a:rPr>
              <a:t>илм</a:t>
            </a:r>
            <a:r>
              <a:rPr lang="tg-Cyrl-TJ" sz="1600" dirty="0" smtClean="0">
                <a:solidFill>
                  <a:prstClr val="black"/>
                </a:solidFill>
                <a:latin typeface="Times New Roman" pitchFamily="18" charset="0"/>
                <a:cs typeface="Times New Roman" pitchFamily="18" charset="0"/>
              </a:rPr>
              <a:t>ҳои</a:t>
            </a:r>
            <a:r>
              <a:rPr lang="ru-RU" sz="1600" dirty="0" smtClean="0">
                <a:solidFill>
                  <a:prstClr val="black"/>
                </a:solidFill>
                <a:latin typeface="Times New Roman" pitchFamily="18" charset="0"/>
                <a:cs typeface="Times New Roman" pitchFamily="18" charset="0"/>
              </a:rPr>
              <a:t> </a:t>
            </a:r>
            <a:r>
              <a:rPr lang="ru-RU" sz="1600" dirty="0" err="1">
                <a:solidFill>
                  <a:prstClr val="black"/>
                </a:solidFill>
                <a:latin typeface="Times New Roman" pitchFamily="18" charset="0"/>
                <a:cs typeface="Times New Roman" pitchFamily="18" charset="0"/>
              </a:rPr>
              <a:t>техникӣ</a:t>
            </a:r>
            <a:r>
              <a:rPr lang="ru-RU" sz="1600" dirty="0">
                <a:solidFill>
                  <a:prstClr val="black"/>
                </a:solidFill>
                <a:latin typeface="Times New Roman" pitchFamily="18" charset="0"/>
                <a:cs typeface="Times New Roman" pitchFamily="18" charset="0"/>
              </a:rPr>
              <a:t>, </a:t>
            </a:r>
            <a:r>
              <a:rPr lang="ru-RU" sz="1600" dirty="0" err="1">
                <a:solidFill>
                  <a:prstClr val="black"/>
                </a:solidFill>
                <a:latin typeface="Times New Roman" pitchFamily="18" charset="0"/>
                <a:cs typeface="Times New Roman" pitchFamily="18" charset="0"/>
              </a:rPr>
              <a:t>дотсент</a:t>
            </a:r>
            <a:endParaRPr lang="tg-Cyrl-TJ" sz="1600" dirty="0">
              <a:solidFill>
                <a:prstClr val="black"/>
              </a:solidFill>
              <a:latin typeface="Times New Roman" pitchFamily="18" charset="0"/>
              <a:cs typeface="Times New Roman" pitchFamily="18" charset="0"/>
            </a:endParaRPr>
          </a:p>
          <a:p>
            <a:pPr algn="ctr"/>
            <a:r>
              <a:rPr lang="tg-Cyrl-TJ" sz="1600" b="1" dirty="0" smtClean="0">
                <a:solidFill>
                  <a:prstClr val="black"/>
                </a:solidFill>
                <a:latin typeface="Times New Roman" pitchFamily="18" charset="0"/>
                <a:cs typeface="Times New Roman" pitchFamily="18" charset="0"/>
              </a:rPr>
              <a:t>Ҳасанзода Насрулло</a:t>
            </a:r>
            <a:endParaRPr lang="en-US" sz="1600" b="1" dirty="0">
              <a:solidFill>
                <a:prstClr val="black"/>
              </a:solidFill>
              <a:latin typeface="Times New Roman" pitchFamily="18" charset="0"/>
              <a:cs typeface="Times New Roman" pitchFamily="18" charset="0"/>
            </a:endParaRPr>
          </a:p>
          <a:p>
            <a:pPr algn="ctr"/>
            <a:r>
              <a:rPr lang="en-US" sz="1600" b="1" dirty="0" err="1">
                <a:solidFill>
                  <a:prstClr val="black"/>
                </a:solidFill>
                <a:latin typeface="Times New Roman" pitchFamily="18" charset="0"/>
                <a:cs typeface="Times New Roman" pitchFamily="18" charset="0"/>
              </a:rPr>
              <a:t>tel</a:t>
            </a:r>
            <a:r>
              <a:rPr lang="en-US" sz="1600" b="1" dirty="0">
                <a:solidFill>
                  <a:prstClr val="black"/>
                </a:solidFill>
                <a:latin typeface="Times New Roman" pitchFamily="18" charset="0"/>
                <a:cs typeface="Times New Roman" pitchFamily="18" charset="0"/>
              </a:rPr>
              <a:t>: </a:t>
            </a:r>
            <a:r>
              <a:rPr lang="tg-Cyrl-TJ" sz="1600" b="1" dirty="0" smtClean="0">
                <a:solidFill>
                  <a:prstClr val="black"/>
                </a:solidFill>
                <a:latin typeface="Times New Roman" pitchFamily="18" charset="0"/>
                <a:cs typeface="Times New Roman" pitchFamily="18" charset="0"/>
              </a:rPr>
              <a:t>935338080</a:t>
            </a:r>
            <a:r>
              <a:rPr lang="en-US" sz="1600" b="1" dirty="0" smtClean="0">
                <a:solidFill>
                  <a:prstClr val="black"/>
                </a:solidFill>
                <a:latin typeface="Times New Roman" pitchFamily="18" charset="0"/>
                <a:cs typeface="Times New Roman" pitchFamily="18" charset="0"/>
              </a:rPr>
              <a:t>. </a:t>
            </a:r>
            <a:r>
              <a:rPr lang="en-US" sz="1600" b="1" dirty="0">
                <a:solidFill>
                  <a:prstClr val="black"/>
                </a:solidFill>
                <a:latin typeface="Times New Roman" pitchFamily="18" charset="0"/>
                <a:cs typeface="Times New Roman" pitchFamily="18" charset="0"/>
              </a:rPr>
              <a:t>e</a:t>
            </a:r>
            <a:r>
              <a:rPr lang="ru-RU" sz="1600" b="1" dirty="0">
                <a:solidFill>
                  <a:prstClr val="black"/>
                </a:solidFill>
                <a:latin typeface="Times New Roman" pitchFamily="18" charset="0"/>
                <a:cs typeface="Times New Roman" pitchFamily="18" charset="0"/>
              </a:rPr>
              <a:t>-</a:t>
            </a:r>
            <a:r>
              <a:rPr lang="en-US" sz="1600" b="1" dirty="0">
                <a:solidFill>
                  <a:prstClr val="black"/>
                </a:solidFill>
                <a:latin typeface="Times New Roman" pitchFamily="18" charset="0"/>
                <a:cs typeface="Times New Roman" pitchFamily="18" charset="0"/>
              </a:rPr>
              <a:t>mail</a:t>
            </a:r>
            <a:r>
              <a:rPr lang="tg-Cyrl-TJ" sz="1600" b="1" dirty="0" smtClean="0">
                <a:solidFill>
                  <a:prstClr val="black"/>
                </a:solidFill>
                <a:latin typeface="Times New Roman" pitchFamily="18" charset="0"/>
                <a:cs typeface="Times New Roman" pitchFamily="18" charset="0"/>
              </a:rPr>
              <a:t>:</a:t>
            </a:r>
            <a:r>
              <a:rPr lang="en-US" sz="1600" b="1" dirty="0" smtClean="0">
                <a:solidFill>
                  <a:prstClr val="black"/>
                </a:solidFill>
                <a:latin typeface="Times New Roman" pitchFamily="18" charset="0"/>
                <a:cs typeface="Times New Roman" pitchFamily="18" charset="0"/>
              </a:rPr>
              <a:t> nasrullo-5445</a:t>
            </a:r>
            <a:r>
              <a:rPr lang="tg-Cyrl-TJ" sz="1600" b="1" dirty="0" smtClean="0">
                <a:solidFill>
                  <a:prstClr val="black"/>
                </a:solidFill>
                <a:latin typeface="Times New Roman" pitchFamily="18" charset="0"/>
                <a:cs typeface="Times New Roman" pitchFamily="18" charset="0"/>
              </a:rPr>
              <a:t>@mail.ru</a:t>
            </a:r>
            <a:endParaRPr lang="ru-RU" sz="1600" b="1" dirty="0">
              <a:solidFill>
                <a:srgbClr val="5B9BD5"/>
              </a:solidFill>
              <a:latin typeface="Times New Roman" pitchFamily="18" charset="0"/>
              <a:cs typeface="Times New Roman" pitchFamily="18" charset="0"/>
            </a:endParaRPr>
          </a:p>
        </p:txBody>
      </p:sp>
      <p:sp>
        <p:nvSpPr>
          <p:cNvPr id="10" name="Прямоугольник 9">
            <a:extLst>
              <a:ext uri="{FF2B5EF4-FFF2-40B4-BE49-F238E27FC236}">
                <a16:creationId xmlns:a16="http://schemas.microsoft.com/office/drawing/2014/main" xmlns="" id="{D75ED71A-8389-45DB-896C-C02186C560A2}"/>
              </a:ext>
            </a:extLst>
          </p:cNvPr>
          <p:cNvSpPr/>
          <p:nvPr/>
        </p:nvSpPr>
        <p:spPr>
          <a:xfrm>
            <a:off x="2524100" y="2714620"/>
            <a:ext cx="6864424" cy="646331"/>
          </a:xfrm>
          <a:prstGeom prst="rect">
            <a:avLst/>
          </a:prstGeom>
        </p:spPr>
        <p:txBody>
          <a:bodyPr wrap="square">
            <a:spAutoFit/>
          </a:bodyPr>
          <a:lstStyle/>
          <a:p>
            <a:pPr algn="ctr"/>
            <a:r>
              <a:rPr lang="tg-Cyrl-TJ" sz="3600" b="1" dirty="0" smtClean="0">
                <a:solidFill>
                  <a:prstClr val="black"/>
                </a:solidFill>
                <a:latin typeface="Times New Roman" pitchFamily="18" charset="0"/>
                <a:cs typeface="Times New Roman" pitchFamily="18" charset="0"/>
              </a:rPr>
              <a:t>Ташаккур ба диққататон!</a:t>
            </a:r>
            <a:endParaRPr lang="ru-RU" sz="2800" dirty="0">
              <a:solidFill>
                <a:prstClr val="black"/>
              </a:solidFill>
              <a:latin typeface="Times New Roman" pitchFamily="18" charset="0"/>
              <a:cs typeface="Times New Roman" pitchFamily="18" charset="0"/>
            </a:endParaRPr>
          </a:p>
        </p:txBody>
      </p:sp>
      <p:pic>
        <p:nvPicPr>
          <p:cNvPr id="11" name="Picture 2" descr="C:\Users\nasrullo\Desktop\12.JPG"/>
          <p:cNvPicPr>
            <a:picLocks noChangeAspect="1" noChangeArrowheads="1"/>
          </p:cNvPicPr>
          <p:nvPr/>
        </p:nvPicPr>
        <p:blipFill>
          <a:blip r:embed="rId4" cstate="print"/>
          <a:srcRect/>
          <a:stretch>
            <a:fillRect/>
          </a:stretch>
        </p:blipFill>
        <p:spPr bwMode="auto">
          <a:xfrm>
            <a:off x="5167306" y="3324222"/>
            <a:ext cx="1740797" cy="2319356"/>
          </a:xfrm>
          <a:prstGeom prst="rect">
            <a:avLst/>
          </a:prstGeom>
          <a:noFill/>
        </p:spPr>
      </p:pic>
    </p:spTree>
    <p:extLst>
      <p:ext uri="{BB962C8B-B14F-4D97-AF65-F5344CB8AC3E}">
        <p14:creationId xmlns:p14="http://schemas.microsoft.com/office/powerpoint/2010/main" xmlns="" val="333676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2</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tg-Cyrl-TJ" sz="2400" b="1" cap="all"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33777" y="2143116"/>
            <a:ext cx="11377263" cy="2862322"/>
          </a:xfrm>
          <a:prstGeom prst="rect">
            <a:avLst/>
          </a:prstGeom>
        </p:spPr>
        <p:txBody>
          <a:bodyPr wrap="square">
            <a:spAutoFit/>
          </a:bodyPr>
          <a:lstStyle/>
          <a:p>
            <a:pPr algn="just">
              <a:lnSpc>
                <a:spcPct val="150000"/>
              </a:lnSpc>
            </a:pPr>
            <a:r>
              <a:rPr lang="tg-Cyrl-TJ" sz="2400" b="1" dirty="0">
                <a:solidFill>
                  <a:srgbClr val="C00000"/>
                </a:solidFill>
                <a:latin typeface="Times New Roman" pitchFamily="18" charset="0"/>
                <a:cs typeface="Times New Roman" pitchFamily="18" charset="0"/>
              </a:rPr>
              <a:t>Дастгоҳи барқи бодӣ</a:t>
            </a:r>
            <a:r>
              <a:rPr lang="tg-Cyrl-TJ" sz="2400" dirty="0">
                <a:solidFill>
                  <a:srgbClr val="C00000"/>
                </a:solidFill>
                <a:latin typeface="Times New Roman" pitchFamily="18" charset="0"/>
                <a:cs typeface="Times New Roman" pitchFamily="18" charset="0"/>
              </a:rPr>
              <a:t> </a:t>
            </a:r>
            <a:r>
              <a:rPr lang="tg-Cyrl-TJ" sz="2400" b="1" dirty="0">
                <a:solidFill>
                  <a:srgbClr val="C00000"/>
                </a:solidFill>
                <a:latin typeface="Times New Roman" pitchFamily="18" charset="0"/>
                <a:cs typeface="Times New Roman" pitchFamily="18" charset="0"/>
              </a:rPr>
              <a:t>(ДББ)</a:t>
            </a:r>
            <a:r>
              <a:rPr lang="tg-Cyrl-TJ" sz="2400" dirty="0">
                <a:solidFill>
                  <a:srgbClr val="C00000"/>
                </a:solidFill>
                <a:latin typeface="Times New Roman" pitchFamily="18" charset="0"/>
                <a:cs typeface="Times New Roman" pitchFamily="18" charset="0"/>
              </a:rPr>
              <a:t> – </a:t>
            </a:r>
            <a:r>
              <a:rPr lang="tg-Cyrl-TJ" sz="2400" dirty="0">
                <a:latin typeface="Times New Roman" pitchFamily="18" charset="0"/>
                <a:cs typeface="Times New Roman" pitchFamily="18" charset="0"/>
              </a:rPr>
              <a:t>дастгоҳе </a:t>
            </a:r>
            <a:r>
              <a:rPr lang="tg-Cyrl-TJ" sz="2400" dirty="0" smtClean="0">
                <a:latin typeface="Times New Roman" pitchFamily="18" charset="0"/>
                <a:cs typeface="Times New Roman" pitchFamily="18" charset="0"/>
              </a:rPr>
              <a:t>мебошад</a:t>
            </a:r>
            <a:r>
              <a:rPr lang="tg-Cyrl-TJ" sz="2400" dirty="0">
                <a:latin typeface="Times New Roman" pitchFamily="18" charset="0"/>
                <a:cs typeface="Times New Roman" pitchFamily="18" charset="0"/>
              </a:rPr>
              <a:t>, ки дар он энергияи боди идоранашаванда ба энергияи механикӣ табдил дода мешавад. </a:t>
            </a:r>
            <a:endParaRPr lang="tg-Cyrl-TJ" sz="2400" dirty="0" smtClean="0">
              <a:latin typeface="Times New Roman" pitchFamily="18" charset="0"/>
              <a:cs typeface="Times New Roman" pitchFamily="18" charset="0"/>
            </a:endParaRPr>
          </a:p>
          <a:p>
            <a:pPr algn="just">
              <a:lnSpc>
                <a:spcPct val="150000"/>
              </a:lnSpc>
            </a:pPr>
            <a:endParaRPr lang="ru-RU" sz="2400" dirty="0">
              <a:latin typeface="Times New Roman" pitchFamily="18" charset="0"/>
              <a:cs typeface="Times New Roman" pitchFamily="18" charset="0"/>
            </a:endParaRPr>
          </a:p>
          <a:p>
            <a:pPr algn="just">
              <a:lnSpc>
                <a:spcPct val="150000"/>
              </a:lnSpc>
            </a:pPr>
            <a:r>
              <a:rPr lang="tg-Cyrl-TJ" sz="2400" b="1" dirty="0">
                <a:solidFill>
                  <a:srgbClr val="C00000"/>
                </a:solidFill>
                <a:latin typeface="Times New Roman" pitchFamily="18" charset="0"/>
                <a:cs typeface="Times New Roman" pitchFamily="18" charset="0"/>
              </a:rPr>
              <a:t>Чархи бодӣ (корӣ)</a:t>
            </a:r>
            <a:r>
              <a:rPr lang="tg-Cyrl-TJ" sz="2400" dirty="0">
                <a:solidFill>
                  <a:srgbClr val="C00000"/>
                </a:solidFill>
                <a:latin typeface="Times New Roman" pitchFamily="18" charset="0"/>
                <a:cs typeface="Times New Roman" pitchFamily="18" charset="0"/>
              </a:rPr>
              <a:t> –</a:t>
            </a:r>
            <a:r>
              <a:rPr lang="tg-Cyrl-TJ" sz="2400" dirty="0">
                <a:latin typeface="Times New Roman" pitchFamily="18" charset="0"/>
                <a:cs typeface="Times New Roman" pitchFamily="18" charset="0"/>
              </a:rPr>
              <a:t> қисми асосӣ ва кории ДББ буда, бевосита энергияи бодро ба худ қабул намуда онро ба энергияи кинетикии даврзанӣ табдил медиҳад. </a:t>
            </a:r>
            <a:endParaRPr lang="ru-RU" sz="2000" i="1" dirty="0">
              <a:effectLst/>
              <a:latin typeface="Times New Roman" pitchFamily="18" charset="0"/>
              <a:ea typeface="Times New Roman"/>
              <a:cs typeface="Times New Roman" pitchFamily="18" charset="0"/>
            </a:endParaRPr>
          </a:p>
        </p:txBody>
      </p:sp>
      <p:sp>
        <p:nvSpPr>
          <p:cNvPr id="9" name="Заголовок 1"/>
          <p:cNvSpPr txBox="1">
            <a:spLocks/>
          </p:cNvSpPr>
          <p:nvPr/>
        </p:nvSpPr>
        <p:spPr>
          <a:xfrm>
            <a:off x="0" y="1357298"/>
            <a:ext cx="12192000" cy="6048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a:solidFill>
                  <a:srgbClr val="FF0000"/>
                </a:solidFill>
                <a:latin typeface="Times New Roman" panose="02020603050405020304" pitchFamily="18" charset="0"/>
                <a:cs typeface="Times New Roman" panose="02020603050405020304" pitchFamily="18" charset="0"/>
              </a:rPr>
              <a:t>ДАСТГОҳҳои </a:t>
            </a:r>
            <a:r>
              <a:rPr lang="tg-Cyrl-TJ" sz="2400" b="1" cap="all" dirty="0" smtClean="0">
                <a:solidFill>
                  <a:srgbClr val="FF0000"/>
                </a:solidFill>
                <a:latin typeface="Times New Roman" panose="02020603050405020304" pitchFamily="18" charset="0"/>
                <a:cs typeface="Times New Roman" panose="02020603050405020304" pitchFamily="18" charset="0"/>
              </a:rPr>
              <a:t>БАРқИ БОДИ (ДББ)</a:t>
            </a:r>
            <a:endParaRPr lang="ru-RU" sz="2400" b="1" cap="all" dirty="0">
              <a:solidFill>
                <a:srgbClr val="FF000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4" name="Picture 1" descr="C:\Users\nasrullo\Desktop\12.JPG"/>
          <p:cNvPicPr>
            <a:picLocks noChangeAspect="1" noChangeArrowheads="1"/>
          </p:cNvPicPr>
          <p:nvPr/>
        </p:nvPicPr>
        <p:blipFill>
          <a:blip r:embed="rId2"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21333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3</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FF0000"/>
                </a:solidFill>
                <a:latin typeface="Times New Roman" panose="02020603050405020304" pitchFamily="18" charset="0"/>
                <a:cs typeface="Times New Roman" panose="02020603050405020304" pitchFamily="18" charset="0"/>
              </a:rPr>
              <a:t>ДАСТГОҳҳои </a:t>
            </a:r>
            <a:r>
              <a:rPr lang="tg-Cyrl-TJ" sz="2400" b="1" cap="all" dirty="0">
                <a:solidFill>
                  <a:srgbClr val="FF0000"/>
                </a:solidFill>
                <a:latin typeface="Times New Roman" panose="02020603050405020304" pitchFamily="18" charset="0"/>
                <a:cs typeface="Times New Roman" panose="02020603050405020304" pitchFamily="18" charset="0"/>
              </a:rPr>
              <a:t>БАРқИ БОДИ (ДББ</a:t>
            </a:r>
            <a:r>
              <a:rPr lang="tg-Cyrl-TJ" sz="2400" b="1" cap="all" dirty="0" smtClean="0">
                <a:solidFill>
                  <a:srgbClr val="FF0000"/>
                </a:solidFill>
                <a:latin typeface="Times New Roman" panose="02020603050405020304" pitchFamily="18" charset="0"/>
                <a:cs typeface="Times New Roman" panose="02020603050405020304" pitchFamily="18" charset="0"/>
              </a:rPr>
              <a:t>) </a:t>
            </a:r>
            <a:endParaRPr lang="tg-Cyrl-TJ" sz="2400" b="1" cap="all"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67408" y="1846268"/>
            <a:ext cx="10872870" cy="960328"/>
          </a:xfrm>
          <a:prstGeom prst="rect">
            <a:avLst/>
          </a:prstGeom>
        </p:spPr>
        <p:txBody>
          <a:bodyPr wrap="square">
            <a:spAutoFit/>
          </a:bodyPr>
          <a:lstStyle/>
          <a:p>
            <a:pPr>
              <a:lnSpc>
                <a:spcPct val="150000"/>
              </a:lnSpc>
            </a:pPr>
            <a:r>
              <a:rPr lang="ru-RU" sz="2000" dirty="0">
                <a:latin typeface="Times New Roman" pitchFamily="18" charset="0"/>
                <a:cs typeface="Times New Roman" pitchFamily="18" charset="0"/>
              </a:rPr>
              <a:t>ДББ аз </a:t>
            </a:r>
            <a:r>
              <a:rPr lang="ru-RU" sz="2000" dirty="0" err="1">
                <a:latin typeface="Times New Roman" pitchFamily="18" charset="0"/>
                <a:cs typeface="Times New Roman" pitchFamily="18" charset="0"/>
              </a:rPr>
              <a:t>рӯи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нишондоди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асосӣ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гуруҳбандӣ</a:t>
            </a:r>
            <a:r>
              <a:rPr lang="ru-RU" sz="2000" dirty="0">
                <a:latin typeface="Times New Roman" pitchFamily="18" charset="0"/>
                <a:cs typeface="Times New Roman" pitchFamily="18" charset="0"/>
              </a:rPr>
              <a:t> карда </a:t>
            </a:r>
            <a:r>
              <a:rPr lang="ru-RU" sz="2000" dirty="0" err="1">
                <a:latin typeface="Times New Roman" pitchFamily="18" charset="0"/>
                <a:cs typeface="Times New Roman" pitchFamily="18" charset="0"/>
              </a:rPr>
              <a:t>мешаванд</a:t>
            </a:r>
            <a:r>
              <a:rPr lang="ru-RU" sz="2000" dirty="0">
                <a:latin typeface="Times New Roman" pitchFamily="18" charset="0"/>
                <a:cs typeface="Times New Roman" pitchFamily="18" charset="0"/>
              </a:rPr>
              <a:t> – </a:t>
            </a:r>
            <a:r>
              <a:rPr lang="ru-RU" sz="2000" dirty="0" smtClean="0">
                <a:latin typeface="Times New Roman" pitchFamily="18" charset="0"/>
                <a:cs typeface="Times New Roman" pitchFamily="18" charset="0"/>
              </a:rPr>
              <a:t>намуди (</a:t>
            </a:r>
            <a:r>
              <a:rPr lang="ru-RU" sz="2000" dirty="0" err="1" smtClean="0">
                <a:latin typeface="Times New Roman" pitchFamily="18" charset="0"/>
                <a:cs typeface="Times New Roman" pitchFamily="18" charset="0"/>
              </a:rPr>
              <a:t>геометрияи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чархи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бодӣ</a:t>
            </a:r>
            <a:r>
              <a:rPr lang="ru-RU" sz="2000" dirty="0">
                <a:latin typeface="Times New Roman" pitchFamily="18" charset="0"/>
                <a:cs typeface="Times New Roman" pitchFamily="18" charset="0"/>
              </a:rPr>
              <a:t> ва </a:t>
            </a:r>
            <a:r>
              <a:rPr lang="ru-RU" sz="2000" dirty="0" err="1">
                <a:latin typeface="Times New Roman" pitchFamily="18" charset="0"/>
                <a:cs typeface="Times New Roman" pitchFamily="18" charset="0"/>
              </a:rPr>
              <a:t>ҷойгиршавии</a:t>
            </a:r>
            <a:r>
              <a:rPr lang="ru-RU" sz="2000" dirty="0">
                <a:latin typeface="Times New Roman" pitchFamily="18" charset="0"/>
                <a:cs typeface="Times New Roman" pitchFamily="18" charset="0"/>
              </a:rPr>
              <a:t> он </a:t>
            </a:r>
            <a:r>
              <a:rPr lang="ru-RU" sz="2000" dirty="0" err="1">
                <a:latin typeface="Times New Roman" pitchFamily="18" charset="0"/>
                <a:cs typeface="Times New Roman" pitchFamily="18" charset="0"/>
              </a:rPr>
              <a:t>нисбат</a:t>
            </a:r>
            <a:r>
              <a:rPr lang="ru-RU" sz="2000" dirty="0">
                <a:latin typeface="Times New Roman" pitchFamily="18" charset="0"/>
                <a:cs typeface="Times New Roman" pitchFamily="18" charset="0"/>
              </a:rPr>
              <a:t> ба </a:t>
            </a:r>
            <a:r>
              <a:rPr lang="ru-RU" sz="2000" dirty="0" err="1">
                <a:latin typeface="Times New Roman" pitchFamily="18" charset="0"/>
                <a:cs typeface="Times New Roman" pitchFamily="18" charset="0"/>
              </a:rPr>
              <a:t>самти</a:t>
            </a:r>
            <a:r>
              <a:rPr lang="ru-RU" sz="2000" dirty="0">
                <a:latin typeface="Times New Roman" pitchFamily="18" charset="0"/>
                <a:cs typeface="Times New Roman" pitchFamily="18" charset="0"/>
              </a:rPr>
              <a:t> бод.</a:t>
            </a:r>
          </a:p>
        </p:txBody>
      </p:sp>
      <p:grpSp>
        <p:nvGrpSpPr>
          <p:cNvPr id="8" name="Группа 7"/>
          <p:cNvGrpSpPr/>
          <p:nvPr/>
        </p:nvGrpSpPr>
        <p:grpSpPr>
          <a:xfrm>
            <a:off x="2116070" y="2861931"/>
            <a:ext cx="8321990" cy="3001425"/>
            <a:chOff x="2116070" y="2861931"/>
            <a:chExt cx="8321990" cy="3001425"/>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6070" y="2861931"/>
              <a:ext cx="8175546" cy="300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11824" y="3550768"/>
              <a:ext cx="2757884" cy="646331"/>
            </a:xfrm>
            <a:prstGeom prst="rect">
              <a:avLst/>
            </a:prstGeom>
            <a:solidFill>
              <a:schemeClr val="bg1"/>
            </a:solidFill>
          </p:spPr>
          <p:txBody>
            <a:bodyPr wrap="square" rtlCol="0">
              <a:spAutoFit/>
            </a:bodyPr>
            <a:lstStyle/>
            <a:p>
              <a:r>
                <a:rPr lang="ru-RU" dirty="0" err="1" smtClean="0"/>
                <a:t>Даврзани</a:t>
              </a:r>
              <a:r>
                <a:rPr lang="ru-RU" dirty="0" smtClean="0"/>
                <a:t> дар </a:t>
              </a:r>
              <a:r>
                <a:rPr lang="ru-RU" dirty="0" err="1" smtClean="0"/>
                <a:t>атрофи</a:t>
              </a:r>
              <a:r>
                <a:rPr lang="ru-RU" dirty="0" smtClean="0"/>
                <a:t> </a:t>
              </a:r>
              <a:r>
                <a:rPr lang="ru-RU" dirty="0" err="1" smtClean="0"/>
                <a:t>меҳвари</a:t>
              </a:r>
              <a:r>
                <a:rPr lang="ru-RU" dirty="0" smtClean="0"/>
                <a:t> </a:t>
              </a:r>
              <a:r>
                <a:rPr lang="ru-RU" dirty="0" err="1" smtClean="0"/>
                <a:t>уфу</a:t>
              </a:r>
              <a:r>
                <a:rPr lang="tg-Cyrl-TJ" dirty="0" smtClean="0"/>
                <a:t>қ</a:t>
              </a:r>
              <a:r>
                <a:rPr lang="ru-RU" dirty="0"/>
                <a:t>ӣ</a:t>
              </a:r>
              <a:endParaRPr lang="ru-RU" dirty="0" smtClean="0"/>
            </a:p>
          </p:txBody>
        </p:sp>
        <p:sp>
          <p:nvSpPr>
            <p:cNvPr id="13" name="TextBox 12"/>
            <p:cNvSpPr txBox="1"/>
            <p:nvPr/>
          </p:nvSpPr>
          <p:spPr>
            <a:xfrm>
              <a:off x="7680176" y="3532836"/>
              <a:ext cx="2757884" cy="646331"/>
            </a:xfrm>
            <a:prstGeom prst="rect">
              <a:avLst/>
            </a:prstGeom>
            <a:solidFill>
              <a:schemeClr val="bg1"/>
            </a:solidFill>
          </p:spPr>
          <p:txBody>
            <a:bodyPr wrap="square" rtlCol="0">
              <a:spAutoFit/>
            </a:bodyPr>
            <a:lstStyle/>
            <a:p>
              <a:r>
                <a:rPr lang="ru-RU" dirty="0" err="1" smtClean="0"/>
                <a:t>Даврзани</a:t>
              </a:r>
              <a:r>
                <a:rPr lang="ru-RU" dirty="0" smtClean="0"/>
                <a:t> дар </a:t>
              </a:r>
              <a:r>
                <a:rPr lang="ru-RU" dirty="0" err="1" smtClean="0"/>
                <a:t>атрофи</a:t>
              </a:r>
              <a:r>
                <a:rPr lang="ru-RU" dirty="0" smtClean="0"/>
                <a:t> </a:t>
              </a:r>
              <a:r>
                <a:rPr lang="ru-RU" dirty="0" err="1" smtClean="0"/>
                <a:t>меҳвари</a:t>
              </a:r>
              <a:r>
                <a:rPr lang="ru-RU" dirty="0" smtClean="0"/>
                <a:t> </a:t>
              </a:r>
              <a:r>
                <a:rPr lang="ru-RU" dirty="0" err="1" smtClean="0"/>
                <a:t>амуд</a:t>
              </a:r>
              <a:r>
                <a:rPr lang="ru-RU" dirty="0" err="1"/>
                <a:t>ӣ</a:t>
              </a:r>
              <a:endParaRPr lang="ru-RU" dirty="0" smtClean="0"/>
            </a:p>
          </p:txBody>
        </p:sp>
      </p:grpSp>
      <p:sp>
        <p:nvSpPr>
          <p:cNvPr id="14"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6" name="Picture 1" descr="C:\Users\nasrullo\Desktop\12.JPG"/>
          <p:cNvPicPr>
            <a:picLocks noChangeAspect="1" noChangeArrowheads="1"/>
          </p:cNvPicPr>
          <p:nvPr/>
        </p:nvPicPr>
        <p:blipFill>
          <a:blip r:embed="rId3"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164862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4</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FF0000"/>
                </a:solidFill>
                <a:latin typeface="Times New Roman" panose="02020603050405020304" pitchFamily="18" charset="0"/>
                <a:cs typeface="Times New Roman" panose="02020603050405020304" pitchFamily="18" charset="0"/>
              </a:rPr>
              <a:t>ДАСТГОҳҳои </a:t>
            </a:r>
            <a:r>
              <a:rPr lang="tg-Cyrl-TJ" sz="2400" b="1" cap="all" dirty="0">
                <a:solidFill>
                  <a:srgbClr val="FF0000"/>
                </a:solidFill>
                <a:latin typeface="Times New Roman" panose="02020603050405020304" pitchFamily="18" charset="0"/>
                <a:cs typeface="Times New Roman" panose="02020603050405020304" pitchFamily="18" charset="0"/>
              </a:rPr>
              <a:t>БАРқИ БОДИ (ДББ</a:t>
            </a:r>
            <a:r>
              <a:rPr lang="tg-Cyrl-TJ" sz="2400" b="1" cap="all" dirty="0" smtClean="0">
                <a:solidFill>
                  <a:srgbClr val="FF0000"/>
                </a:solidFill>
                <a:latin typeface="Times New Roman" panose="02020603050405020304" pitchFamily="18" charset="0"/>
                <a:cs typeface="Times New Roman" panose="02020603050405020304" pitchFamily="18" charset="0"/>
              </a:rPr>
              <a:t>)</a:t>
            </a:r>
            <a:endParaRPr lang="ru-RU" sz="2400" b="1" cap="all"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9497" y="2089348"/>
            <a:ext cx="6607557" cy="2347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xmlns="" Requires="a14">
          <p:sp>
            <p:nvSpPr>
              <p:cNvPr id="2" name="Прямоугольник 1"/>
              <p:cNvSpPr/>
              <p:nvPr/>
            </p:nvSpPr>
            <p:spPr>
              <a:xfrm>
                <a:off x="4142684" y="4933963"/>
                <a:ext cx="4237396" cy="8699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14:m>
                  <m:oMath xmlns:m="http://schemas.openxmlformats.org/officeDocument/2006/math">
                    <m:r>
                      <a:rPr lang="tg-Cyrl-TJ" sz="3200" i="1">
                        <a:latin typeface="Cambria Math"/>
                      </a:rPr>
                      <m:t>𝑃</m:t>
                    </m:r>
                    <m:r>
                      <a:rPr lang="tg-Cyrl-TJ" sz="3200" i="1">
                        <a:latin typeface="Cambria Math"/>
                      </a:rPr>
                      <m:t> = </m:t>
                    </m:r>
                    <m:f>
                      <m:fPr>
                        <m:ctrlPr>
                          <a:rPr lang="ru-RU" sz="3200" i="1">
                            <a:latin typeface="Cambria Math"/>
                          </a:rPr>
                        </m:ctrlPr>
                      </m:fPr>
                      <m:num>
                        <m:r>
                          <a:rPr lang="tg-Cyrl-TJ" sz="3200" i="1">
                            <a:latin typeface="Cambria Math"/>
                          </a:rPr>
                          <m:t>𝜉</m:t>
                        </m:r>
                        <m:r>
                          <a:rPr lang="tg-Cyrl-TJ" sz="3200" i="1">
                            <a:latin typeface="Cambria Math"/>
                          </a:rPr>
                          <m:t>(Ср)∙ </m:t>
                        </m:r>
                        <m:r>
                          <a:rPr lang="tg-Cyrl-TJ" sz="3200" i="1">
                            <a:latin typeface="Cambria Math"/>
                          </a:rPr>
                          <m:t>𝑆</m:t>
                        </m:r>
                        <m:r>
                          <a:rPr lang="tg-Cyrl-TJ" sz="3200" i="1">
                            <a:latin typeface="Cambria Math"/>
                          </a:rPr>
                          <m:t> ∙</m:t>
                        </m:r>
                        <m:r>
                          <a:rPr lang="tg-Cyrl-TJ" sz="3200" i="1">
                            <a:latin typeface="Cambria Math"/>
                          </a:rPr>
                          <m:t>𝜌</m:t>
                        </m:r>
                        <m:r>
                          <a:rPr lang="tg-Cyrl-TJ" sz="3200" i="1">
                            <a:latin typeface="Cambria Math"/>
                          </a:rPr>
                          <m:t>∙ </m:t>
                        </m:r>
                        <m:sSubSup>
                          <m:sSubSupPr>
                            <m:ctrlPr>
                              <a:rPr lang="ru-RU" sz="3200" i="1">
                                <a:latin typeface="Cambria Math"/>
                              </a:rPr>
                            </m:ctrlPr>
                          </m:sSubSupPr>
                          <m:e>
                            <m:r>
                              <a:rPr lang="tg-Cyrl-TJ" sz="3200" i="1">
                                <a:latin typeface="Cambria Math"/>
                              </a:rPr>
                              <m:t>𝑣</m:t>
                            </m:r>
                          </m:e>
                          <m:sub>
                            <m:r>
                              <a:rPr lang="tg-Cyrl-TJ" sz="3200" i="1">
                                <a:latin typeface="Cambria Math"/>
                              </a:rPr>
                              <m:t>0</m:t>
                            </m:r>
                          </m:sub>
                          <m:sup>
                            <m:r>
                              <a:rPr lang="tg-Cyrl-TJ" sz="3200" i="1">
                                <a:latin typeface="Cambria Math"/>
                              </a:rPr>
                              <m:t>3</m:t>
                            </m:r>
                          </m:sup>
                        </m:sSubSup>
                      </m:num>
                      <m:den>
                        <m:r>
                          <a:rPr lang="tg-Cyrl-TJ" sz="3200" i="1">
                            <a:latin typeface="Cambria Math"/>
                          </a:rPr>
                          <m:t>2</m:t>
                        </m:r>
                      </m:den>
                    </m:f>
                  </m:oMath>
                </a14:m>
                <a:r>
                  <a:rPr lang="tg-Cyrl-TJ" sz="3200" dirty="0"/>
                  <a:t> , кВт</a:t>
                </a:r>
                <a:endParaRPr lang="ru-RU" sz="3200" dirty="0"/>
              </a:p>
            </p:txBody>
          </p:sp>
        </mc:Choice>
        <mc:Fallback>
          <p:sp>
            <p:nvSpPr>
              <p:cNvPr id="2" name="Прямоугольник 1"/>
              <p:cNvSpPr>
                <a:spLocks noRot="1" noChangeAspect="1" noMove="1" noResize="1" noEditPoints="1" noAdjustHandles="1" noChangeArrowheads="1" noChangeShapeType="1" noTextEdit="1"/>
              </p:cNvSpPr>
              <p:nvPr/>
            </p:nvSpPr>
            <p:spPr>
              <a:xfrm>
                <a:off x="4142684" y="4933963"/>
                <a:ext cx="4237396" cy="869918"/>
              </a:xfrm>
              <a:prstGeom prst="rect">
                <a:avLst/>
              </a:prstGeom>
              <a:blipFill rotWithShape="1">
                <a:blip r:embed="rId3" cstate="print"/>
                <a:stretch>
                  <a:fillRect b="-9524"/>
                </a:stretch>
              </a:blipFill>
            </p:spPr>
            <p:txBody>
              <a:bodyPr/>
              <a:lstStyle/>
              <a:p>
                <a:r>
                  <a:rPr lang="ru-RU">
                    <a:noFill/>
                  </a:rPr>
                  <a:t> </a:t>
                </a:r>
              </a:p>
            </p:txBody>
          </p:sp>
        </mc:Fallback>
      </mc:AlternateContent>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344" y="1340931"/>
            <a:ext cx="2448272" cy="1813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9336" y="4358721"/>
            <a:ext cx="2520280" cy="1777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6" name="Picture 1" descr="C:\Users\nasrullo\Desktop\12.JPG"/>
          <p:cNvPicPr>
            <a:picLocks noChangeAspect="1" noChangeArrowheads="1"/>
          </p:cNvPicPr>
          <p:nvPr/>
        </p:nvPicPr>
        <p:blipFill>
          <a:blip r:embed="rId6"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28196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5</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FF0000"/>
                </a:solidFill>
                <a:latin typeface="Times New Roman" panose="02020603050405020304" pitchFamily="18" charset="0"/>
                <a:cs typeface="Times New Roman" panose="02020603050405020304" pitchFamily="18" charset="0"/>
              </a:rPr>
              <a:t>Намудҳои </a:t>
            </a:r>
            <a:r>
              <a:rPr lang="tg-Cyrl-TJ" sz="2400" b="1" cap="all" dirty="0" smtClean="0">
                <a:solidFill>
                  <a:srgbClr val="FF0000"/>
                </a:solidFill>
                <a:latin typeface="Times New Roman" panose="02020603050405020304" pitchFamily="18" charset="0"/>
                <a:cs typeface="Times New Roman" panose="02020603050405020304" pitchFamily="18" charset="0"/>
              </a:rPr>
              <a:t>ДББ</a:t>
            </a:r>
            <a:r>
              <a:rPr lang="tg-Cyrl-TJ" sz="2400" b="1" cap="all" dirty="0">
                <a:solidFill>
                  <a:srgbClr val="FF0000"/>
                </a:solidFill>
                <a:latin typeface="Times New Roman" panose="02020603050405020304" pitchFamily="18" charset="0"/>
                <a:cs typeface="Times New Roman" panose="02020603050405020304" pitchFamily="18" charset="0"/>
              </a:rPr>
              <a:t> </a:t>
            </a:r>
            <a:r>
              <a:rPr lang="tg-Cyrl-TJ" sz="2400" b="1" cap="all" dirty="0" smtClean="0">
                <a:solidFill>
                  <a:srgbClr val="FF0000"/>
                </a:solidFill>
                <a:latin typeface="Times New Roman" panose="02020603050405020304" pitchFamily="18" charset="0"/>
                <a:cs typeface="Times New Roman" panose="02020603050405020304" pitchFamily="18" charset="0"/>
              </a:rPr>
              <a:t>бо меҳвари уфуқӣ </a:t>
            </a:r>
            <a:endParaRPr lang="tg-Cyrl-TJ" sz="2400" b="1" cap="all" dirty="0">
              <a:solidFill>
                <a:srgbClr val="FF00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281" t="12166" r="10027" b="12877"/>
          <a:stretch/>
        </p:blipFill>
        <p:spPr bwMode="auto">
          <a:xfrm>
            <a:off x="8848791" y="1863543"/>
            <a:ext cx="2242268" cy="384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5483"/>
          <a:stretch/>
        </p:blipFill>
        <p:spPr bwMode="auto">
          <a:xfrm>
            <a:off x="623392" y="1923570"/>
            <a:ext cx="2244904" cy="384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52" t="1675" r="50822"/>
          <a:stretch/>
        </p:blipFill>
        <p:spPr bwMode="auto">
          <a:xfrm>
            <a:off x="3431704" y="1955735"/>
            <a:ext cx="2218414" cy="3775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9915" t="4746" r="25042"/>
          <a:stretch/>
        </p:blipFill>
        <p:spPr bwMode="auto">
          <a:xfrm>
            <a:off x="6261382" y="2059512"/>
            <a:ext cx="2293068" cy="3657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5" name="Picture 1" descr="C:\Users\nasrullo\Desktop\12.JPG"/>
          <p:cNvPicPr>
            <a:picLocks noChangeAspect="1" noChangeArrowheads="1"/>
          </p:cNvPicPr>
          <p:nvPr/>
        </p:nvPicPr>
        <p:blipFill>
          <a:blip r:embed="rId4"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23038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fill="hold"/>
                                        <p:tgtEl>
                                          <p:spTgt spid="3074"/>
                                        </p:tgtEl>
                                        <p:attrNameLst>
                                          <p:attrName>ppt_w</p:attrName>
                                        </p:attrNameLst>
                                      </p:cBhvr>
                                      <p:tavLst>
                                        <p:tav tm="0">
                                          <p:val>
                                            <p:fltVal val="0"/>
                                          </p:val>
                                        </p:tav>
                                        <p:tav tm="100000">
                                          <p:val>
                                            <p:strVal val="#ppt_w"/>
                                          </p:val>
                                        </p:tav>
                                      </p:tavLst>
                                    </p:anim>
                                    <p:anim calcmode="lin" valueType="num">
                                      <p:cBhvr>
                                        <p:cTn id="29" dur="500" fill="hold"/>
                                        <p:tgtEl>
                                          <p:spTgt spid="3074"/>
                                        </p:tgtEl>
                                        <p:attrNameLst>
                                          <p:attrName>ppt_h</p:attrName>
                                        </p:attrNameLst>
                                      </p:cBhvr>
                                      <p:tavLst>
                                        <p:tav tm="0">
                                          <p:val>
                                            <p:fltVal val="0"/>
                                          </p:val>
                                        </p:tav>
                                        <p:tav tm="100000">
                                          <p:val>
                                            <p:strVal val="#ppt_h"/>
                                          </p:val>
                                        </p:tav>
                                      </p:tavLst>
                                    </p:anim>
                                    <p:animEffect transition="in" filter="fade">
                                      <p:cBhvr>
                                        <p:cTn id="3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6</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FF0000"/>
                </a:solidFill>
                <a:latin typeface="Times New Roman" panose="02020603050405020304" pitchFamily="18" charset="0"/>
                <a:cs typeface="Times New Roman" panose="02020603050405020304" pitchFamily="18" charset="0"/>
              </a:rPr>
              <a:t>Намудҳои </a:t>
            </a:r>
            <a:r>
              <a:rPr lang="tg-Cyrl-TJ" sz="2400" b="1" cap="all" dirty="0" smtClean="0">
                <a:solidFill>
                  <a:srgbClr val="FF0000"/>
                </a:solidFill>
                <a:latin typeface="Times New Roman" panose="02020603050405020304" pitchFamily="18" charset="0"/>
                <a:cs typeface="Times New Roman" panose="02020603050405020304" pitchFamily="18" charset="0"/>
              </a:rPr>
              <a:t>ДББ</a:t>
            </a:r>
            <a:r>
              <a:rPr lang="tg-Cyrl-TJ" sz="2400" b="1" cap="all" dirty="0">
                <a:solidFill>
                  <a:srgbClr val="FF0000"/>
                </a:solidFill>
                <a:latin typeface="Times New Roman" panose="02020603050405020304" pitchFamily="18" charset="0"/>
                <a:cs typeface="Times New Roman" panose="02020603050405020304" pitchFamily="18" charset="0"/>
              </a:rPr>
              <a:t> </a:t>
            </a:r>
            <a:r>
              <a:rPr lang="tg-Cyrl-TJ" sz="2400" b="1" cap="all" dirty="0" smtClean="0">
                <a:solidFill>
                  <a:srgbClr val="FF0000"/>
                </a:solidFill>
                <a:latin typeface="Times New Roman" panose="02020603050405020304" pitchFamily="18" charset="0"/>
                <a:cs typeface="Times New Roman" panose="02020603050405020304" pitchFamily="18" charset="0"/>
              </a:rPr>
              <a:t>бо меҳвари амудӣ </a:t>
            </a:r>
            <a:endParaRPr lang="tg-Cyrl-TJ" sz="2400" b="1" cap="all" dirty="0">
              <a:solidFill>
                <a:srgbClr val="FF0000"/>
              </a:solidFill>
              <a:latin typeface="Times New Roman" panose="02020603050405020304" pitchFamily="18" charset="0"/>
              <a:cs typeface="Times New Roman" panose="02020603050405020304" pitchFamily="18" charset="0"/>
            </a:endParaRPr>
          </a:p>
        </p:txBody>
      </p:sp>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5909"/>
          <a:stretch/>
        </p:blipFill>
        <p:spPr bwMode="auto">
          <a:xfrm>
            <a:off x="2810002" y="1846268"/>
            <a:ext cx="6310334" cy="4304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4" name="Picture 1" descr="C:\Users\nasrullo\Desktop\12.JPG"/>
          <p:cNvPicPr>
            <a:picLocks noChangeAspect="1" noChangeArrowheads="1"/>
          </p:cNvPicPr>
          <p:nvPr/>
        </p:nvPicPr>
        <p:blipFill>
          <a:blip r:embed="rId3"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41998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7</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g-Cyrl-TJ" sz="2400" b="1" cap="all" dirty="0" smtClean="0">
                <a:solidFill>
                  <a:srgbClr val="C00000"/>
                </a:solidFill>
                <a:latin typeface="Times New Roman" panose="02020603050405020304" pitchFamily="18" charset="0"/>
                <a:cs typeface="Times New Roman" panose="02020603050405020304" pitchFamily="18" charset="0"/>
              </a:rPr>
              <a:t>.</a:t>
            </a:r>
            <a:r>
              <a:rPr lang="tg-Cyrl-TJ" sz="2400" b="1" cap="all" dirty="0" smtClean="0">
                <a:solidFill>
                  <a:srgbClr val="0070C0"/>
                </a:solidFill>
                <a:latin typeface="Times New Roman" panose="02020603050405020304" pitchFamily="18" charset="0"/>
                <a:cs typeface="Times New Roman" panose="02020603050405020304" pitchFamily="18" charset="0"/>
              </a:rPr>
              <a:t> </a:t>
            </a:r>
            <a:endParaRPr lang="tg-Cyrl-TJ" sz="2400" b="1" cap="all" dirty="0">
              <a:solidFill>
                <a:srgbClr val="4F81BD"/>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8388" y="1717675"/>
            <a:ext cx="4975225" cy="24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199456" y="4365104"/>
            <a:ext cx="10225136" cy="1015663"/>
          </a:xfrm>
          <a:prstGeom prst="rect">
            <a:avLst/>
          </a:prstGeom>
        </p:spPr>
        <p:txBody>
          <a:bodyPr wrap="square">
            <a:spAutoFit/>
          </a:bodyPr>
          <a:lstStyle/>
          <a:p>
            <a:r>
              <a:rPr lang="ru-RU" sz="2000" dirty="0" err="1" smtClean="0">
                <a:latin typeface="Times New Roman" pitchFamily="18" charset="0"/>
                <a:cs typeface="Times New Roman" pitchFamily="18" charset="0"/>
              </a:rPr>
              <a:t>Элементҳои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конструксия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ҷойгиркунии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онҳо</a:t>
            </a:r>
            <a:r>
              <a:rPr lang="ru-RU" sz="2000" dirty="0" smtClean="0">
                <a:latin typeface="Times New Roman" pitchFamily="18" charset="0"/>
                <a:cs typeface="Times New Roman" pitchFamily="18" charset="0"/>
              </a:rPr>
              <a:t> дар </a:t>
            </a:r>
            <a:r>
              <a:rPr lang="ru-RU" sz="2000" dirty="0" err="1" smtClean="0">
                <a:latin typeface="Times New Roman" pitchFamily="18" charset="0"/>
                <a:cs typeface="Times New Roman" pitchFamily="18" charset="0"/>
              </a:rPr>
              <a:t>гандола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1 – </a:t>
            </a:r>
            <a:r>
              <a:rPr lang="ru-RU" sz="2000" dirty="0" err="1" smtClean="0">
                <a:latin typeface="Times New Roman" pitchFamily="18" charset="0"/>
                <a:cs typeface="Times New Roman" pitchFamily="18" charset="0"/>
              </a:rPr>
              <a:t>втулкаи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чархи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бодӣ</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2 – </a:t>
            </a:r>
            <a:r>
              <a:rPr lang="ru-RU" sz="2000" dirty="0" err="1" smtClean="0">
                <a:latin typeface="Times New Roman" pitchFamily="18" charset="0"/>
                <a:cs typeface="Times New Roman" pitchFamily="18" charset="0"/>
              </a:rPr>
              <a:t>сарпӯш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кӯлоҳ</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3 – генератор; 4 – </a:t>
            </a:r>
            <a:r>
              <a:rPr lang="ru-RU" sz="2000" dirty="0" err="1" smtClean="0">
                <a:latin typeface="Times New Roman" pitchFamily="18" charset="0"/>
                <a:cs typeface="Times New Roman" pitchFamily="18" charset="0"/>
              </a:rPr>
              <a:t>мултипликатор</a:t>
            </a:r>
            <a:r>
              <a:rPr lang="ru-RU" sz="2000" dirty="0">
                <a:latin typeface="Times New Roman" pitchFamily="18" charset="0"/>
                <a:cs typeface="Times New Roman" pitchFamily="18" charset="0"/>
              </a:rPr>
              <a:t>; 5 – </a:t>
            </a:r>
            <a:r>
              <a:rPr lang="ru-RU" sz="2000" dirty="0" err="1" smtClean="0">
                <a:latin typeface="Times New Roman" pitchFamily="18" charset="0"/>
                <a:cs typeface="Times New Roman" pitchFamily="18" charset="0"/>
              </a:rPr>
              <a:t>системаи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назорати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6 – </a:t>
            </a:r>
            <a:r>
              <a:rPr lang="ru-RU" sz="2000" dirty="0" smtClean="0">
                <a:latin typeface="Times New Roman" pitchFamily="18" charset="0"/>
                <a:cs typeface="Times New Roman" pitchFamily="18" charset="0"/>
              </a:rPr>
              <a:t>тормози </a:t>
            </a:r>
            <a:r>
              <a:rPr lang="ru-RU" sz="2000" dirty="0" err="1" smtClean="0">
                <a:latin typeface="Times New Roman" pitchFamily="18" charset="0"/>
                <a:cs typeface="Times New Roman" pitchFamily="18" charset="0"/>
              </a:rPr>
              <a:t>дискшакл</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7 – </a:t>
            </a:r>
            <a:r>
              <a:rPr lang="ru-RU" sz="2000" dirty="0" err="1" smtClean="0">
                <a:latin typeface="Times New Roman" pitchFamily="18" charset="0"/>
                <a:cs typeface="Times New Roman" pitchFamily="18" charset="0"/>
              </a:rPr>
              <a:t>меҳвари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асосӣ</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8 – </a:t>
            </a:r>
            <a:r>
              <a:rPr lang="ru-RU" sz="2000" dirty="0" smtClean="0">
                <a:latin typeface="Times New Roman" pitchFamily="18" charset="0"/>
                <a:cs typeface="Times New Roman" pitchFamily="18" charset="0"/>
              </a:rPr>
              <a:t>подшипники </a:t>
            </a:r>
            <a:r>
              <a:rPr lang="ru-RU" sz="2000" dirty="0" err="1" smtClean="0">
                <a:latin typeface="Times New Roman" pitchFamily="18" charset="0"/>
                <a:cs typeface="Times New Roman" pitchFamily="18" charset="0"/>
              </a:rPr>
              <a:t>азимути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9 – </a:t>
            </a:r>
            <a:r>
              <a:rPr lang="ru-RU" sz="2000" dirty="0" err="1" smtClean="0">
                <a:latin typeface="Times New Roman" pitchFamily="18" charset="0"/>
                <a:cs typeface="Times New Roman" pitchFamily="18" charset="0"/>
              </a:rPr>
              <a:t>чаҳорчӯбаи</a:t>
            </a:r>
            <a:r>
              <a:rPr lang="ru-RU" sz="2000" dirty="0" smtClean="0">
                <a:latin typeface="Times New Roman" pitchFamily="18" charset="0"/>
                <a:cs typeface="Times New Roman" pitchFamily="18" charset="0"/>
              </a:rPr>
              <a:t> (рама) гондола</a:t>
            </a:r>
            <a:endParaRPr lang="ru-RU" sz="2000" dirty="0">
              <a:latin typeface="Times New Roman" pitchFamily="18" charset="0"/>
              <a:cs typeface="Times New Roman" pitchFamily="18" charset="0"/>
            </a:endParaRPr>
          </a:p>
        </p:txBody>
      </p:sp>
      <p:sp>
        <p:nvSpPr>
          <p:cNvPr id="10"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14" name="Picture 1" descr="C:\Users\nasrullo\Desktop\12.JPG"/>
          <p:cNvPicPr>
            <a:picLocks noChangeAspect="1" noChangeArrowheads="1"/>
          </p:cNvPicPr>
          <p:nvPr/>
        </p:nvPicPr>
        <p:blipFill>
          <a:blip r:embed="rId3"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164251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8</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2007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tg-Cyrl-TJ" sz="2400" b="1" cap="all" dirty="0">
              <a:solidFill>
                <a:srgbClr val="4F81BD"/>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1666844" y="1357298"/>
            <a:ext cx="8540452" cy="4496874"/>
            <a:chOff x="4367807" y="1583109"/>
            <a:chExt cx="5958440" cy="4401284"/>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7807" y="1846268"/>
              <a:ext cx="5958440" cy="3616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481802" y="3348616"/>
              <a:ext cx="1008113" cy="461665"/>
            </a:xfrm>
            <a:prstGeom prst="rect">
              <a:avLst/>
            </a:prstGeom>
            <a:solidFill>
              <a:schemeClr val="bg1"/>
            </a:solidFill>
          </p:spPr>
          <p:txBody>
            <a:bodyPr wrap="square" rtlCol="0">
              <a:spAutoFit/>
            </a:bodyPr>
            <a:lstStyle/>
            <a:p>
              <a:pPr algn="ctr"/>
              <a:r>
                <a:rPr lang="tg-Cyrl-TJ" sz="1200" b="1" dirty="0" smtClean="0"/>
                <a:t>Самти </a:t>
              </a:r>
            </a:p>
            <a:p>
              <a:pPr algn="ctr"/>
              <a:r>
                <a:rPr lang="tg-Cyrl-TJ" sz="1200" b="1" dirty="0" smtClean="0"/>
                <a:t>бод</a:t>
              </a:r>
              <a:endParaRPr lang="ru-RU" sz="1200" b="1" dirty="0"/>
            </a:p>
          </p:txBody>
        </p:sp>
        <p:sp>
          <p:nvSpPr>
            <p:cNvPr id="13" name="TextBox 12"/>
            <p:cNvSpPr txBox="1"/>
            <p:nvPr/>
          </p:nvSpPr>
          <p:spPr>
            <a:xfrm>
              <a:off x="5951984" y="1583109"/>
              <a:ext cx="1440160" cy="461665"/>
            </a:xfrm>
            <a:prstGeom prst="rect">
              <a:avLst/>
            </a:prstGeom>
            <a:solidFill>
              <a:schemeClr val="bg1"/>
            </a:solidFill>
          </p:spPr>
          <p:txBody>
            <a:bodyPr wrap="square" rtlCol="0">
              <a:spAutoFit/>
            </a:bodyPr>
            <a:lstStyle/>
            <a:p>
              <a:pPr algn="ctr"/>
              <a:r>
                <a:rPr lang="tg-Cyrl-TJ" sz="1200" b="1" dirty="0" smtClean="0"/>
                <a:t>Тобдиҳии парраҳо</a:t>
              </a:r>
              <a:endParaRPr lang="ru-RU" sz="1200" b="1" dirty="0"/>
            </a:p>
          </p:txBody>
        </p:sp>
        <p:sp>
          <p:nvSpPr>
            <p:cNvPr id="14" name="TextBox 13"/>
            <p:cNvSpPr txBox="1"/>
            <p:nvPr/>
          </p:nvSpPr>
          <p:spPr>
            <a:xfrm>
              <a:off x="6690451" y="2276872"/>
              <a:ext cx="1656184" cy="461665"/>
            </a:xfrm>
            <a:prstGeom prst="rect">
              <a:avLst/>
            </a:prstGeom>
            <a:solidFill>
              <a:schemeClr val="bg1"/>
            </a:solidFill>
          </p:spPr>
          <p:txBody>
            <a:bodyPr wrap="square" rtlCol="0">
              <a:spAutoFit/>
            </a:bodyPr>
            <a:lstStyle/>
            <a:p>
              <a:pPr algn="ctr"/>
              <a:r>
                <a:rPr lang="tg-Cyrl-TJ" sz="1200" b="1" dirty="0" smtClean="0"/>
                <a:t>Меҳвар </a:t>
              </a:r>
            </a:p>
            <a:p>
              <a:pPr algn="ctr"/>
              <a:r>
                <a:rPr lang="tg-Cyrl-TJ" sz="1200" b="1" dirty="0" smtClean="0"/>
                <a:t>(суръаташ паст)</a:t>
              </a:r>
              <a:endParaRPr lang="ru-RU" sz="1200" b="1" dirty="0"/>
            </a:p>
          </p:txBody>
        </p:sp>
        <p:sp>
          <p:nvSpPr>
            <p:cNvPr id="15" name="TextBox 14"/>
            <p:cNvSpPr txBox="1"/>
            <p:nvPr/>
          </p:nvSpPr>
          <p:spPr>
            <a:xfrm>
              <a:off x="8040216" y="5235521"/>
              <a:ext cx="1080120" cy="577081"/>
            </a:xfrm>
            <a:prstGeom prst="rect">
              <a:avLst/>
            </a:prstGeom>
            <a:solidFill>
              <a:schemeClr val="bg1"/>
            </a:solidFill>
          </p:spPr>
          <p:txBody>
            <a:bodyPr wrap="square" rtlCol="0">
              <a:spAutoFit/>
            </a:bodyPr>
            <a:lstStyle/>
            <a:p>
              <a:pPr algn="ctr"/>
              <a:r>
                <a:rPr lang="tg-Cyrl-TJ" sz="1050" b="1" dirty="0" smtClean="0"/>
                <a:t>Меҳвар </a:t>
              </a:r>
            </a:p>
            <a:p>
              <a:pPr algn="ctr"/>
              <a:r>
                <a:rPr lang="tg-Cyrl-TJ" sz="1050" b="1" dirty="0" smtClean="0"/>
                <a:t>(суръаташ баланд)</a:t>
              </a:r>
              <a:endParaRPr lang="ru-RU" sz="1050" b="1" dirty="0"/>
            </a:p>
          </p:txBody>
        </p:sp>
        <p:sp>
          <p:nvSpPr>
            <p:cNvPr id="16" name="TextBox 15"/>
            <p:cNvSpPr txBox="1"/>
            <p:nvPr/>
          </p:nvSpPr>
          <p:spPr>
            <a:xfrm>
              <a:off x="5807968" y="4653136"/>
              <a:ext cx="1080120" cy="553998"/>
            </a:xfrm>
            <a:prstGeom prst="rect">
              <a:avLst/>
            </a:prstGeom>
            <a:solidFill>
              <a:schemeClr val="bg1"/>
            </a:solidFill>
          </p:spPr>
          <p:txBody>
            <a:bodyPr wrap="square" rtlCol="0">
              <a:spAutoFit/>
            </a:bodyPr>
            <a:lstStyle/>
            <a:p>
              <a:pPr algn="ctr"/>
              <a:r>
                <a:rPr lang="tg-Cyrl-TJ" sz="1000" b="1" dirty="0" smtClean="0"/>
                <a:t>Ҳаракатовари гондола</a:t>
              </a:r>
            </a:p>
            <a:p>
              <a:pPr algn="ctr"/>
              <a:endParaRPr lang="ru-RU" sz="1000" b="1" dirty="0"/>
            </a:p>
          </p:txBody>
        </p:sp>
        <p:sp>
          <p:nvSpPr>
            <p:cNvPr id="17" name="TextBox 16"/>
            <p:cNvSpPr txBox="1"/>
            <p:nvPr/>
          </p:nvSpPr>
          <p:spPr>
            <a:xfrm>
              <a:off x="6086626" y="5738172"/>
              <a:ext cx="801461" cy="246221"/>
            </a:xfrm>
            <a:prstGeom prst="rect">
              <a:avLst/>
            </a:prstGeom>
            <a:solidFill>
              <a:schemeClr val="bg1"/>
            </a:solidFill>
          </p:spPr>
          <p:txBody>
            <a:bodyPr wrap="square" rtlCol="0">
              <a:spAutoFit/>
            </a:bodyPr>
            <a:lstStyle/>
            <a:p>
              <a:pPr algn="ctr"/>
              <a:r>
                <a:rPr lang="tg-Cyrl-TJ" sz="1000" b="1" dirty="0" smtClean="0"/>
                <a:t>Манора</a:t>
              </a:r>
            </a:p>
          </p:txBody>
        </p:sp>
        <p:sp>
          <p:nvSpPr>
            <p:cNvPr id="18" name="TextBox 17"/>
            <p:cNvSpPr txBox="1"/>
            <p:nvPr/>
          </p:nvSpPr>
          <p:spPr>
            <a:xfrm>
              <a:off x="5186203" y="5738172"/>
              <a:ext cx="801461" cy="246221"/>
            </a:xfrm>
            <a:prstGeom prst="rect">
              <a:avLst/>
            </a:prstGeom>
            <a:solidFill>
              <a:schemeClr val="bg1"/>
            </a:solidFill>
          </p:spPr>
          <p:txBody>
            <a:bodyPr wrap="square" rtlCol="0">
              <a:spAutoFit/>
            </a:bodyPr>
            <a:lstStyle/>
            <a:p>
              <a:pPr algn="ctr"/>
              <a:r>
                <a:rPr lang="tg-Cyrl-TJ" sz="1000" b="1" dirty="0" smtClean="0"/>
                <a:t>Парра</a:t>
              </a:r>
            </a:p>
          </p:txBody>
        </p:sp>
        <p:sp>
          <p:nvSpPr>
            <p:cNvPr id="19" name="TextBox 18"/>
            <p:cNvSpPr txBox="1"/>
            <p:nvPr/>
          </p:nvSpPr>
          <p:spPr>
            <a:xfrm>
              <a:off x="5685895" y="5277840"/>
              <a:ext cx="1202192" cy="246221"/>
            </a:xfrm>
            <a:prstGeom prst="rect">
              <a:avLst/>
            </a:prstGeom>
            <a:solidFill>
              <a:schemeClr val="bg1"/>
            </a:solidFill>
          </p:spPr>
          <p:txBody>
            <a:bodyPr wrap="square" rtlCol="0">
              <a:spAutoFit/>
            </a:bodyPr>
            <a:lstStyle/>
            <a:p>
              <a:pPr algn="ctr"/>
              <a:r>
                <a:rPr lang="tg-Cyrl-TJ" sz="1000" b="1" smtClean="0"/>
                <a:t>муҳаррик</a:t>
              </a:r>
              <a:endParaRPr lang="tg-Cyrl-TJ" sz="1000" b="1" dirty="0" smtClean="0"/>
            </a:p>
          </p:txBody>
        </p:sp>
      </p:grpSp>
      <p:sp>
        <p:nvSpPr>
          <p:cNvPr id="20"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22" name="Picture 1" descr="C:\Users\nasrullo\Desktop\12.JPG"/>
          <p:cNvPicPr>
            <a:picLocks noChangeAspect="1" noChangeArrowheads="1"/>
          </p:cNvPicPr>
          <p:nvPr/>
        </p:nvPicPr>
        <p:blipFill>
          <a:blip r:embed="rId3"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38613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Круговая стрелка 12"/>
          <p:cNvSpPr/>
          <p:nvPr/>
        </p:nvSpPr>
        <p:spPr>
          <a:xfrm rot="20371432">
            <a:off x="7010326" y="3012259"/>
            <a:ext cx="936104" cy="864096"/>
          </a:xfrm>
          <a:prstGeom prst="circularArrow">
            <a:avLst>
              <a:gd name="adj1" fmla="val 12500"/>
              <a:gd name="adj2" fmla="val 850195"/>
              <a:gd name="adj3" fmla="val 20457681"/>
              <a:gd name="adj4" fmla="val 11729526"/>
              <a:gd name="adj5" fmla="val 157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211"/>
          <a:stretch/>
        </p:blipFill>
        <p:spPr bwMode="auto">
          <a:xfrm>
            <a:off x="9345579" y="3140969"/>
            <a:ext cx="2709578" cy="290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Стрелка вправо 9"/>
          <p:cNvSpPr/>
          <p:nvPr/>
        </p:nvSpPr>
        <p:spPr>
          <a:xfrm>
            <a:off x="7193496" y="5431288"/>
            <a:ext cx="2733682" cy="457977"/>
          </a:xfrm>
          <a:prstGeom prst="rightArrow">
            <a:avLst>
              <a:gd name="adj1" fmla="val 50000"/>
              <a:gd name="adj2" fmla="val 51735"/>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 name="Прямая соединительная линия 2"/>
          <p:cNvCxnSpPr/>
          <p:nvPr/>
        </p:nvCxnSpPr>
        <p:spPr>
          <a:xfrm>
            <a:off x="0" y="616530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7" name="Заголовок 1"/>
          <p:cNvSpPr txBox="1">
            <a:spLocks/>
          </p:cNvSpPr>
          <p:nvPr/>
        </p:nvSpPr>
        <p:spPr>
          <a:xfrm>
            <a:off x="11088556" y="6209928"/>
            <a:ext cx="1103445"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fld id="{D7D15365-79C6-4C4B-AB65-5185F12847A6}" type="slidenum">
              <a:rPr lang="en-US" sz="2400" smtClean="0">
                <a:solidFill>
                  <a:prstClr val="black"/>
                </a:solidFill>
                <a:latin typeface="Times New Roman" panose="02020603050405020304" pitchFamily="18" charset="0"/>
                <a:cs typeface="Times New Roman" panose="02020603050405020304" pitchFamily="18" charset="0"/>
              </a:rPr>
              <a:pPr fontAlgn="auto">
                <a:spcAft>
                  <a:spcPts val="0"/>
                </a:spcAft>
              </a:pPr>
              <a:t>9</a:t>
            </a:fld>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9373" y="1052739"/>
            <a:ext cx="12192000" cy="7935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tg-Cyrl-TJ" sz="2400" b="1" cap="all" dirty="0">
              <a:solidFill>
                <a:srgbClr val="4F81BD"/>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3836" y="1297718"/>
            <a:ext cx="11430080" cy="1631216"/>
          </a:xfrm>
          <a:prstGeom prst="rect">
            <a:avLst/>
          </a:prstGeom>
        </p:spPr>
        <p:txBody>
          <a:bodyPr wrap="square">
            <a:spAutoFit/>
          </a:bodyPr>
          <a:lstStyle/>
          <a:p>
            <a:pPr algn="just"/>
            <a:r>
              <a:rPr lang="ru-RU" sz="2000" dirty="0" err="1" smtClean="0">
                <a:latin typeface="Times New Roman" pitchFamily="18" charset="0"/>
                <a:cs typeface="Times New Roman" pitchFamily="18" charset="0"/>
              </a:rPr>
              <a:t>Сутунпоя</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(манора) </a:t>
            </a:r>
            <a:r>
              <a:rPr lang="ru-RU" sz="2000" dirty="0" err="1">
                <a:latin typeface="Times New Roman" pitchFamily="18" charset="0"/>
                <a:cs typeface="Times New Roman" pitchFamily="18" charset="0"/>
              </a:rPr>
              <a:t>барои</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дастго</a:t>
            </a:r>
            <a:r>
              <a:rPr lang="tg-Cyrl-TJ" sz="2000" dirty="0" smtClean="0">
                <a:latin typeface="Times New Roman" pitchFamily="18" charset="0"/>
                <a:cs typeface="Times New Roman" pitchFamily="18" charset="0"/>
              </a:rPr>
              <a:t>ҳи барқи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бодӣ</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таҷҳизот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қисми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асосии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ба </a:t>
            </a:r>
            <a:r>
              <a:rPr lang="ru-RU" sz="2000" dirty="0" err="1" smtClean="0">
                <a:latin typeface="Times New Roman" pitchFamily="18" charset="0"/>
                <a:cs typeface="Times New Roman" pitchFamily="18" charset="0"/>
              </a:rPr>
              <a:t>ҳисоб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меравад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Самаранокӣ </a:t>
            </a:r>
            <a:r>
              <a:rPr lang="ru-RU" sz="2000" dirty="0" err="1">
                <a:latin typeface="Times New Roman" pitchFamily="18" charset="0"/>
                <a:cs typeface="Times New Roman" pitchFamily="18" charset="0"/>
              </a:rPr>
              <a:t>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эътимоднокии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ДББ </a:t>
            </a:r>
            <a:r>
              <a:rPr lang="ru-RU" sz="2000" dirty="0">
                <a:latin typeface="Times New Roman" pitchFamily="18" charset="0"/>
                <a:cs typeface="Times New Roman" pitchFamily="18" charset="0"/>
              </a:rPr>
              <a:t>аз </a:t>
            </a:r>
            <a:r>
              <a:rPr lang="ru-RU" sz="2000" dirty="0" err="1">
                <a:latin typeface="Times New Roman" pitchFamily="18" charset="0"/>
                <a:cs typeface="Times New Roman" pitchFamily="18" charset="0"/>
              </a:rPr>
              <a:t>дуруст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интихоб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кардани</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баландӣ </a:t>
            </a:r>
            <a:r>
              <a:rPr lang="ru-RU" sz="2000" dirty="0" err="1">
                <a:latin typeface="Times New Roman" pitchFamily="18" charset="0"/>
                <a:cs typeface="Times New Roman" pitchFamily="18" charset="0"/>
              </a:rPr>
              <a:t>ва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конструксияи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он </a:t>
            </a:r>
            <a:r>
              <a:rPr lang="ru-RU" sz="2000" dirty="0" err="1">
                <a:latin typeface="Times New Roman" pitchFamily="18" charset="0"/>
                <a:cs typeface="Times New Roman" pitchFamily="18" charset="0"/>
              </a:rPr>
              <a:t>вобаста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аст</a:t>
            </a:r>
            <a:r>
              <a:rPr lang="ru-RU" sz="2000" dirty="0" smtClean="0">
                <a:latin typeface="Times New Roman" pitchFamily="18" charset="0"/>
                <a:cs typeface="Times New Roman" pitchFamily="18" charset="0"/>
              </a:rPr>
              <a:t>.</a:t>
            </a:r>
          </a:p>
          <a:p>
            <a:pPr algn="just"/>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ДББ дар </a:t>
            </a:r>
            <a:r>
              <a:rPr lang="ru-RU" sz="2000" dirty="0" err="1">
                <a:latin typeface="Times New Roman" pitchFamily="18" charset="0"/>
                <a:cs typeface="Times New Roman" pitchFamily="18" charset="0"/>
              </a:rPr>
              <a:t>болои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сутунҳои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гуногун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ҷойгир</a:t>
            </a:r>
            <a:r>
              <a:rPr lang="ru-RU" sz="2000" dirty="0">
                <a:latin typeface="Times New Roman" pitchFamily="18" charset="0"/>
                <a:cs typeface="Times New Roman" pitchFamily="18" charset="0"/>
              </a:rPr>
              <a:t> карда </a:t>
            </a:r>
            <a:r>
              <a:rPr lang="ru-RU" sz="2000" dirty="0" err="1" smtClean="0">
                <a:latin typeface="Times New Roman" pitchFamily="18" charset="0"/>
                <a:cs typeface="Times New Roman" pitchFamily="18" charset="0"/>
              </a:rPr>
              <a:t>мешаванд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a:t>
            </a:r>
            <a:r>
              <a:rPr lang="ru-RU" sz="2000" dirty="0" smtClean="0">
                <a:latin typeface="Times New Roman" pitchFamily="18" charset="0"/>
                <a:cs typeface="Times New Roman" pitchFamily="18" charset="0"/>
              </a:rPr>
              <a:t> аз </a:t>
            </a:r>
            <a:r>
              <a:rPr lang="ru-RU" sz="2000" dirty="0" err="1" smtClean="0">
                <a:latin typeface="Times New Roman" pitchFamily="18" charset="0"/>
                <a:cs typeface="Times New Roman" pitchFamily="18" charset="0"/>
              </a:rPr>
              <a:t>ҷиҳати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тарҳ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масолеҳ</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аз </a:t>
            </a:r>
            <a:r>
              <a:rPr lang="ru-RU" sz="2000" dirty="0" err="1">
                <a:latin typeface="Times New Roman" pitchFamily="18" charset="0"/>
                <a:cs typeface="Times New Roman" pitchFamily="18" charset="0"/>
              </a:rPr>
              <a:t>ҳамдигар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фарқ</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мекунанд</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406"/>
          <a:stretch/>
        </p:blipFill>
        <p:spPr bwMode="auto">
          <a:xfrm>
            <a:off x="7320136" y="3301743"/>
            <a:ext cx="1900129" cy="2754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352" y="3309180"/>
            <a:ext cx="2376264" cy="2776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2769459" y="2973145"/>
            <a:ext cx="4392487" cy="369332"/>
          </a:xfrm>
          <a:prstGeom prst="rect">
            <a:avLst/>
          </a:prstGeom>
          <a:ln w="57150">
            <a:solidFill>
              <a:schemeClr val="accent6">
                <a:lumMod val="75000"/>
              </a:schemeClr>
            </a:solidFill>
          </a:ln>
        </p:spPr>
        <p:txBody>
          <a:bodyPr wrap="square">
            <a:spAutoFit/>
          </a:bodyPr>
          <a:lstStyle/>
          <a:p>
            <a:r>
              <a:rPr lang="ru-RU" dirty="0" smtClean="0"/>
              <a:t>- </a:t>
            </a:r>
            <a:r>
              <a:rPr lang="ru-RU" dirty="0" err="1" smtClean="0"/>
              <a:t>симтаноби</a:t>
            </a:r>
            <a:r>
              <a:rPr lang="ru-RU" dirty="0" smtClean="0"/>
              <a:t> – </a:t>
            </a:r>
            <a:r>
              <a:rPr lang="ru-RU" dirty="0" err="1" smtClean="0"/>
              <a:t>бо</a:t>
            </a:r>
            <a:r>
              <a:rPr lang="ru-RU" dirty="0" smtClean="0"/>
              <a:t> </a:t>
            </a:r>
            <a:r>
              <a:rPr lang="ru-RU" dirty="0" err="1" smtClean="0"/>
              <a:t>тросҳои</a:t>
            </a:r>
            <a:r>
              <a:rPr lang="ru-RU" dirty="0" smtClean="0"/>
              <a:t> </a:t>
            </a:r>
            <a:r>
              <a:rPr lang="ru-RU" dirty="0" err="1" smtClean="0"/>
              <a:t>металлӣ</a:t>
            </a:r>
            <a:r>
              <a:rPr lang="ru-RU" dirty="0" smtClean="0"/>
              <a:t>;</a:t>
            </a:r>
            <a:endParaRPr lang="ru-RU" dirty="0"/>
          </a:p>
        </p:txBody>
      </p:sp>
      <p:sp>
        <p:nvSpPr>
          <p:cNvPr id="17" name="Прямоугольник 16"/>
          <p:cNvSpPr/>
          <p:nvPr/>
        </p:nvSpPr>
        <p:spPr>
          <a:xfrm>
            <a:off x="2786255" y="5475611"/>
            <a:ext cx="4392487" cy="369332"/>
          </a:xfrm>
          <a:prstGeom prst="rect">
            <a:avLst/>
          </a:prstGeom>
          <a:ln w="57150">
            <a:solidFill>
              <a:schemeClr val="bg2">
                <a:lumMod val="50000"/>
              </a:schemeClr>
            </a:solidFill>
          </a:ln>
        </p:spPr>
        <p:txBody>
          <a:bodyPr wrap="square">
            <a:spAutoFit/>
          </a:bodyPr>
          <a:lstStyle/>
          <a:p>
            <a:r>
              <a:rPr lang="ru-RU" dirty="0" smtClean="0"/>
              <a:t>- </a:t>
            </a:r>
            <a:r>
              <a:rPr lang="ru-RU" dirty="0" err="1" smtClean="0"/>
              <a:t>телескопӣ</a:t>
            </a:r>
            <a:r>
              <a:rPr lang="ru-RU" dirty="0" smtClean="0"/>
              <a:t>.</a:t>
            </a:r>
            <a:endParaRPr lang="ru-RU" dirty="0"/>
          </a:p>
        </p:txBody>
      </p:sp>
      <p:sp>
        <p:nvSpPr>
          <p:cNvPr id="19" name="Прямоугольник 18"/>
          <p:cNvSpPr/>
          <p:nvPr/>
        </p:nvSpPr>
        <p:spPr>
          <a:xfrm>
            <a:off x="2769460" y="4594093"/>
            <a:ext cx="4392487" cy="646331"/>
          </a:xfrm>
          <a:prstGeom prst="rect">
            <a:avLst/>
          </a:prstGeom>
          <a:ln w="57150">
            <a:solidFill>
              <a:srgbClr val="FF0000"/>
            </a:solidFill>
          </a:ln>
        </p:spPr>
        <p:txBody>
          <a:bodyPr wrap="square">
            <a:spAutoFit/>
          </a:bodyPr>
          <a:lstStyle/>
          <a:p>
            <a:r>
              <a:rPr lang="ru-RU" dirty="0" smtClean="0"/>
              <a:t>- </a:t>
            </a:r>
            <a:r>
              <a:rPr lang="ru-RU" dirty="0" err="1" smtClean="0"/>
              <a:t>гидравликӣ</a:t>
            </a:r>
            <a:r>
              <a:rPr lang="ru-RU" dirty="0" smtClean="0"/>
              <a:t> </a:t>
            </a:r>
            <a:r>
              <a:rPr lang="ru-RU" dirty="0"/>
              <a:t>– </a:t>
            </a:r>
            <a:r>
              <a:rPr lang="ru-RU" dirty="0" err="1" smtClean="0"/>
              <a:t>дастгоҳҳои</a:t>
            </a:r>
            <a:r>
              <a:rPr lang="ru-RU" dirty="0" smtClean="0"/>
              <a:t> </a:t>
            </a:r>
            <a:r>
              <a:rPr lang="ru-RU" dirty="0" err="1" smtClean="0"/>
              <a:t>мураккаби</a:t>
            </a:r>
            <a:r>
              <a:rPr lang="ru-RU" dirty="0" smtClean="0"/>
              <a:t> </a:t>
            </a:r>
            <a:r>
              <a:rPr lang="ru-RU" dirty="0" err="1" smtClean="0"/>
              <a:t>дорои</a:t>
            </a:r>
            <a:r>
              <a:rPr lang="ru-RU" dirty="0" smtClean="0"/>
              <a:t> </a:t>
            </a:r>
            <a:r>
              <a:rPr lang="ru-RU" dirty="0" err="1" smtClean="0"/>
              <a:t>элементҳои</a:t>
            </a:r>
            <a:r>
              <a:rPr lang="ru-RU" dirty="0" smtClean="0"/>
              <a:t> </a:t>
            </a:r>
            <a:r>
              <a:rPr lang="ru-RU" dirty="0" err="1" smtClean="0"/>
              <a:t>бисёр</a:t>
            </a:r>
            <a:r>
              <a:rPr lang="ru-RU" dirty="0" smtClean="0"/>
              <a:t>;</a:t>
            </a:r>
            <a:endParaRPr lang="ru-RU" dirty="0"/>
          </a:p>
        </p:txBody>
      </p:sp>
      <p:sp>
        <p:nvSpPr>
          <p:cNvPr id="20" name="Прямоугольник 19"/>
          <p:cNvSpPr/>
          <p:nvPr/>
        </p:nvSpPr>
        <p:spPr>
          <a:xfrm>
            <a:off x="2769460" y="3501008"/>
            <a:ext cx="4392487" cy="923330"/>
          </a:xfrm>
          <a:prstGeom prst="rect">
            <a:avLst/>
          </a:prstGeom>
          <a:ln w="57150">
            <a:solidFill>
              <a:srgbClr val="00B0F0"/>
            </a:solidFill>
          </a:ln>
        </p:spPr>
        <p:txBody>
          <a:bodyPr wrap="square">
            <a:spAutoFit/>
          </a:bodyPr>
          <a:lstStyle/>
          <a:p>
            <a:r>
              <a:rPr lang="ru-RU" dirty="0" smtClean="0"/>
              <a:t>- </a:t>
            </a:r>
            <a:r>
              <a:rPr lang="ru-RU" dirty="0" err="1" smtClean="0"/>
              <a:t>конусию</a:t>
            </a:r>
            <a:r>
              <a:rPr lang="ru-RU" dirty="0" smtClean="0"/>
              <a:t> </a:t>
            </a:r>
            <a:r>
              <a:rPr lang="ru-RU" dirty="0" err="1" smtClean="0"/>
              <a:t>сексионӣ</a:t>
            </a:r>
            <a:r>
              <a:rPr lang="ru-RU" dirty="0" smtClean="0"/>
              <a:t> </a:t>
            </a:r>
            <a:r>
              <a:rPr lang="ru-RU" dirty="0"/>
              <a:t>– </a:t>
            </a:r>
            <a:r>
              <a:rPr lang="ru-RU" dirty="0" smtClean="0"/>
              <a:t>аз </a:t>
            </a:r>
            <a:r>
              <a:rPr lang="ru-RU" dirty="0" err="1" smtClean="0"/>
              <a:t>қисмҳои</a:t>
            </a:r>
            <a:r>
              <a:rPr lang="ru-RU" dirty="0" smtClean="0"/>
              <a:t> </a:t>
            </a:r>
            <a:r>
              <a:rPr lang="ru-RU" dirty="0" err="1" smtClean="0"/>
              <a:t>алоҳидаи</a:t>
            </a:r>
            <a:r>
              <a:rPr lang="ru-RU" dirty="0" smtClean="0"/>
              <a:t> </a:t>
            </a:r>
            <a:r>
              <a:rPr lang="ru-RU" dirty="0" err="1" smtClean="0"/>
              <a:t>конусмонанд</a:t>
            </a:r>
            <a:r>
              <a:rPr lang="ru-RU" dirty="0" smtClean="0"/>
              <a:t> </a:t>
            </a:r>
            <a:r>
              <a:rPr lang="ru-RU" dirty="0" err="1" smtClean="0"/>
              <a:t>иборат</a:t>
            </a:r>
            <a:r>
              <a:rPr lang="ru-RU" dirty="0" smtClean="0"/>
              <a:t> </a:t>
            </a:r>
            <a:r>
              <a:rPr lang="ru-RU" dirty="0" err="1" smtClean="0"/>
              <a:t>мебошад</a:t>
            </a:r>
            <a:r>
              <a:rPr lang="ru-RU" dirty="0" smtClean="0"/>
              <a:t>;</a:t>
            </a:r>
            <a:endParaRPr lang="ru-RU" dirty="0"/>
          </a:p>
        </p:txBody>
      </p:sp>
      <p:sp>
        <p:nvSpPr>
          <p:cNvPr id="14" name="Стрелка углом 13"/>
          <p:cNvSpPr/>
          <p:nvPr/>
        </p:nvSpPr>
        <p:spPr>
          <a:xfrm rot="16200000" flipH="1">
            <a:off x="2279039" y="2853674"/>
            <a:ext cx="370947" cy="609893"/>
          </a:xfrm>
          <a:prstGeom prst="bentArrow">
            <a:avLst>
              <a:gd name="adj1" fmla="val 25000"/>
              <a:gd name="adj2" fmla="val 34094"/>
              <a:gd name="adj3" fmla="val 24633"/>
              <a:gd name="adj4" fmla="val 39463"/>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Заголовок 1"/>
          <p:cNvSpPr txBox="1">
            <a:spLocks/>
          </p:cNvSpPr>
          <p:nvPr/>
        </p:nvSpPr>
        <p:spPr>
          <a:xfrm>
            <a:off x="0" y="6209928"/>
            <a:ext cx="4367808"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pPr>
            <a:r>
              <a:rPr lang="tg-Cyrl-TJ" sz="2000" dirty="0">
                <a:solidFill>
                  <a:prstClr val="black"/>
                </a:solidFill>
                <a:latin typeface="Times New Roman" panose="02020603050405020304" pitchFamily="18" charset="0"/>
                <a:cs typeface="Times New Roman" panose="02020603050405020304" pitchFamily="18" charset="0"/>
              </a:rPr>
              <a:t>н.и.т</a:t>
            </a:r>
            <a:r>
              <a:rPr lang="tg-Cyrl-TJ" sz="2000" dirty="0" smtClean="0">
                <a:solidFill>
                  <a:prstClr val="black"/>
                </a:solidFill>
                <a:latin typeface="Times New Roman" panose="02020603050405020304" pitchFamily="18" charset="0"/>
                <a:cs typeface="Times New Roman" panose="02020603050405020304" pitchFamily="18" charset="0"/>
              </a:rPr>
              <a:t>., дотсент Ҳасанзода Н.</a:t>
            </a:r>
            <a:endParaRPr lang="tg-Cyrl-TJ" sz="2000" dirty="0">
              <a:solidFill>
                <a:prstClr val="black"/>
              </a:solidFill>
              <a:latin typeface="Times New Roman" panose="02020603050405020304" pitchFamily="18" charset="0"/>
              <a:cs typeface="Times New Roman" panose="02020603050405020304" pitchFamily="18" charset="0"/>
            </a:endParaRPr>
          </a:p>
          <a:p>
            <a:pPr algn="just" fontAlgn="auto">
              <a:spcAft>
                <a:spcPts val="0"/>
              </a:spcAft>
            </a:pPr>
            <a:r>
              <a:rPr lang="en-US" sz="2000" dirty="0" smtClean="0">
                <a:solidFill>
                  <a:prstClr val="black"/>
                </a:solidFill>
                <a:latin typeface="Times New Roman" panose="02020603050405020304" pitchFamily="18" charset="0"/>
                <a:cs typeface="Times New Roman" panose="02020603050405020304" pitchFamily="18" charset="0"/>
              </a:rPr>
              <a:t>E</a:t>
            </a:r>
            <a:r>
              <a:rPr lang="tg-Cyrl-TJ" sz="2000" dirty="0" smtClean="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mail nasrullo-5445@mail.ru</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FB07F2C1-ABB9-458C-A81D-3462C870F473}"/>
              </a:ext>
            </a:extLst>
          </p:cNvPr>
          <p:cNvSpPr txBox="1"/>
          <p:nvPr/>
        </p:nvSpPr>
        <p:spPr>
          <a:xfrm>
            <a:off x="2159564" y="692696"/>
            <a:ext cx="8203637" cy="369332"/>
          </a:xfrm>
          <a:prstGeom prst="rect">
            <a:avLst/>
          </a:prstGeom>
          <a:noFill/>
        </p:spPr>
        <p:txBody>
          <a:bodyPr wrap="square" rtlCol="0">
            <a:spAutoFit/>
          </a:bodyPr>
          <a:lstStyle/>
          <a:p>
            <a:pPr algn="ctr" eaLnBrk="1" fontAlgn="auto" hangingPunct="1">
              <a:spcBef>
                <a:spcPts val="0"/>
              </a:spcBef>
              <a:spcAft>
                <a:spcPts val="0"/>
              </a:spcAft>
              <a:defRPr/>
            </a:pPr>
            <a:r>
              <a:rPr lang="tg-Cyrl-TJ" b="1" dirty="0">
                <a:solidFill>
                  <a:srgbClr val="1F497D"/>
                </a:solidFill>
                <a:latin typeface="Times New Roman" pitchFamily="18" charset="0"/>
                <a:cs typeface="Times New Roman" pitchFamily="18" charset="0"/>
              </a:rPr>
              <a:t>КАФЕДРАИ </a:t>
            </a:r>
            <a:r>
              <a:rPr lang="tg-Cyrl-TJ" b="1" dirty="0" smtClean="0">
                <a:solidFill>
                  <a:srgbClr val="1F497D"/>
                </a:solidFill>
                <a:latin typeface="Times New Roman" pitchFamily="18" charset="0"/>
                <a:cs typeface="Times New Roman" pitchFamily="18" charset="0"/>
              </a:rPr>
              <a:t>“НЕРУГОҲҲОИ ЭЛЕКТРИКӢ”</a:t>
            </a:r>
            <a:endParaRPr lang="ru-RU" dirty="0">
              <a:solidFill>
                <a:prstClr val="black"/>
              </a:solidFill>
              <a:latin typeface="Times New Roman" pitchFamily="18" charset="0"/>
              <a:cs typeface="Times New Roman" pitchFamily="18" charset="0"/>
            </a:endParaRPr>
          </a:p>
        </p:txBody>
      </p:sp>
      <p:pic>
        <p:nvPicPr>
          <p:cNvPr id="23" name="Picture 1" descr="C:\Users\nasrullo\Desktop\12.JPG"/>
          <p:cNvPicPr>
            <a:picLocks noChangeAspect="1" noChangeArrowheads="1"/>
          </p:cNvPicPr>
          <p:nvPr/>
        </p:nvPicPr>
        <p:blipFill>
          <a:blip r:embed="rId5" cstate="print"/>
          <a:srcRect/>
          <a:stretch>
            <a:fillRect/>
          </a:stretch>
        </p:blipFill>
        <p:spPr bwMode="auto">
          <a:xfrm>
            <a:off x="11280512" y="1"/>
            <a:ext cx="911487" cy="1214422"/>
          </a:xfrm>
          <a:prstGeom prst="rect">
            <a:avLst/>
          </a:prstGeom>
          <a:noFill/>
        </p:spPr>
      </p:pic>
    </p:spTree>
    <p:extLst>
      <p:ext uri="{BB962C8B-B14F-4D97-AF65-F5344CB8AC3E}">
        <p14:creationId xmlns:p14="http://schemas.microsoft.com/office/powerpoint/2010/main" xmlns="" val="37504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p:cTn id="47" dur="500" fill="hold"/>
                                        <p:tgtEl>
                                          <p:spTgt spid="1027"/>
                                        </p:tgtEl>
                                        <p:attrNameLst>
                                          <p:attrName>ppt_w</p:attrName>
                                        </p:attrNameLst>
                                      </p:cBhvr>
                                      <p:tavLst>
                                        <p:tav tm="0">
                                          <p:val>
                                            <p:fltVal val="0"/>
                                          </p:val>
                                        </p:tav>
                                        <p:tav tm="100000">
                                          <p:val>
                                            <p:strVal val="#ppt_w"/>
                                          </p:val>
                                        </p:tav>
                                      </p:tavLst>
                                    </p:anim>
                                    <p:anim calcmode="lin" valueType="num">
                                      <p:cBhvr>
                                        <p:cTn id="48" dur="500" fill="hold"/>
                                        <p:tgtEl>
                                          <p:spTgt spid="1027"/>
                                        </p:tgtEl>
                                        <p:attrNameLst>
                                          <p:attrName>ppt_h</p:attrName>
                                        </p:attrNameLst>
                                      </p:cBhvr>
                                      <p:tavLst>
                                        <p:tav tm="0">
                                          <p:val>
                                            <p:fltVal val="0"/>
                                          </p:val>
                                        </p:tav>
                                        <p:tav tm="100000">
                                          <p:val>
                                            <p:strVal val="#ppt_h"/>
                                          </p:val>
                                        </p:tav>
                                      </p:tavLst>
                                    </p:anim>
                                    <p:animEffect transition="in" filter="fade">
                                      <p:cBhvr>
                                        <p:cTn id="49" dur="500"/>
                                        <p:tgtEl>
                                          <p:spTgt spid="10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9" grpId="0" animBg="1"/>
      <p:bldP spid="17" grpId="0" animBg="1"/>
      <p:bldP spid="19" grpId="0" animBg="1"/>
      <p:bldP spid="20" grpId="0" animBg="1"/>
      <p:bldP spid="1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3431</TotalTime>
  <Words>504</Words>
  <Application>Microsoft Office PowerPoint</Application>
  <PresentationFormat>Произвольный</PresentationFormat>
  <Paragraphs>89</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Тема Office</vt:lpstr>
      <vt:lpstr>1_Тема Office</vt:lpstr>
      <vt:lpstr>2_Тема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Иншоотхои энергетики ва тачхизоти МБГЭ</dc:title>
  <dc:creator>ЭАТ</dc:creator>
  <cp:lastModifiedBy>nasrullo</cp:lastModifiedBy>
  <cp:revision>209</cp:revision>
  <cp:lastPrinted>2015-10-08T02:33:41Z</cp:lastPrinted>
  <dcterms:created xsi:type="dcterms:W3CDTF">2012-02-08T09:07:26Z</dcterms:created>
  <dcterms:modified xsi:type="dcterms:W3CDTF">2024-09-14T09:33:54Z</dcterms:modified>
</cp:coreProperties>
</file>