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44" r:id="rId4"/>
    <p:sldMasterId id="2147483756" r:id="rId5"/>
    <p:sldMasterId id="2147483780" r:id="rId6"/>
  </p:sldMasterIdLst>
  <p:notesMasterIdLst>
    <p:notesMasterId r:id="rId20"/>
  </p:notesMasterIdLst>
  <p:handoutMasterIdLst>
    <p:handoutMasterId r:id="rId21"/>
  </p:handoutMasterIdLst>
  <p:sldIdLst>
    <p:sldId id="389" r:id="rId7"/>
    <p:sldId id="381" r:id="rId8"/>
    <p:sldId id="399" r:id="rId9"/>
    <p:sldId id="401" r:id="rId10"/>
    <p:sldId id="384" r:id="rId11"/>
    <p:sldId id="402" r:id="rId12"/>
    <p:sldId id="394" r:id="rId13"/>
    <p:sldId id="390" r:id="rId14"/>
    <p:sldId id="395" r:id="rId15"/>
    <p:sldId id="396" r:id="rId16"/>
    <p:sldId id="398" r:id="rId17"/>
    <p:sldId id="388" r:id="rId18"/>
    <p:sldId id="386" r:id="rId19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7" autoAdjust="0"/>
    <p:restoredTop sz="94676" autoAdjust="0"/>
  </p:normalViewPr>
  <p:slideViewPr>
    <p:cSldViewPr>
      <p:cViewPr varScale="1">
        <p:scale>
          <a:sx n="70" d="100"/>
          <a:sy n="70" d="100"/>
        </p:scale>
        <p:origin x="-71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МУҲАРРИКҲОИ ДАРУНСӮЗИ АВТОМОБИЛӢ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D4B72EE-B91A-4A61-AA9A-1647D4668A51}" type="datetimeFigureOut">
              <a:rPr lang="ru-RU"/>
              <a:pPr>
                <a:defRPr/>
              </a:pPr>
              <a:t>18.09.2024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F56909A-E89E-4764-9251-ED49DACEC37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1204698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МУҲАРРИКҲОИ ДАРУНСӮЗИ АВТОМОБИЛӢ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5931269-2394-4F88-B934-AED3B1738AF9}" type="datetimeFigureOut">
              <a:rPr lang="ru-RU"/>
              <a:pPr>
                <a:defRPr/>
              </a:pPr>
              <a:t>18.09.2024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900499-9E3B-42BE-A525-7B87EA6EE1A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4906610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МУҲАРРИКҲОИ ДАРУНСӮЗИ АВТОМОБИЛӢ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997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6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8A935-7B58-4FE3-8827-14C5B8F9C40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49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9" y="43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49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8008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72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V="1">
            <a:off x="1487488" y="1031250"/>
            <a:ext cx="940904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566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1DDD9-1916-4E88-A337-E6DEABCEE5B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49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9" y="43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49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8008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72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916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8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8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05079-C988-43D8-8631-6B241E3D07E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49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9" y="43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49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8008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72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3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4C22FE-406A-4720-9484-206EAA5E1E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7768B7-EDB6-4BAE-A74D-38B281F9372A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93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2EC27-C201-45A6-BE6F-0989B06708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742F7-E083-4E34-A083-AB320D0B1161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82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8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50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132D88-550A-4054-856D-4722C876C6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116A05-B2C2-46B3-81F8-AA0B647EB914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81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5B7CC2-C242-4694-B532-DA80B753B2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23B9C-3B1A-4915-B0B2-2931967C3125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555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E5DC14-6B55-42AA-A2F3-E8B1B59D93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CF21FF-5B2A-47CF-9163-226307E06B09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2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C114AD-AE0B-420B-8AF5-3BE6B577B5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D9967-1DD4-474A-9B7D-367C8F33F5A8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25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8F33C-D7CB-40E3-B693-E56D79118D5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A9B9A6-B789-40E2-A6C8-00483344552F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88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F7095-72DE-4E9A-9B64-09E7EE42C2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5379EA-1B3F-44E6-B27B-6A8AFBAEBCF0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98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A31C1-B089-4F9C-B976-D80C56188D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49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9" y="43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49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8008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72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2239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68DD86-B89A-42E6-962D-B46F09BC59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60B57-D425-4909-A43A-B714E30AC1C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45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2A1BC8-AAAE-4714-8EBC-E058118EAC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ADE61-0EC1-4C18-8565-5BBDCEC507B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87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8ED1CE-B75D-41C3-A46B-8144F84028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D5702-4595-49A7-A19C-926506BC0456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46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4C22FE-406A-4720-9484-206EAA5E1E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7768B7-EDB6-4BAE-A74D-38B281F9372A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6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2EC27-C201-45A6-BE6F-0989B06708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742F7-E083-4E34-A083-AB320D0B1161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55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8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50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132D88-550A-4054-856D-4722C876C69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116A05-B2C2-46B3-81F8-AA0B647EB914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22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5B7CC2-C242-4694-B532-DA80B753B22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23B9C-3B1A-4915-B0B2-2931967C3125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96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E5DC14-6B55-42AA-A2F3-E8B1B59D93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CF21FF-5B2A-47CF-9163-226307E06B09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85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C114AD-AE0B-420B-8AF5-3BE6B577B5C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D9967-1DD4-474A-9B7D-367C8F33F5A8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436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8F33C-D7CB-40E3-B693-E56D79118D5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A9B9A6-B789-40E2-A6C8-00483344552F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5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4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7957-8661-42F1-8F5B-0940030113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49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35119" y="43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5549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8008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0992572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987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F7095-72DE-4E9A-9B64-09E7EE42C2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5379EA-1B3F-44E6-B27B-6A8AFBAEBCF0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857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6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68DD86-B89A-42E6-962D-B46F09BC597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060B57-D425-4909-A43A-B714E30AC1C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24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2A1BC8-AAAE-4714-8EBC-E058118EAC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ADE61-0EC1-4C18-8565-5BBDCEC507B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681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8ED1CE-B75D-41C3-A46B-8144F84028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D5702-4595-49A7-A19C-926506BC0456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63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5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F32FADD-FE55-4124-8009-69ADF15A3F06}" type="datetimeFigureOut">
              <a:rPr lang="ru-RU"/>
              <a:pPr>
                <a:defRPr/>
              </a:pPr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7DC200F-9DA7-48B1-AAF6-E2854C200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921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6B1D99C-AB5D-49A2-B4AF-756AC68242BE}" type="datetimeFigureOut">
              <a:rPr lang="ru-RU"/>
              <a:pPr>
                <a:defRPr/>
              </a:pPr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B10667B-F84E-4CDE-A6FC-5C5DFBBC75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801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722EF8C-37DF-40BD-A900-DF2B7DC0795D}" type="datetimeFigureOut">
              <a:rPr lang="ru-RU"/>
              <a:pPr>
                <a:defRPr/>
              </a:pPr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4301C91-9DA4-4C89-9DF4-DE1CF38BED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9719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CF98B33-E830-45AA-81C1-04AB10CC918C}" type="datetimeFigureOut">
              <a:rPr lang="ru-RU"/>
              <a:pPr>
                <a:defRPr/>
              </a:pPr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008364A-DEA8-4D79-AFBF-6C0CFCF937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056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9CEF561-45BA-4C75-90B4-E21653DD7D20}" type="datetimeFigureOut">
              <a:rPr lang="ru-RU"/>
              <a:pPr>
                <a:defRPr/>
              </a:pPr>
              <a:t>18.09.2024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A5FBB5F-E401-4F1B-9DE3-108313D287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783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391B477-1F49-4B79-BD42-EB7BFA437ED9}" type="datetimeFigureOut">
              <a:rPr lang="ru-RU"/>
              <a:pPr>
                <a:defRPr/>
              </a:pPr>
              <a:t>18.09.2024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5758080-4258-42E4-9B16-22DF67664B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968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C85B1-2FFA-40FC-B5F3-891537A00D7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5549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0992572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 userDrawn="1"/>
        </p:nvSpPr>
        <p:spPr>
          <a:xfrm>
            <a:off x="1775549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5535119" y="43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775549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0992572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1706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56467EC-4592-4DD7-B4E1-78527E9D14FA}" type="datetimeFigureOut">
              <a:rPr lang="ru-RU"/>
              <a:pPr>
                <a:defRPr/>
              </a:pPr>
              <a:t>18.09.2024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7FE3603-1621-4CDD-9FBA-0E23E942C4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4874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4DE01B2-82C5-4DBA-97B2-40D7D1786435}" type="datetimeFigureOut">
              <a:rPr lang="ru-RU"/>
              <a:pPr>
                <a:defRPr/>
              </a:pPr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6B5B04B-D45E-44E2-A151-0C940F784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5983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02D4B0F-79C6-48C7-A447-0C0C7559D1ED}" type="datetimeFigureOut">
              <a:rPr lang="ru-RU"/>
              <a:pPr>
                <a:defRPr/>
              </a:pPr>
              <a:t>18.09.2024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F946550-ED57-4215-BA08-8D4F261F89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3392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0644671-CA7D-48EA-ACD3-B63AD903FDAE}" type="datetimeFigureOut">
              <a:rPr lang="ru-RU"/>
              <a:pPr>
                <a:defRPr/>
              </a:pPr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DC0F84F-DCBF-4A69-A766-67EF6FDF3D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7169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6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6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C11A6C3-1586-42DD-B44C-425A9C25F602}" type="datetimeFigureOut">
              <a:rPr lang="ru-RU"/>
              <a:pPr>
                <a:defRPr/>
              </a:pPr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28C9DC2-7599-4D62-B0B8-0112CED4BE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1392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290E451-F5E0-4318-91D0-0C42242A85C0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8F8F885-1917-4EB4-9FD6-17578DD7F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67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3F4C11C-5E82-42BF-98F2-BF0C9F9BDEC6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7A5AF91-B190-4C7B-A1B5-6B8335F1C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460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2B21354-FDB4-4E0C-AD4D-F68796ECD25F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BC875CC-7BAB-4F7C-AFC8-853C758E6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46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2073D97-D245-472C-865C-819A6753F3FD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3908431-D93E-4B7F-BD35-3316156FA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206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3264C42-2429-469B-A984-C30395DB7738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D9FE55F-C98B-4356-9D8E-E4A9325A2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40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AC63-D7DC-4B36-AE12-77A967F0C8A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5549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5535119" y="43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75549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778008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0992572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775549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5535119" y="43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1775549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10992572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5834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48D0243-939E-40D2-AD90-AD6E3D0B087D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ED7E23A-3C1B-4A54-867C-A2509BF1E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862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02B2063-F360-41F7-A2CC-04F6A93CDD37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200F2F5-1B3E-4E81-A953-5FA411812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398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2675857-B7D2-4F01-97E0-E68A5253B5E9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7338ADF-3DD7-42C8-B91D-292012DD6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73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86AF3EF-4D08-4928-809B-0DE0667E9CBA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A27FCE9-9061-4B3A-B95B-A1D10A2E7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164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25E71CC-0F5F-486A-86AB-9F6F6786D1D1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6149C65-1F60-4CD3-9219-94CB9198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93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53652CD-CC29-425E-9092-FB5C315F222B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38CA6DB-3A1D-461D-B102-DC5A8B1F8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844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A0700B3-2749-4DFB-9A4A-EA927F28553F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AF283D4-8AD1-4F78-887B-95FF795CA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422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80670F1-4EBC-4196-8960-2E472DFBE47A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ADB785E-9EF8-464C-85CB-A9316BD9C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180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296CD9D-2D2A-4E9B-9920-03D9C26B9E7B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3B53D04-6EBB-4B51-8A61-F61A5A6AE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859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032B23C-66CB-4869-8FE7-842606B5566E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72467C8-429A-4606-9844-14621B03F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10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3F2E4-D4E7-4B34-BA3F-A7289135D7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775549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535119" y="43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75549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78008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0992572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5070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27DF069-FF00-4E68-943F-5D27FA84DD13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30E1505-EA5C-4D0A-9426-F36381001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711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4360314-936B-4F5A-B7F3-85266E788706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940BFD5-3D60-4F17-8F18-BCAFD616A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416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C42B98F-9C44-4371-BE2A-8291845122F1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A4CEAD8-6DE6-4468-9CD8-F44F18BAF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36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22B60A6-863B-472A-BCDE-6DDDB9EB47E1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FC0C310-C9D5-4BE3-826E-31B7D96EF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248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12E2936-8666-40BF-9838-1B239E1E81A9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E4488E5-2652-4079-8C07-A4E80F9D4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265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5B6D518-538E-442A-9C18-936BB7948AE0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A1EC10C-8DE1-47B7-9D44-CA2EAF8E0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628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55B1366-FB1C-4CB5-BA2A-1CCA4D0B600F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227BFA2-A9DA-4BC4-A100-7D4CF4A0B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507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desktop background orange"/>
          <p:cNvPicPr>
            <a:picLocks noChangeAspect="1" noChangeArrowheads="1"/>
          </p:cNvPicPr>
          <p:nvPr userDrawn="1"/>
        </p:nvPicPr>
        <p:blipFill rotWithShape="1">
          <a:blip r:embed="rId2"/>
          <a:srcRect t="4295" b="67705"/>
          <a:stretch/>
        </p:blipFill>
        <p:spPr bwMode="auto">
          <a:xfrm>
            <a:off x="0" y="6459538"/>
            <a:ext cx="12192000" cy="2730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1129"/>
            <a:ext cx="12192000" cy="565774"/>
          </a:xfr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>
            <a:normAutofit/>
          </a:bodyPr>
          <a:lstStyle>
            <a:lvl1pPr>
              <a:defRPr sz="2800" b="0" baseline="0">
                <a:ln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198967" y="838203"/>
            <a:ext cx="11760200" cy="54784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lang="en-US" sz="2000" b="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79924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4053-1B29-433C-8AFA-A72378E920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1775549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5535119" y="43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75549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78008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0992572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1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9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2A17-EBCB-4458-BEA2-37A80FCC30E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75549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5535119" y="43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5549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78008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0992572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8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2E8C-94D5-48B3-9080-9ED4655DC3E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75549" y="476672"/>
            <a:ext cx="9313033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5535119" y="43"/>
            <a:ext cx="2491284" cy="624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75549" y="10716"/>
            <a:ext cx="9313033" cy="105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778008" y="409428"/>
            <a:ext cx="9313033" cy="185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69172" y="0"/>
            <a:ext cx="192021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10992572" y="58316"/>
            <a:ext cx="96009" cy="47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 userDrawn="1"/>
        </p:nvCxnSpPr>
        <p:spPr>
          <a:xfrm flipV="1">
            <a:off x="1583501" y="1031250"/>
            <a:ext cx="9313035" cy="21486"/>
          </a:xfrm>
          <a:prstGeom prst="line">
            <a:avLst/>
          </a:prstGeom>
          <a:ln>
            <a:solidFill>
              <a:srgbClr val="00206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186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832996A-28C3-4AEB-9D38-C2BE71A58DDB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9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2957"/>
            <a:ext cx="9313035" cy="104091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" y="5439"/>
            <a:ext cx="1763784" cy="104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26BBF074-7DE1-44FC-B122-DC7BE082FE5C}"/>
              </a:ext>
            </a:extLst>
          </p:cNvPr>
          <p:cNvSpPr/>
          <p:nvPr userDrawn="1"/>
        </p:nvSpPr>
        <p:spPr>
          <a:xfrm>
            <a:off x="11088552" y="-22626"/>
            <a:ext cx="1103448" cy="1075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8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769482-2F76-4AAF-8FDC-92FB3CAC85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1D95BB-4FB4-4664-BEFD-03319D3A9B9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8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769482-2F76-4AAF-8FDC-92FB3CAC855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18.09.2024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МУҲАРРИКҲОИ ДАРУНСӮЗИ АВТОМОБИЛӢ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1D95BB-4FB4-4664-BEFD-03319D3A9B9C}" type="slidenum">
              <a:rPr lang="ru-RU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2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D4F25EA-335A-4F6F-972F-073C4022F014}" type="datetimeFigureOut">
              <a:rPr lang="ru-RU"/>
              <a:pPr>
                <a:defRPr/>
              </a:pPr>
              <a:t>18.09.2024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40B7461-DC18-4845-A8B8-87A783E6BD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23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BEB1CF1-31B9-41D1-994A-4E6337313305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EB4F967-07F2-418D-BE73-39080D22E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5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0C615B0-0340-414C-B658-E490366AF2A5}" type="datetimeFigureOut">
              <a:rPr lang="en-US"/>
              <a:pPr>
                <a:defRPr/>
              </a:pPr>
              <a:t>9/18/2024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30BA842-AA9D-4AC9-9AF2-450A36ABC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5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4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781" y="520187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prstClr val="black"/>
                </a:solidFill>
                <a:latin typeface="Times New Roman Tj" panose="02020603050405020304" pitchFamily="18" charset="-52"/>
              </a:rPr>
              <a:t>Номзади</a:t>
            </a:r>
            <a:r>
              <a:rPr lang="ru-RU" sz="2000" dirty="0">
                <a:solidFill>
                  <a:prstClr val="black"/>
                </a:solidFill>
                <a:latin typeface="Times New Roman Tj" panose="02020603050405020304" pitchFamily="18" charset="-52"/>
              </a:rPr>
              <a:t> </a:t>
            </a:r>
            <a:r>
              <a:rPr lang="ru-RU" sz="2000" dirty="0" err="1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илм</a:t>
            </a:r>
            <a:r>
              <a:rPr lang="tg-Cyrl-TJ" sz="2000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ҳои</a:t>
            </a:r>
            <a:r>
              <a:rPr lang="ru-RU" sz="2000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 </a:t>
            </a:r>
            <a:r>
              <a:rPr lang="ru-RU" sz="2000" dirty="0" err="1">
                <a:solidFill>
                  <a:prstClr val="black"/>
                </a:solidFill>
                <a:latin typeface="Times New Roman Tj" panose="02020603050405020304" pitchFamily="18" charset="-52"/>
              </a:rPr>
              <a:t>техникӣ</a:t>
            </a:r>
            <a:r>
              <a:rPr lang="ru-RU" sz="2000" dirty="0">
                <a:solidFill>
                  <a:prstClr val="black"/>
                </a:solidFill>
                <a:latin typeface="Times New Roman Tj" panose="02020603050405020304" pitchFamily="18" charset="-52"/>
              </a:rPr>
              <a:t>, </a:t>
            </a:r>
            <a:r>
              <a:rPr lang="ru-RU" sz="2000" dirty="0" err="1">
                <a:solidFill>
                  <a:prstClr val="black"/>
                </a:solidFill>
                <a:latin typeface="Times New Roman Tj" panose="02020603050405020304" pitchFamily="18" charset="-52"/>
              </a:rPr>
              <a:t>дотсент</a:t>
            </a:r>
            <a:endParaRPr lang="tg-Cyrl-TJ" sz="2000" dirty="0">
              <a:solidFill>
                <a:prstClr val="black"/>
              </a:solidFill>
              <a:latin typeface="Times New Roman Tj" panose="02020603050405020304" pitchFamily="18" charset="-52"/>
            </a:endParaRPr>
          </a:p>
          <a:p>
            <a:pPr algn="ctr"/>
            <a:r>
              <a:rPr lang="tg-Cyrl-TJ" sz="2000" b="1" i="1" dirty="0" smtClean="0">
                <a:solidFill>
                  <a:srgbClr val="002060"/>
                </a:solidFill>
                <a:latin typeface="Times New Roman Tj" panose="02020603050405020304" pitchFamily="18" charset="-52"/>
              </a:rPr>
              <a:t>ҚАСОБОВ ЛОИҚ САФАРОВИЧ</a:t>
            </a:r>
            <a:endParaRPr lang="en-US" sz="2000" b="1" i="1"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 err="1">
                <a:solidFill>
                  <a:prstClr val="black"/>
                </a:solidFill>
              </a:rPr>
              <a:t>tel</a:t>
            </a:r>
            <a:r>
              <a:rPr lang="en-US" sz="2000" b="1" dirty="0">
                <a:solidFill>
                  <a:prstClr val="black"/>
                </a:solidFill>
              </a:rPr>
              <a:t>: </a:t>
            </a:r>
            <a:r>
              <a:rPr lang="tg-Cyrl-TJ" sz="2000" b="1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985668778</a:t>
            </a:r>
            <a:r>
              <a:rPr lang="en-US" sz="2000" b="1" dirty="0" smtClean="0">
                <a:solidFill>
                  <a:prstClr val="black"/>
                </a:solidFill>
              </a:rPr>
              <a:t>. </a:t>
            </a:r>
            <a:r>
              <a:rPr lang="en-US" sz="2000" b="1" dirty="0">
                <a:solidFill>
                  <a:prstClr val="black"/>
                </a:solidFill>
              </a:rPr>
              <a:t>e</a:t>
            </a:r>
            <a:r>
              <a:rPr lang="ru-RU" sz="2000" b="1" dirty="0">
                <a:solidFill>
                  <a:prstClr val="black"/>
                </a:solidFill>
                <a:latin typeface="Times New Roman Tj" panose="02020603050405020304" pitchFamily="18" charset="-52"/>
              </a:rPr>
              <a:t>-</a:t>
            </a:r>
            <a:r>
              <a:rPr lang="en-US" sz="2000" b="1" dirty="0">
                <a:solidFill>
                  <a:prstClr val="black"/>
                </a:solidFill>
              </a:rPr>
              <a:t>mail</a:t>
            </a:r>
            <a:r>
              <a:rPr lang="tg-Cyrl-TJ" sz="2000" b="1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:</a:t>
            </a:r>
            <a:r>
              <a:rPr lang="en-US" sz="2000" b="1" dirty="0" smtClean="0">
                <a:solidFill>
                  <a:prstClr val="black"/>
                </a:solidFill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</a:rPr>
              <a:t>loiknstu</a:t>
            </a:r>
            <a:r>
              <a:rPr lang="tg-Cyrl-TJ" sz="2000" b="1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@mail.ru</a:t>
            </a:r>
            <a:endParaRPr lang="ru-RU" sz="2000" b="1" dirty="0">
              <a:solidFill>
                <a:srgbClr val="5B9BD5"/>
              </a:solidFill>
              <a:latin typeface="Times New Roman Tj" panose="02020603050405020304" pitchFamily="18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78016"/>
            <a:ext cx="121920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g-Cyrl-TJ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КАФЕДРАИ 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g-Cyrl-TJ" sz="2400" b="1" dirty="0" smtClean="0">
                <a:solidFill>
                  <a:prstClr val="white"/>
                </a:solidFill>
              </a:rPr>
              <a:t>“</a:t>
            </a:r>
            <a:r>
              <a:rPr lang="tg-Cyrl-TJ" sz="2000" b="1" dirty="0" smtClean="0">
                <a:solidFill>
                  <a:prstClr val="white"/>
                </a:solidFill>
                <a:latin typeface="Times New Roman Tj" panose="02020603050405020304" pitchFamily="18" charset="-52"/>
              </a:rPr>
              <a:t>НЕРУГОҲҲОИ ЭЛЕКТРИКӢ</a:t>
            </a:r>
            <a:r>
              <a:rPr lang="tg-Cyrl-TJ" sz="2400" b="1" dirty="0" smtClean="0">
                <a:solidFill>
                  <a:prstClr val="white"/>
                </a:solidFill>
              </a:rPr>
              <a:t>”</a:t>
            </a:r>
            <a:endParaRPr lang="tg-Cyrl-TJ" sz="2400" b="1" dirty="0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5" y="92747"/>
            <a:ext cx="1338369" cy="960033"/>
          </a:xfrm>
          <a:prstGeom prst="rect">
            <a:avLst/>
          </a:prstGeom>
        </p:spPr>
      </p:pic>
      <p:pic>
        <p:nvPicPr>
          <p:cNvPr id="1026" name="Picture 2" descr="C:\Users\admin\Desktop\1111111111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3365178"/>
            <a:ext cx="1557233" cy="183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xmlns:lc="http://schemas.openxmlformats.org/drawingml/2006/lockedCanvas" id="{D75ED71A-8389-45DB-896C-C02186C560A2}"/>
              </a:ext>
            </a:extLst>
          </p:cNvPr>
          <p:cNvSpPr/>
          <p:nvPr/>
        </p:nvSpPr>
        <p:spPr>
          <a:xfrm>
            <a:off x="1685631" y="2509013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tg-Cyrl-TJ" sz="2400" b="1" dirty="0"/>
              <a:t>ФАННИ</a:t>
            </a:r>
            <a:r>
              <a:rPr lang="tg-Cyrl-TJ" b="1" dirty="0"/>
              <a:t/>
            </a:r>
            <a:br>
              <a:rPr lang="tg-Cyrl-TJ" b="1" dirty="0"/>
            </a:br>
            <a:r>
              <a:rPr lang="tg-Cyrl-TJ" sz="2400" b="1" i="1" u="sng" dirty="0" smtClean="0">
                <a:solidFill>
                  <a:srgbClr val="FF0000"/>
                </a:solidFill>
                <a:latin typeface="Times New Roman Tj" panose="02020603050405020304" pitchFamily="18" charset="-52"/>
              </a:rPr>
              <a:t>МАНБАЪҲОИ БАРҚАРОРШАВАНДАИ ЭНЕРГИЯ</a:t>
            </a:r>
            <a:endParaRPr lang="ru-RU" dirty="0"/>
          </a:p>
        </p:txBody>
      </p:sp>
      <p:pic>
        <p:nvPicPr>
          <p:cNvPr id="11" name="Picture 2" descr="C:\Users\user\Desktop\img_336105278849997940702678388537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08368" y="4077072"/>
            <a:ext cx="2549727" cy="2438264"/>
          </a:xfrm>
          <a:prstGeom prst="rect">
            <a:avLst/>
          </a:prstGeom>
          <a:noFill/>
        </p:spPr>
      </p:pic>
      <p:pic>
        <p:nvPicPr>
          <p:cNvPr id="12" name="Picture 4" descr="Middl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260" y="1849932"/>
            <a:ext cx="1919536" cy="214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powertower_h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38" y="3340010"/>
            <a:ext cx="3437643" cy="298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7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1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6" y="384182"/>
            <a:ext cx="11523133" cy="594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060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12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53" y="59192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Прямоугольник 161"/>
          <p:cNvSpPr/>
          <p:nvPr/>
        </p:nvSpPr>
        <p:spPr>
          <a:xfrm>
            <a:off x="5907183" y="139071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8135" y="2181227"/>
            <a:ext cx="11560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ctr" eaLnBrk="1" hangingPunct="1"/>
            <a:r>
              <a:rPr lang="tg-Cyrl-TJ" altLang="ru-RU" sz="28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Саволҳои санҷишӣ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 Tj" pitchFamily="18" charset="-52"/>
                <a:ea typeface="Calibri" pitchFamily="34" charset="0"/>
                <a:cs typeface="Times New Roman" pitchFamily="18" charset="0"/>
              </a:rPr>
              <a:t>:</a:t>
            </a:r>
          </a:p>
          <a:p>
            <a:pPr indent="449263" algn="just" eaLnBrk="1" hangingPunct="1"/>
            <a:r>
              <a:rPr lang="ru-RU" sz="2400" b="1" dirty="0">
                <a:solidFill>
                  <a:srgbClr val="00B0F0"/>
                </a:solidFill>
                <a:latin typeface="Times New Roman Tj" pitchFamily="18" charset="-52"/>
                <a:ea typeface="Times New Roman"/>
                <a:cs typeface="Times New Roman" pitchFamily="18" charset="0"/>
              </a:rPr>
              <a:t>1</a:t>
            </a:r>
            <a:r>
              <a:rPr lang="ru-RU" sz="2400" b="1" dirty="0" smtClean="0">
                <a:solidFill>
                  <a:srgbClr val="00B0F0"/>
                </a:solidFill>
                <a:latin typeface="Times New Roman Tj" pitchFamily="18" charset="-52"/>
                <a:ea typeface="Times New Roman"/>
                <a:cs typeface="Times New Roman" pitchFamily="18" charset="0"/>
              </a:rPr>
              <a:t>. </a:t>
            </a:r>
            <a:r>
              <a:rPr lang="tt-RU" sz="2800" b="1" dirty="0" smtClean="0">
                <a:solidFill>
                  <a:srgbClr val="00B0F0"/>
                </a:solidFill>
                <a:latin typeface="Times New Roman Tj"/>
                <a:ea typeface="Times New Roman"/>
                <a:cs typeface="Times New Roman"/>
              </a:rPr>
              <a:t>Батареяҳои офтобиро аз кадом маводҳои месозанд?</a:t>
            </a:r>
            <a:endParaRPr lang="tt-RU" sz="2800" b="1" dirty="0" smtClean="0">
              <a:solidFill>
                <a:srgbClr val="00B0F0"/>
              </a:solidFill>
              <a:latin typeface="Times New Roman Tj"/>
              <a:ea typeface="Times New Roman"/>
              <a:cs typeface="Times New Roman"/>
            </a:endParaRPr>
          </a:p>
          <a:p>
            <a:pPr indent="449263" algn="just" eaLnBrk="1" hangingPunct="1"/>
            <a:r>
              <a:rPr lang="ru-RU" sz="28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2.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Роҳҳои</a:t>
            </a:r>
            <a:r>
              <a:rPr lang="ru-RU" sz="28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истеҳсоли</a:t>
            </a:r>
            <a:r>
              <a:rPr lang="ru-RU" sz="28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энергияи</a:t>
            </a:r>
            <a:r>
              <a:rPr lang="ru-RU" sz="28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электрикӣ</a:t>
            </a:r>
            <a:r>
              <a:rPr lang="ru-RU" sz="28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 аз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энергияи</a:t>
            </a:r>
            <a:r>
              <a:rPr lang="ru-RU" sz="28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офтоб</a:t>
            </a:r>
            <a:r>
              <a:rPr lang="ru-RU" sz="2800" b="1" dirty="0" smtClean="0">
                <a:solidFill>
                  <a:srgbClr val="7030A0"/>
                </a:solidFill>
                <a:latin typeface="Times New Roman Tj"/>
                <a:ea typeface="Times New Roman"/>
                <a:cs typeface="Times New Roman"/>
              </a:rPr>
              <a:t>?</a:t>
            </a:r>
            <a:endParaRPr lang="ru-RU" sz="2800" b="1" dirty="0" smtClean="0">
              <a:solidFill>
                <a:srgbClr val="7030A0"/>
              </a:solidFill>
              <a:latin typeface="Times New Roman Tj"/>
              <a:ea typeface="Times New Roman"/>
              <a:cs typeface="Times New Roman"/>
            </a:endParaRPr>
          </a:p>
          <a:p>
            <a:pPr indent="449263" algn="just" eaLnBrk="1" hangingPunct="1"/>
            <a:r>
              <a:rPr lang="tt-RU" sz="2800" b="1" dirty="0" smtClean="0">
                <a:solidFill>
                  <a:srgbClr val="92D050"/>
                </a:solidFill>
                <a:latin typeface="Times New Roman Tj"/>
                <a:ea typeface="Times New Roman"/>
                <a:cs typeface="Times New Roman"/>
              </a:rPr>
              <a:t>3. </a:t>
            </a:r>
            <a:r>
              <a:rPr lang="tt-RU" sz="2800" b="1" dirty="0" smtClean="0">
                <a:solidFill>
                  <a:srgbClr val="92D050"/>
                </a:solidFill>
                <a:latin typeface="Times New Roman Tj"/>
                <a:ea typeface="Times New Roman"/>
                <a:cs typeface="Times New Roman"/>
              </a:rPr>
              <a:t>Усули фотометрӣ чист?</a:t>
            </a:r>
          </a:p>
          <a:p>
            <a:pPr indent="449263" algn="just" eaLnBrk="1" hangingPunct="1"/>
            <a:r>
              <a:rPr lang="ru-RU" sz="2800" b="1" dirty="0" smtClean="0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4</a:t>
            </a:r>
            <a:r>
              <a:rPr lang="ru-RU" sz="2800" b="1" dirty="0" smtClean="0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. </a:t>
            </a:r>
            <a:r>
              <a:rPr lang="tg-Cyrl-TJ" sz="2800" b="1" dirty="0" smtClean="0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Усули фотоэлектрикӣ </a:t>
            </a:r>
            <a:r>
              <a:rPr lang="tt-RU" sz="2800" b="1" dirty="0" smtClean="0">
                <a:solidFill>
                  <a:srgbClr val="FF0000"/>
                </a:solidFill>
                <a:latin typeface="Times New Roman Tj"/>
                <a:ea typeface="Times New Roman"/>
                <a:cs typeface="Times New Roman"/>
              </a:rPr>
              <a:t>чист?</a:t>
            </a:r>
            <a:endParaRPr lang="tt-RU" sz="2800" b="1" dirty="0" smtClean="0">
              <a:solidFill>
                <a:srgbClr val="FF0000"/>
              </a:solidFill>
              <a:latin typeface="Times New Roman Tj"/>
              <a:ea typeface="Times New Roman"/>
              <a:cs typeface="Times New Roman"/>
            </a:endParaRPr>
          </a:p>
        </p:txBody>
      </p:sp>
      <p:pic>
        <p:nvPicPr>
          <p:cNvPr id="9" name="Picture 2057" descr="BD0666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357" y="4921743"/>
            <a:ext cx="1434271" cy="124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71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87" y="575020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solidFill>
                  <a:prstClr val="black"/>
                </a:solidFill>
              </a:rPr>
              <a:t>Номзади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</a:rPr>
              <a:t>илм</a:t>
            </a:r>
            <a:r>
              <a:rPr lang="tg-Cyrl-TJ" sz="1600" dirty="0" smtClean="0">
                <a:solidFill>
                  <a:prstClr val="black"/>
                </a:solidFill>
              </a:rPr>
              <a:t>ҳои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err="1">
                <a:solidFill>
                  <a:prstClr val="black"/>
                </a:solidFill>
              </a:rPr>
              <a:t>техникӣ</a:t>
            </a:r>
            <a:r>
              <a:rPr lang="ru-RU" sz="1600" dirty="0">
                <a:solidFill>
                  <a:prstClr val="black"/>
                </a:solidFill>
              </a:rPr>
              <a:t>, </a:t>
            </a:r>
            <a:r>
              <a:rPr lang="ru-RU" sz="1600" dirty="0" err="1">
                <a:solidFill>
                  <a:prstClr val="black"/>
                </a:solidFill>
              </a:rPr>
              <a:t>дотсент</a:t>
            </a:r>
            <a:endParaRPr lang="tg-Cyrl-TJ" sz="1600" dirty="0">
              <a:solidFill>
                <a:prstClr val="black"/>
              </a:solidFill>
            </a:endParaRPr>
          </a:p>
          <a:p>
            <a:pPr algn="ctr"/>
            <a:r>
              <a:rPr lang="tg-Cyrl-TJ" sz="1600" b="1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ҚАСОБОВ ЛОИҚ САФАРОВИЧ</a:t>
            </a:r>
            <a:endParaRPr lang="en-US" sz="1600" b="1" dirty="0">
              <a:solidFill>
                <a:prstClr val="black"/>
              </a:solidFill>
            </a:endParaRPr>
          </a:p>
          <a:p>
            <a:pPr algn="ctr"/>
            <a:r>
              <a:rPr lang="en-US" sz="1600" b="1" dirty="0" err="1">
                <a:solidFill>
                  <a:prstClr val="black"/>
                </a:solidFill>
              </a:rPr>
              <a:t>tel</a:t>
            </a:r>
            <a:r>
              <a:rPr lang="en-US" sz="1600" b="1" dirty="0">
                <a:solidFill>
                  <a:prstClr val="black"/>
                </a:solidFill>
              </a:rPr>
              <a:t>: </a:t>
            </a:r>
            <a:r>
              <a:rPr lang="tg-Cyrl-TJ" sz="1600" b="1" dirty="0" smtClean="0">
                <a:solidFill>
                  <a:prstClr val="black"/>
                </a:solidFill>
              </a:rPr>
              <a:t>985668778</a:t>
            </a:r>
            <a:r>
              <a:rPr lang="en-US" sz="1600" b="1" dirty="0" smtClean="0">
                <a:solidFill>
                  <a:prstClr val="black"/>
                </a:solidFill>
              </a:rPr>
              <a:t>. </a:t>
            </a:r>
            <a:r>
              <a:rPr lang="en-US" sz="1600" b="1" dirty="0">
                <a:solidFill>
                  <a:prstClr val="black"/>
                </a:solidFill>
              </a:rPr>
              <a:t>e</a:t>
            </a:r>
            <a:r>
              <a:rPr lang="ru-RU" sz="1600" b="1" dirty="0">
                <a:solidFill>
                  <a:prstClr val="black"/>
                </a:solidFill>
              </a:rPr>
              <a:t>-</a:t>
            </a:r>
            <a:r>
              <a:rPr lang="en-US" sz="1600" b="1" dirty="0">
                <a:solidFill>
                  <a:prstClr val="black"/>
                </a:solidFill>
              </a:rPr>
              <a:t>mail</a:t>
            </a:r>
            <a:r>
              <a:rPr lang="tg-Cyrl-TJ" sz="1600" b="1" dirty="0" smtClean="0">
                <a:solidFill>
                  <a:prstClr val="black"/>
                </a:solidFill>
              </a:rPr>
              <a:t>:</a:t>
            </a:r>
            <a:r>
              <a:rPr lang="en-US" sz="1600" b="1" dirty="0" smtClean="0">
                <a:solidFill>
                  <a:prstClr val="black"/>
                </a:solidFill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</a:rPr>
              <a:t>loiknstu</a:t>
            </a:r>
            <a:r>
              <a:rPr lang="tg-Cyrl-TJ" sz="1600" b="1" dirty="0" smtClean="0">
                <a:solidFill>
                  <a:prstClr val="black"/>
                </a:solidFill>
                <a:latin typeface="Times New Roman Tj" panose="02020603050405020304" pitchFamily="18" charset="-52"/>
              </a:rPr>
              <a:t>@mail.ru</a:t>
            </a:r>
            <a:endParaRPr lang="ru-RU" sz="1600" b="1" dirty="0">
              <a:solidFill>
                <a:srgbClr val="5B9BD5"/>
              </a:solidFill>
              <a:latin typeface="Times New Roman Tj" panose="02020603050405020304" pitchFamily="18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844868"/>
            <a:ext cx="121920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g-Cyrl-TJ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КАФЕДРАИ 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g-Cyrl-TJ" sz="2400" b="1" dirty="0" smtClean="0">
                <a:solidFill>
                  <a:prstClr val="white"/>
                </a:solidFill>
              </a:rPr>
              <a:t>“</a:t>
            </a:r>
            <a:r>
              <a:rPr lang="tg-Cyrl-TJ" sz="2000" b="1" dirty="0" smtClean="0">
                <a:solidFill>
                  <a:prstClr val="white"/>
                </a:solidFill>
                <a:latin typeface="Times New Roman Tj" panose="02020603050405020304" pitchFamily="18" charset="-52"/>
              </a:rPr>
              <a:t>НЕРУГОҲҲОИ ЭЛЕКТРИКӢ</a:t>
            </a:r>
            <a:r>
              <a:rPr lang="tg-Cyrl-TJ" sz="2400" b="1" dirty="0" smtClean="0">
                <a:solidFill>
                  <a:prstClr val="white"/>
                </a:solidFill>
              </a:rPr>
              <a:t>”</a:t>
            </a:r>
            <a:endParaRPr lang="tg-Cyrl-TJ" sz="2400" b="1" dirty="0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5" y="92747"/>
            <a:ext cx="1338369" cy="96003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75ED71A-8389-45DB-896C-C02186C560A2}"/>
              </a:ext>
            </a:extLst>
          </p:cNvPr>
          <p:cNvSpPr/>
          <p:nvPr/>
        </p:nvSpPr>
        <p:spPr>
          <a:xfrm>
            <a:off x="2619999" y="2946139"/>
            <a:ext cx="6864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g-Cyrl-TJ" sz="2400" b="1" dirty="0" smtClean="0">
                <a:solidFill>
                  <a:prstClr val="black"/>
                </a:solidFill>
              </a:rPr>
              <a:t>Ташаккур ба диққататон!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admin\Desktop\111111111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398" y="3734624"/>
            <a:ext cx="1498583" cy="19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7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2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7368" y="1906062"/>
            <a:ext cx="11377263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g-Cyrl-TJ" sz="2800" b="1" dirty="0" smtClean="0">
                <a:solidFill>
                  <a:srgbClr val="00B050"/>
                </a:solidFill>
                <a:latin typeface="Times New Roman"/>
                <a:ea typeface="Calibri"/>
              </a:rPr>
              <a:t>ТЕХНОЛОГИЯ ВА РОҲҲОИ ИСТИФОДАБАРИИ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tg-Cyrl-TJ" sz="2800" b="1" dirty="0" smtClean="0">
                <a:solidFill>
                  <a:srgbClr val="00B050"/>
                </a:solidFill>
                <a:latin typeface="Times New Roman"/>
                <a:ea typeface="Calibri"/>
              </a:rPr>
              <a:t>ЭНЕРГИЯИ ОФТОБ </a:t>
            </a:r>
            <a:endParaRPr lang="ru-RU" sz="2800" b="1" dirty="0">
              <a:solidFill>
                <a:schemeClr val="accent1"/>
              </a:solidFill>
              <a:latin typeface="Times New Roman"/>
              <a:ea typeface="Times New Roman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18715" y="1283721"/>
            <a:ext cx="12192000" cy="604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tg-Cyrl-TJ" sz="2800" b="1" cap="all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МавзУЪ</a:t>
            </a:r>
            <a:endParaRPr lang="ru-RU" sz="2800" b="1" cap="all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53" y="59192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08011" y="102452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636218"/>
              </p:ext>
            </p:extLst>
          </p:nvPr>
        </p:nvGraphicFramePr>
        <p:xfrm>
          <a:off x="388653" y="3176475"/>
          <a:ext cx="3857230" cy="28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Фотография Photo Editor" r:id="rId4" imgW="4557155" imgH="3093988" progId="MSPhotoEd.3">
                  <p:embed/>
                </p:oleObj>
              </mc:Choice>
              <mc:Fallback>
                <p:oleObj name="Фотография Photo Editor" r:id="rId4" imgW="4557155" imgH="3093988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53" y="3176475"/>
                        <a:ext cx="3857230" cy="2880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859823"/>
              </p:ext>
            </p:extLst>
          </p:nvPr>
        </p:nvGraphicFramePr>
        <p:xfrm>
          <a:off x="4367808" y="3176475"/>
          <a:ext cx="3960440" cy="284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Фотография Photo Editor" r:id="rId6" imgW="4572396" imgH="2697714" progId="MSPhotoEd.3">
                  <p:embed/>
                </p:oleObj>
              </mc:Choice>
              <mc:Fallback>
                <p:oleObj name="Фотография Photo Editor" r:id="rId6" imgW="4572396" imgH="2697714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7808" y="3176475"/>
                        <a:ext cx="3960440" cy="284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530341"/>
              </p:ext>
            </p:extLst>
          </p:nvPr>
        </p:nvGraphicFramePr>
        <p:xfrm>
          <a:off x="8515367" y="3140968"/>
          <a:ext cx="3439279" cy="28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Фотография Photo Editor" r:id="rId8" imgW="3246401" imgH="2384762" progId="MSPhotoEd.3">
                  <p:embed/>
                </p:oleObj>
              </mc:Choice>
              <mc:Fallback>
                <p:oleObj name="Фотография Photo Editor" r:id="rId8" imgW="3246401" imgH="238476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5367" y="3140968"/>
                        <a:ext cx="3439279" cy="280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27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3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53" y="59192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Прямоугольник 161"/>
          <p:cNvSpPr/>
          <p:nvPr/>
        </p:nvSpPr>
        <p:spPr>
          <a:xfrm>
            <a:off x="5907183" y="139071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1386" y="1121653"/>
            <a:ext cx="1108889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400" b="1" dirty="0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Дар 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айни</a:t>
            </a:r>
            <a:r>
              <a:rPr lang="ru-RU" altLang="ru-RU" sz="2400" b="1" dirty="0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замон</a:t>
            </a:r>
            <a:r>
              <a:rPr lang="ru-RU" altLang="ru-RU" sz="2400" b="1" dirty="0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самтњои</a:t>
            </a:r>
            <a:r>
              <a:rPr lang="ru-RU" altLang="ru-RU" sz="2400" b="1" dirty="0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гуногуни</a:t>
            </a:r>
            <a:r>
              <a:rPr lang="ru-RU" altLang="ru-RU" sz="2400" b="1" dirty="0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истифодабарии</a:t>
            </a:r>
            <a:r>
              <a:rPr lang="ru-RU" altLang="ru-RU" sz="2400" b="1" dirty="0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энергияи</a:t>
            </a:r>
            <a:r>
              <a:rPr lang="ru-RU" altLang="ru-RU" sz="2400" b="1" dirty="0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Офтоб</a:t>
            </a:r>
            <a:r>
              <a:rPr lang="ru-RU" altLang="ru-RU" sz="2400" b="1" dirty="0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маълум</a:t>
            </a:r>
            <a:r>
              <a:rPr lang="ru-RU" altLang="ru-RU" sz="2400" b="1" dirty="0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ва</a:t>
            </a:r>
            <a:r>
              <a:rPr lang="ru-RU" altLang="ru-RU" sz="2400" b="1" dirty="0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мавриди</a:t>
            </a:r>
            <a:r>
              <a:rPr lang="ru-RU" altLang="ru-RU" sz="2400" b="1" dirty="0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омўзиш</a:t>
            </a:r>
            <a:r>
              <a:rPr lang="ru-RU" altLang="ru-RU" sz="2400" b="1" dirty="0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ќарор</a:t>
            </a:r>
            <a:r>
              <a:rPr lang="ru-RU" altLang="ru-RU" sz="2400" b="1" dirty="0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b="1" dirty="0" err="1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дорад</a:t>
            </a:r>
            <a:r>
              <a:rPr lang="ru-RU" altLang="ru-RU" sz="2400" b="1" dirty="0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:</a:t>
            </a:r>
          </a:p>
          <a:p>
            <a:pPr lvl="0" algn="ctr"/>
            <a:r>
              <a:rPr lang="ru-RU" altLang="ru-RU" sz="2600" b="1" i="1" dirty="0" smtClean="0">
                <a:solidFill>
                  <a:srgbClr val="C00000"/>
                </a:solidFill>
                <a:latin typeface="Times New Roman Tj" pitchFamily="18" charset="-52"/>
                <a:cs typeface="Times New Roman" pitchFamily="18" charset="0"/>
              </a:rPr>
              <a:t>– </a:t>
            </a:r>
            <a:r>
              <a:rPr lang="ru-RU" altLang="ru-RU" sz="2600" b="1" i="1" dirty="0" err="1">
                <a:solidFill>
                  <a:srgbClr val="C00000"/>
                </a:solidFill>
                <a:latin typeface="Times New Roman Tj" pitchFamily="18" charset="-52"/>
                <a:cs typeface="Times New Roman" pitchFamily="18" charset="0"/>
              </a:rPr>
              <a:t>таъминот</a:t>
            </a:r>
            <a:r>
              <a:rPr lang="ru-RU" altLang="ru-RU" sz="2600" b="1" i="1" dirty="0">
                <a:solidFill>
                  <a:srgbClr val="C00000"/>
                </a:solidFill>
                <a:latin typeface="Times New Roman Tj" pitchFamily="18" charset="-52"/>
                <a:cs typeface="Times New Roman" pitchFamily="18" charset="0"/>
              </a:rPr>
              <a:t>  </a:t>
            </a:r>
            <a:r>
              <a:rPr lang="ru-RU" altLang="ru-RU" sz="2600" b="1" i="1" dirty="0" err="1">
                <a:solidFill>
                  <a:srgbClr val="C00000"/>
                </a:solidFill>
                <a:latin typeface="Times New Roman Tj" pitchFamily="18" charset="-52"/>
                <a:cs typeface="Times New Roman" pitchFamily="18" charset="0"/>
              </a:rPr>
              <a:t>бо</a:t>
            </a:r>
            <a:r>
              <a:rPr lang="ru-RU" altLang="ru-RU" sz="2600" b="1" i="1" dirty="0">
                <a:solidFill>
                  <a:srgbClr val="C00000"/>
                </a:solidFill>
                <a:latin typeface="Times New Roman Tj" pitchFamily="18" charset="-52"/>
                <a:cs typeface="Times New Roman" pitchFamily="18" charset="0"/>
              </a:rPr>
              <a:t> оби </a:t>
            </a:r>
            <a:r>
              <a:rPr lang="ru-RU" altLang="ru-RU" sz="2600" b="1" i="1" dirty="0" err="1">
                <a:solidFill>
                  <a:srgbClr val="C00000"/>
                </a:solidFill>
                <a:latin typeface="Times New Roman Tj" pitchFamily="18" charset="-52"/>
                <a:cs typeface="Times New Roman" pitchFamily="18" charset="0"/>
              </a:rPr>
              <a:t>гарм</a:t>
            </a:r>
            <a:r>
              <a:rPr lang="ru-RU" altLang="ru-RU" sz="2600" b="1" i="1" dirty="0">
                <a:solidFill>
                  <a:srgbClr val="C00000"/>
                </a:solidFill>
                <a:latin typeface="Times New Roman Tj" pitchFamily="18" charset="-52"/>
                <a:cs typeface="Times New Roman" pitchFamily="18" charset="0"/>
              </a:rPr>
              <a:t>; </a:t>
            </a:r>
            <a:endParaRPr lang="ru-RU" altLang="ru-RU" sz="2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altLang="ru-RU" sz="2600" b="1" i="1" dirty="0">
                <a:solidFill>
                  <a:srgbClr val="92D050"/>
                </a:solidFill>
                <a:latin typeface="Times New Roman Tj" pitchFamily="18" charset="-52"/>
                <a:cs typeface="Times New Roman" pitchFamily="18" charset="0"/>
              </a:rPr>
              <a:t>– </a:t>
            </a:r>
            <a:r>
              <a:rPr lang="ru-RU" altLang="ru-RU" sz="2600" b="1" i="1" dirty="0" err="1">
                <a:solidFill>
                  <a:srgbClr val="92D050"/>
                </a:solidFill>
                <a:latin typeface="Times New Roman Tj" pitchFamily="18" charset="-52"/>
                <a:cs typeface="Times New Roman" pitchFamily="18" charset="0"/>
              </a:rPr>
              <a:t>гармитаъминкунии</a:t>
            </a:r>
            <a:r>
              <a:rPr lang="ru-RU" altLang="ru-RU" sz="2600" b="1" i="1" dirty="0">
                <a:solidFill>
                  <a:srgbClr val="92D05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b="1" i="1" dirty="0" err="1">
                <a:solidFill>
                  <a:srgbClr val="92D050"/>
                </a:solidFill>
                <a:latin typeface="Times New Roman Tj" pitchFamily="18" charset="-52"/>
                <a:cs typeface="Times New Roman" pitchFamily="18" charset="0"/>
              </a:rPr>
              <a:t>биноњои</a:t>
            </a:r>
            <a:r>
              <a:rPr lang="ru-RU" altLang="ru-RU" sz="2600" b="1" i="1" dirty="0">
                <a:solidFill>
                  <a:srgbClr val="92D05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b="1" i="1" dirty="0" err="1">
                <a:solidFill>
                  <a:srgbClr val="92D050"/>
                </a:solidFill>
                <a:latin typeface="Times New Roman Tj" pitchFamily="18" charset="-52"/>
                <a:cs typeface="Times New Roman" pitchFamily="18" charset="0"/>
              </a:rPr>
              <a:t>саноатї</a:t>
            </a:r>
            <a:r>
              <a:rPr lang="ru-RU" altLang="ru-RU" sz="2600" b="1" i="1" dirty="0">
                <a:solidFill>
                  <a:srgbClr val="92D05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b="1" i="1" dirty="0" err="1">
                <a:solidFill>
                  <a:srgbClr val="92D050"/>
                </a:solidFill>
                <a:latin typeface="Times New Roman Tj" pitchFamily="18" charset="-52"/>
                <a:cs typeface="Times New Roman" pitchFamily="18" charset="0"/>
              </a:rPr>
              <a:t>ва</a:t>
            </a:r>
            <a:r>
              <a:rPr lang="ru-RU" altLang="ru-RU" sz="2600" b="1" i="1" dirty="0">
                <a:solidFill>
                  <a:srgbClr val="92D05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b="1" i="1" dirty="0" err="1">
                <a:solidFill>
                  <a:srgbClr val="92D050"/>
                </a:solidFill>
                <a:latin typeface="Times New Roman Tj" pitchFamily="18" charset="-52"/>
                <a:cs typeface="Times New Roman" pitchFamily="18" charset="0"/>
              </a:rPr>
              <a:t>маишї</a:t>
            </a:r>
            <a:r>
              <a:rPr lang="ru-RU" altLang="ru-RU" sz="2600" b="1" i="1" dirty="0">
                <a:solidFill>
                  <a:srgbClr val="92D050"/>
                </a:solidFill>
                <a:latin typeface="Times New Roman Tj" pitchFamily="18" charset="-52"/>
                <a:cs typeface="Times New Roman" pitchFamily="18" charset="0"/>
              </a:rPr>
              <a:t>; </a:t>
            </a:r>
            <a:endParaRPr lang="ru-RU" altLang="ru-RU" sz="2600" b="1" i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altLang="ru-RU" sz="2600" b="1" i="1" dirty="0">
                <a:solidFill>
                  <a:srgbClr val="00B050"/>
                </a:solidFill>
                <a:latin typeface="Times New Roman Tj" pitchFamily="18" charset="-52"/>
                <a:cs typeface="Times New Roman" pitchFamily="18" charset="0"/>
              </a:rPr>
              <a:t>– </a:t>
            </a:r>
            <a:r>
              <a:rPr lang="ru-RU" altLang="ru-RU" sz="2600" b="1" i="1" dirty="0" err="1">
                <a:solidFill>
                  <a:srgbClr val="00B050"/>
                </a:solidFill>
                <a:latin typeface="Times New Roman Tj" pitchFamily="18" charset="-52"/>
                <a:cs typeface="Times New Roman" pitchFamily="18" charset="0"/>
              </a:rPr>
              <a:t>дастгоњњои</a:t>
            </a:r>
            <a:r>
              <a:rPr lang="ru-RU" altLang="ru-RU" sz="2600" b="1" i="1" dirty="0">
                <a:solidFill>
                  <a:srgbClr val="00B05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b="1" i="1" dirty="0" err="1">
                <a:solidFill>
                  <a:srgbClr val="00B050"/>
                </a:solidFill>
                <a:latin typeface="Times New Roman Tj" pitchFamily="18" charset="-52"/>
                <a:cs typeface="Times New Roman" pitchFamily="18" charset="0"/>
              </a:rPr>
              <a:t>хунуккунї</a:t>
            </a:r>
            <a:r>
              <a:rPr lang="ru-RU" altLang="ru-RU" sz="2600" b="1" i="1" dirty="0">
                <a:solidFill>
                  <a:srgbClr val="00B050"/>
                </a:solidFill>
                <a:latin typeface="Times New Roman Tj" pitchFamily="18" charset="-52"/>
                <a:cs typeface="Times New Roman" pitchFamily="18" charset="0"/>
              </a:rPr>
              <a:t>; </a:t>
            </a:r>
            <a:endParaRPr lang="ru-RU" altLang="ru-RU" sz="26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altLang="ru-RU" sz="2600" b="1" i="1" dirty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– </a:t>
            </a:r>
            <a:r>
              <a:rPr lang="ru-RU" altLang="ru-RU" sz="2600" b="1" i="1" dirty="0" err="1">
                <a:solidFill>
                  <a:srgbClr val="00B0F0"/>
                </a:solidFill>
                <a:latin typeface="Times New Roman Tj" pitchFamily="18" charset="-52"/>
                <a:cs typeface="Times New Roman" pitchFamily="18" charset="0"/>
              </a:rPr>
              <a:t>конденсатсиякунии</a:t>
            </a:r>
            <a:r>
              <a:rPr lang="ru-RU" altLang="ru-RU" sz="2600" b="1" i="1" dirty="0">
                <a:solidFill>
                  <a:srgbClr val="00B0F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b="1" i="1" dirty="0" err="1">
                <a:solidFill>
                  <a:srgbClr val="00B0F0"/>
                </a:solidFill>
                <a:latin typeface="Times New Roman Tj" pitchFamily="18" charset="-52"/>
                <a:cs typeface="Times New Roman" pitchFamily="18" charset="0"/>
              </a:rPr>
              <a:t>њаво</a:t>
            </a:r>
            <a:r>
              <a:rPr lang="ru-RU" altLang="ru-RU" sz="2600" b="1" i="1" dirty="0">
                <a:solidFill>
                  <a:srgbClr val="00B0F0"/>
                </a:solidFill>
                <a:latin typeface="Times New Roman Tj" pitchFamily="18" charset="-52"/>
                <a:cs typeface="Times New Roman" pitchFamily="18" charset="0"/>
              </a:rPr>
              <a:t>; </a:t>
            </a:r>
            <a:endParaRPr lang="ru-RU" altLang="ru-RU" sz="2600" b="1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altLang="ru-RU" sz="2600" b="1" i="1" dirty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– </a:t>
            </a:r>
            <a:r>
              <a:rPr lang="ru-RU" altLang="ru-RU" sz="2600" b="1" i="1" dirty="0" err="1">
                <a:solidFill>
                  <a:srgbClr val="0070C0"/>
                </a:solidFill>
                <a:latin typeface="Times New Roman Tj" pitchFamily="18" charset="-52"/>
                <a:cs typeface="Times New Roman" pitchFamily="18" charset="0"/>
              </a:rPr>
              <a:t>дастгоњњои</a:t>
            </a:r>
            <a:r>
              <a:rPr lang="ru-RU" altLang="ru-RU" sz="2600" b="1" i="1" dirty="0">
                <a:solidFill>
                  <a:srgbClr val="0070C0"/>
                </a:solidFill>
                <a:latin typeface="Times New Roman Tj" pitchFamily="18" charset="-52"/>
                <a:cs typeface="Times New Roman" pitchFamily="18" charset="0"/>
              </a:rPr>
              <a:t> гелио-</a:t>
            </a:r>
            <a:r>
              <a:rPr lang="ru-RU" altLang="ru-RU" sz="2600" b="1" i="1" dirty="0" err="1">
                <a:solidFill>
                  <a:srgbClr val="0070C0"/>
                </a:solidFill>
                <a:latin typeface="Times New Roman Tj" pitchFamily="18" charset="-52"/>
                <a:cs typeface="Times New Roman" pitchFamily="18" charset="0"/>
              </a:rPr>
              <a:t>хушкунї</a:t>
            </a:r>
            <a:r>
              <a:rPr lang="ru-RU" altLang="ru-RU" sz="2600" b="1" i="1" dirty="0">
                <a:solidFill>
                  <a:srgbClr val="0070C0"/>
                </a:solidFill>
                <a:latin typeface="Times New Roman Tj" pitchFamily="18" charset="-52"/>
                <a:cs typeface="Times New Roman" pitchFamily="18" charset="0"/>
              </a:rPr>
              <a:t>; </a:t>
            </a:r>
            <a:endParaRPr lang="ru-RU" altLang="ru-RU" sz="2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altLang="ru-RU" sz="2600" b="1" i="1" dirty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– </a:t>
            </a:r>
            <a:r>
              <a:rPr lang="ru-RU" altLang="ru-RU" sz="2600" b="1" i="1" dirty="0" err="1">
                <a:solidFill>
                  <a:srgbClr val="002060"/>
                </a:solidFill>
                <a:latin typeface="Times New Roman Tj" pitchFamily="18" charset="-52"/>
                <a:cs typeface="Times New Roman" pitchFamily="18" charset="0"/>
              </a:rPr>
              <a:t>истењсол</a:t>
            </a:r>
            <a:r>
              <a:rPr lang="ru-RU" altLang="ru-RU" sz="2600" b="1" i="1" dirty="0">
                <a:solidFill>
                  <a:srgbClr val="002060"/>
                </a:solidFill>
                <a:latin typeface="Times New Roman Tj" pitchFamily="18" charset="-52"/>
                <a:cs typeface="Times New Roman" pitchFamily="18" charset="0"/>
              </a:rPr>
              <a:t>/</a:t>
            </a:r>
            <a:r>
              <a:rPr lang="ru-RU" altLang="ru-RU" sz="2600" b="1" i="1" dirty="0" err="1">
                <a:solidFill>
                  <a:srgbClr val="002060"/>
                </a:solidFill>
                <a:latin typeface="Times New Roman Tj" pitchFamily="18" charset="-52"/>
                <a:cs typeface="Times New Roman" pitchFamily="18" charset="0"/>
              </a:rPr>
              <a:t>тавлиди</a:t>
            </a:r>
            <a:r>
              <a:rPr lang="ru-RU" altLang="ru-RU" sz="2600" b="1" i="1" dirty="0">
                <a:solidFill>
                  <a:srgbClr val="00206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b="1" i="1" dirty="0" err="1">
                <a:solidFill>
                  <a:srgbClr val="002060"/>
                </a:solidFill>
                <a:latin typeface="Times New Roman Tj" pitchFamily="18" charset="-52"/>
                <a:cs typeface="Times New Roman" pitchFamily="18" charset="0"/>
              </a:rPr>
              <a:t>нерўи</a:t>
            </a:r>
            <a:r>
              <a:rPr lang="ru-RU" altLang="ru-RU" sz="2600" b="1" i="1" dirty="0">
                <a:solidFill>
                  <a:srgbClr val="00206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b="1" i="1" dirty="0" err="1">
                <a:solidFill>
                  <a:srgbClr val="002060"/>
                </a:solidFill>
                <a:latin typeface="Times New Roman Tj" pitchFamily="18" charset="-52"/>
                <a:cs typeface="Times New Roman" pitchFamily="18" charset="0"/>
              </a:rPr>
              <a:t>барќ</a:t>
            </a:r>
            <a:r>
              <a:rPr lang="ru-RU" altLang="ru-RU" sz="2600" b="1" i="1" dirty="0">
                <a:solidFill>
                  <a:srgbClr val="002060"/>
                </a:solidFill>
                <a:latin typeface="Times New Roman Tj" pitchFamily="18" charset="-52"/>
                <a:cs typeface="Times New Roman" pitchFamily="18" charset="0"/>
              </a:rPr>
              <a:t>.</a:t>
            </a:r>
            <a:endParaRPr lang="en-US" altLang="ru-RU" sz="2600" b="1" i="1" dirty="0">
              <a:solidFill>
                <a:srgbClr val="002060"/>
              </a:solidFill>
              <a:latin typeface="Times New Roman Tj" pitchFamily="18" charset="-52"/>
              <a:cs typeface="Times New Roman" pitchFamily="18" charset="0"/>
            </a:endParaRPr>
          </a:p>
          <a:p>
            <a:pPr lvl="0" algn="ctr"/>
            <a:r>
              <a:rPr lang="en-US" altLang="ru-RU" sz="2600" b="1" i="1" dirty="0">
                <a:solidFill>
                  <a:srgbClr val="C00000"/>
                </a:solidFill>
                <a:latin typeface="Times New Roman Tj" pitchFamily="18" charset="-52"/>
                <a:cs typeface="Times New Roman" pitchFamily="18" charset="0"/>
              </a:rPr>
              <a:t>               Si – </a:t>
            </a:r>
            <a:r>
              <a:rPr lang="ru-RU" altLang="ru-RU" sz="2600" b="1" i="1" dirty="0" err="1">
                <a:solidFill>
                  <a:srgbClr val="C00000"/>
                </a:solidFill>
                <a:latin typeface="Times New Roman Tj" pitchFamily="18" charset="-52"/>
                <a:cs typeface="Times New Roman" pitchFamily="18" charset="0"/>
              </a:rPr>
              <a:t>силитсий</a:t>
            </a:r>
            <a:endParaRPr lang="ru-RU" altLang="ru-RU" sz="2600" b="1" i="1" dirty="0">
              <a:solidFill>
                <a:srgbClr val="C00000"/>
              </a:solidFill>
              <a:latin typeface="Times New Roman Tj" pitchFamily="18" charset="-52"/>
              <a:cs typeface="Times New Roman" pitchFamily="18" charset="0"/>
            </a:endParaRPr>
          </a:p>
          <a:p>
            <a:pPr lvl="0" algn="ctr"/>
            <a:r>
              <a:rPr lang="en-US" altLang="ru-RU" sz="2600" b="1" i="1" dirty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   </a:t>
            </a:r>
            <a:r>
              <a:rPr lang="en-US" altLang="ru-RU" sz="2600" b="1" i="1" dirty="0" err="1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Ga</a:t>
            </a:r>
            <a:r>
              <a:rPr lang="en-US" altLang="ru-RU" sz="2600" b="1" i="1" dirty="0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 As - </a:t>
            </a:r>
            <a:r>
              <a:rPr lang="ru-RU" altLang="ru-RU" sz="2600" b="1" i="1" dirty="0" err="1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арсениди</a:t>
            </a:r>
            <a:r>
              <a:rPr lang="ru-RU" altLang="ru-RU" sz="2600" b="1" i="1" dirty="0">
                <a:solidFill>
                  <a:srgbClr val="FF0000"/>
                </a:solidFill>
                <a:latin typeface="Times New Roman Tj" pitchFamily="18" charset="-52"/>
                <a:cs typeface="Times New Roman" pitchFamily="18" charset="0"/>
              </a:rPr>
              <a:t> галлий</a:t>
            </a:r>
          </a:p>
          <a:p>
            <a:pPr lvl="0" algn="ctr"/>
            <a:r>
              <a:rPr lang="en-US" altLang="ru-RU" sz="2600" b="1" i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CdS</a:t>
            </a:r>
            <a:r>
              <a:rPr lang="en-US" altLang="ru-RU" sz="26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6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2600" b="1" i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сулфиди</a:t>
            </a:r>
            <a:r>
              <a:rPr lang="ru-RU" altLang="ru-RU" sz="26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кадмий</a:t>
            </a:r>
          </a:p>
          <a:p>
            <a:pPr lvl="0" algn="ctr"/>
            <a:r>
              <a:rPr lang="en-US" altLang="ru-RU" sz="2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CdTe</a:t>
            </a:r>
            <a:r>
              <a:rPr lang="ru-RU" altLang="ru-RU" sz="2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2600" b="1" i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теллуриди</a:t>
            </a:r>
            <a:r>
              <a:rPr lang="ru-RU" altLang="ru-RU" sz="26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кадмий</a:t>
            </a:r>
          </a:p>
        </p:txBody>
      </p:sp>
    </p:spTree>
    <p:extLst>
      <p:ext uri="{BB962C8B-B14F-4D97-AF65-F5344CB8AC3E}">
        <p14:creationId xmlns:p14="http://schemas.microsoft.com/office/powerpoint/2010/main" val="372276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4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53" y="59192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Прямоугольник 161"/>
          <p:cNvSpPr/>
          <p:nvPr/>
        </p:nvSpPr>
        <p:spPr>
          <a:xfrm>
            <a:off x="5907183" y="139071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882887" y="1490277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altLang="ru-RU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Grid tied system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alt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</a:rPr>
              <a:t>Off-grid system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altLang="ru-RU" sz="28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</a:rPr>
              <a:t>Hybrid system</a:t>
            </a:r>
            <a:endParaRPr kumimoji="0" lang="en-IN" altLang="ru-RU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" name="imag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54" y="3512755"/>
            <a:ext cx="435610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1" name="Picture 17" descr="http://energyinformative.org/wp-content/uploads/2012/05/hybrid-solar-syste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573" y="3512755"/>
            <a:ext cx="3994151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3" descr="Image result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52" y="1173297"/>
            <a:ext cx="4465203" cy="240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20">
            <a:extLst>
              <a:ext uri="{FF2B5EF4-FFF2-40B4-BE49-F238E27FC236}"/>
            </a:extLst>
          </p:cNvPr>
          <p:cNvCxnSpPr/>
          <p:nvPr/>
        </p:nvCxnSpPr>
        <p:spPr bwMode="auto">
          <a:xfrm>
            <a:off x="734722" y="588685"/>
            <a:ext cx="10943167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40308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5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53" y="59192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Прямоугольник 161"/>
          <p:cNvSpPr/>
          <p:nvPr/>
        </p:nvSpPr>
        <p:spPr>
          <a:xfrm>
            <a:off x="5907183" y="139071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59669" y="1130803"/>
            <a:ext cx="106209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Такмилдињии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технологияи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истењсолоти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дастгоњњои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офтобї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имконият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дод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,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ки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арзиши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як ватт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тавонои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насбгардидаро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то ба 5 доллар дар соли 1995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поин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кард. </a:t>
            </a:r>
            <a:r>
              <a:rPr lang="ru-RU" altLang="ru-RU" sz="2400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Њамин</a:t>
            </a:r>
            <a:r>
              <a:rPr lang="ru-RU" altLang="ru-RU" sz="2400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тариќ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дар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зарфи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дањ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сол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арзиши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як ватт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тавоноии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насбгардида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чор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маротиба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паст карда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шуд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,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ки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дар соли 2000 он ба 2,5 Вт/доллар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арзиш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400" dirty="0" err="1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дошт</a:t>
            </a:r>
            <a:r>
              <a:rPr lang="ru-RU" altLang="ru-RU" sz="2400" dirty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.</a:t>
            </a:r>
            <a:endParaRPr lang="ru-RU" alt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7" t="44247" r="35730" b="26622"/>
          <a:stretch>
            <a:fillRect/>
          </a:stretch>
        </p:blipFill>
        <p:spPr bwMode="auto">
          <a:xfrm>
            <a:off x="817625" y="3090593"/>
            <a:ext cx="5089515" cy="280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2993825"/>
            <a:ext cx="4289019" cy="293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916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6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53" y="59192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Прямоугольник 161"/>
          <p:cNvSpPr/>
          <p:nvPr/>
        </p:nvSpPr>
        <p:spPr>
          <a:xfrm>
            <a:off x="5907183" y="139071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31" y="1104031"/>
            <a:ext cx="9944070" cy="491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96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Рисунок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9" t="13908" r="27991" b="10400"/>
          <a:stretch>
            <a:fillRect/>
          </a:stretch>
        </p:blipFill>
        <p:spPr bwMode="auto">
          <a:xfrm>
            <a:off x="1574813" y="15894"/>
            <a:ext cx="9311217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1" name="Прямоугольник 3"/>
          <p:cNvSpPr>
            <a:spLocks noChangeArrowheads="1"/>
          </p:cNvSpPr>
          <p:nvPr/>
        </p:nvSpPr>
        <p:spPr bwMode="auto">
          <a:xfrm>
            <a:off x="-336549" y="4508501"/>
            <a:ext cx="1238461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200" i="1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Наќшаи омехтаи барќтаъминкунии манзил</a:t>
            </a:r>
            <a:r>
              <a:rPr lang="ru-RU" altLang="ru-RU" sz="2200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:</a:t>
            </a:r>
            <a:endParaRPr lang="ru-RU" altLang="ru-RU" sz="22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200" i="1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1 </a:t>
            </a:r>
            <a:r>
              <a:rPr lang="ru-RU" altLang="ru-RU" sz="2200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–батареяи офтобї; </a:t>
            </a:r>
            <a:r>
              <a:rPr lang="ru-RU" altLang="ru-RU" sz="2200" i="1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2 </a:t>
            </a:r>
            <a:r>
              <a:rPr lang="ru-RU" altLang="ru-RU" sz="2200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– ќутти барои пайвасткунии батареяњои офтобї; </a:t>
            </a:r>
            <a:r>
              <a:rPr lang="ru-RU" altLang="ru-RU" sz="2200" i="1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3 </a:t>
            </a:r>
            <a:r>
              <a:rPr lang="ru-RU" altLang="ru-RU" sz="2200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– муњофизак; </a:t>
            </a:r>
            <a:r>
              <a:rPr lang="ru-RU" altLang="ru-RU" sz="2200" i="1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4 </a:t>
            </a:r>
            <a:r>
              <a:rPr lang="ru-RU" altLang="ru-RU" sz="2200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– контроллер; </a:t>
            </a:r>
            <a:r>
              <a:rPr lang="ru-RU" altLang="ru-RU" sz="2200" i="1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5 </a:t>
            </a:r>
            <a:r>
              <a:rPr lang="ru-RU" altLang="ru-RU" sz="2200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– генератори гази (пропан); </a:t>
            </a:r>
            <a:r>
              <a:rPr lang="ru-RU" altLang="ru-RU" sz="2200" i="1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6 </a:t>
            </a:r>
            <a:r>
              <a:rPr lang="ru-RU" altLang="ru-RU" sz="2200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– инвертор; </a:t>
            </a:r>
            <a:r>
              <a:rPr lang="ru-RU" altLang="ru-RU" sz="2200" i="1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7 </a:t>
            </a:r>
            <a:r>
              <a:rPr lang="ru-RU" altLang="ru-RU" sz="2200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– автотрансформатор; </a:t>
            </a:r>
            <a:r>
              <a:rPr lang="ru-RU" altLang="ru-RU" sz="2200" i="1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8 </a:t>
            </a:r>
            <a:r>
              <a:rPr lang="ru-RU" altLang="ru-RU" sz="2200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– васлаки худкор; </a:t>
            </a:r>
            <a:r>
              <a:rPr lang="ru-RU" altLang="ru-RU" sz="2200" i="1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9 </a:t>
            </a:r>
            <a:r>
              <a:rPr lang="ru-RU" altLang="ru-RU" sz="2200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– батареяњои аккумуляторї; </a:t>
            </a:r>
            <a:r>
              <a:rPr lang="ru-RU" altLang="ru-RU" sz="2200" i="1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10 </a:t>
            </a:r>
            <a:r>
              <a:rPr lang="ru-RU" altLang="ru-RU" sz="2200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– асбоби ченкунандаи назоарти заряди батарея; </a:t>
            </a:r>
            <a:r>
              <a:rPr lang="ru-RU" altLang="ru-RU" sz="2200" i="1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11 </a:t>
            </a:r>
            <a:r>
              <a:rPr lang="ru-RU" altLang="ru-RU" sz="2200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– ќуттии таќсимоти; </a:t>
            </a:r>
            <a:r>
              <a:rPr lang="ru-RU" altLang="ru-RU" sz="2200" i="1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12 </a:t>
            </a:r>
            <a:r>
              <a:rPr lang="ru-RU" altLang="ru-RU" sz="2200" smtClean="0">
                <a:solidFill>
                  <a:prstClr val="black"/>
                </a:solidFill>
                <a:latin typeface="Times New Roman Tj" pitchFamily="18" charset="-52"/>
                <a:cs typeface="Times New Roman" pitchFamily="18" charset="0"/>
              </a:rPr>
              <a:t>– эњтиёљоти худї</a:t>
            </a:r>
            <a:endParaRPr lang="ru-RU" altLang="ru-RU" sz="220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5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0" y="6165304"/>
            <a:ext cx="12192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0" y="6209928"/>
            <a:ext cx="43678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tg-Cyrl-TJ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н.и.т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дотсент Қасобов Л.С.</a:t>
            </a:r>
            <a:endParaRPr lang="tg-Cyrl-TJ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tg-Cyrl-TJ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loiknstu@mail.ru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088556" y="6209928"/>
            <a:ext cx="1103445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fld id="{D7D15365-79C6-4C4B-AB65-5185F12847A6}" type="slidenum"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fontAlgn="auto">
                <a:spcAft>
                  <a:spcPts val="0"/>
                </a:spcAft>
              </a:pPr>
              <a:t>8</a:t>
            </a:fld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B07F2C1-ABB9-458C-A81D-3462C870F473}"/>
              </a:ext>
            </a:extLst>
          </p:cNvPr>
          <p:cNvSpPr txBox="1"/>
          <p:nvPr/>
        </p:nvSpPr>
        <p:spPr>
          <a:xfrm>
            <a:off x="2159564" y="692696"/>
            <a:ext cx="8203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g-Cyrl-TJ" sz="1600" b="1" dirty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КАФЕДРАИ </a:t>
            </a:r>
            <a:r>
              <a:rPr lang="tg-Cyrl-TJ" sz="1600" b="1" dirty="0" smtClean="0">
                <a:solidFill>
                  <a:srgbClr val="1F497D"/>
                </a:solidFill>
                <a:latin typeface="Calibri"/>
                <a:cs typeface="Times New Roman" panose="02020603050405020304" pitchFamily="18" charset="0"/>
              </a:rPr>
              <a:t>“НЕРУГОҲҲОИ ЭЛЕКТРИКӢ”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2" descr="C:\Users\admin\Desktop\1111111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053" y="59192"/>
            <a:ext cx="783343" cy="104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Прямоугольник 161"/>
          <p:cNvSpPr/>
          <p:nvPr/>
        </p:nvSpPr>
        <p:spPr>
          <a:xfrm>
            <a:off x="5907183" y="139071"/>
            <a:ext cx="1697003" cy="58785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/>
                <a:ea typeface="Calibri"/>
              </a:rPr>
              <a:t>www.ttu.tj</a:t>
            </a:r>
            <a:endParaRPr lang="ru-RU" sz="2800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15" name="Прямоугольник 3"/>
          <p:cNvSpPr>
            <a:spLocks noChangeArrowheads="1"/>
          </p:cNvSpPr>
          <p:nvPr/>
        </p:nvSpPr>
        <p:spPr bwMode="auto">
          <a:xfrm>
            <a:off x="623421" y="1340768"/>
            <a:ext cx="1072919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000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600" b="1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Усулњои</a:t>
            </a:r>
            <a:r>
              <a:rPr lang="ru-RU" altLang="ru-RU" sz="2600" b="1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b="1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табдилдињии</a:t>
            </a:r>
            <a:r>
              <a:rPr lang="ru-RU" altLang="ru-RU" sz="2600" b="1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b="1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энергияи</a:t>
            </a:r>
            <a:r>
              <a:rPr lang="ru-RU" altLang="ru-RU" sz="2600" b="1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b="1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офтоб</a:t>
            </a:r>
            <a:r>
              <a:rPr lang="ru-RU" altLang="ru-RU" sz="2600" b="1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: дар </a:t>
            </a:r>
            <a:r>
              <a:rPr lang="ru-RU" altLang="ru-RU" sz="2600" b="1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дастгоњњои</a:t>
            </a:r>
            <a:r>
              <a:rPr lang="ru-RU" altLang="ru-RU" sz="2600" b="1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b="1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пастњарорат</a:t>
            </a:r>
            <a:r>
              <a:rPr lang="ru-RU" altLang="ru-RU" sz="2600" b="1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(а), </a:t>
            </a:r>
            <a:r>
              <a:rPr lang="ru-RU" altLang="ru-RU" sz="2600" b="1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миёнањарорати</a:t>
            </a:r>
            <a:r>
              <a:rPr lang="ru-RU" altLang="ru-RU" sz="2600" b="1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(б), </a:t>
            </a:r>
            <a:r>
              <a:rPr lang="ru-RU" altLang="ru-RU" sz="2600" b="1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баландњарорат</a:t>
            </a:r>
            <a:r>
              <a:rPr lang="ru-RU" altLang="ru-RU" sz="2600" b="1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(в) </a:t>
            </a:r>
            <a:r>
              <a:rPr lang="ru-RU" altLang="ru-RU" sz="2600" b="1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ва</a:t>
            </a:r>
            <a:r>
              <a:rPr lang="ru-RU" altLang="ru-RU" sz="2600" b="1" dirty="0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 </a:t>
            </a:r>
            <a:r>
              <a:rPr lang="ru-RU" altLang="ru-RU" sz="2600" b="1" dirty="0" err="1" smtClean="0">
                <a:solidFill>
                  <a:srgbClr val="000000"/>
                </a:solidFill>
                <a:latin typeface="Times New Roman Tj" pitchFamily="18" charset="-52"/>
                <a:cs typeface="Times New Roman" pitchFamily="18" charset="0"/>
              </a:rPr>
              <a:t>электроэнергетикї</a:t>
            </a:r>
            <a:endParaRPr lang="ru-RU" altLang="ru-RU" sz="2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9" t="35271" r="26753" b="11826"/>
          <a:stretch>
            <a:fillRect/>
          </a:stretch>
        </p:blipFill>
        <p:spPr bwMode="auto">
          <a:xfrm>
            <a:off x="2592329" y="2268315"/>
            <a:ext cx="6212433" cy="35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91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031" y="914400"/>
            <a:ext cx="829098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14404"/>
            <a:ext cx="4673600" cy="5260975"/>
          </a:xfrm>
        </p:spPr>
      </p:pic>
      <p:sp>
        <p:nvSpPr>
          <p:cNvPr id="30208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4E10024-49E7-4EA6-99B4-C1CBC5449C98}" type="datetime3">
              <a:rPr lang="en-US" altLang="ru-RU" sz="1200">
                <a:solidFill>
                  <a:srgbClr val="898989"/>
                </a:solidFill>
              </a:rPr>
              <a:pPr/>
              <a:t>18 September 2024</a:t>
            </a:fld>
            <a:endParaRPr lang="en-US" altLang="ru-RU" sz="1200">
              <a:solidFill>
                <a:srgbClr val="898989"/>
              </a:solidFill>
            </a:endParaRPr>
          </a:p>
        </p:txBody>
      </p:sp>
      <p:sp>
        <p:nvSpPr>
          <p:cNvPr id="30208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C01D093-F4DC-4B74-B6B9-307DCEAFC826}" type="slidenum">
              <a:rPr lang="en-US" altLang="ru-RU" sz="1200">
                <a:solidFill>
                  <a:srgbClr val="898989"/>
                </a:solidFill>
              </a:rPr>
              <a:pPr/>
              <a:t>9</a:t>
            </a:fld>
            <a:endParaRPr lang="en-US" altLang="ru-RU" sz="1200">
              <a:solidFill>
                <a:srgbClr val="898989"/>
              </a:solidFill>
            </a:endParaRPr>
          </a:p>
        </p:txBody>
      </p:sp>
      <p:sp>
        <p:nvSpPr>
          <p:cNvPr id="302086" name="Title 8"/>
          <p:cNvSpPr>
            <a:spLocks noGrp="1"/>
          </p:cNvSpPr>
          <p:nvPr>
            <p:ph type="title"/>
          </p:nvPr>
        </p:nvSpPr>
        <p:spPr>
          <a:xfrm>
            <a:off x="304800" y="0"/>
            <a:ext cx="11582400" cy="400050"/>
          </a:xfrm>
        </p:spPr>
        <p:txBody>
          <a:bodyPr>
            <a:spAutoFit/>
          </a:bodyPr>
          <a:lstStyle/>
          <a:p>
            <a:pPr eaLnBrk="0" hangingPunct="0"/>
            <a:r>
              <a:rPr lang="en-US" altLang="ru-RU" sz="2000" b="1" dirty="0" smtClean="0">
                <a:latin typeface="Times New Roman" pitchFamily="18" charset="0"/>
                <a:cs typeface="Times New Roman" pitchFamily="18" charset="0"/>
              </a:rPr>
              <a:t>2.5 Central  tower receiver solar thermal power plants in world</a:t>
            </a:r>
          </a:p>
        </p:txBody>
      </p:sp>
    </p:spTree>
    <p:extLst>
      <p:ext uri="{BB962C8B-B14F-4D97-AF65-F5344CB8AC3E}">
        <p14:creationId xmlns:p14="http://schemas.microsoft.com/office/powerpoint/2010/main" val="423515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2624</TotalTime>
  <Words>446</Words>
  <Application>Microsoft Office PowerPoint</Application>
  <PresentationFormat>Произвольный</PresentationFormat>
  <Paragraphs>77</Paragraphs>
  <Slides>13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1_Тема Office</vt:lpstr>
      <vt:lpstr>2_Тема Office</vt:lpstr>
      <vt:lpstr>3_Тема Office</vt:lpstr>
      <vt:lpstr>4_Тема Office</vt:lpstr>
      <vt:lpstr>5_Office Theme</vt:lpstr>
      <vt:lpstr>3_Office Theme</vt:lpstr>
      <vt:lpstr>Фотография Photo Editor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2.5 Central  tower receiver solar thermal power plants in world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МУҲАРРИКҲОИ АВТОМОБИЛЬНЫЕ ДВИГАТЕЛИ ВНУТРЕННЕГО СГОРАНИЯ</dc:title>
  <dc:creator>ЭАТ</dc:creator>
  <cp:lastModifiedBy>admin</cp:lastModifiedBy>
  <cp:revision>185</cp:revision>
  <cp:lastPrinted>2015-10-08T02:33:41Z</cp:lastPrinted>
  <dcterms:created xsi:type="dcterms:W3CDTF">2012-02-08T09:07:26Z</dcterms:created>
  <dcterms:modified xsi:type="dcterms:W3CDTF">2024-09-18T06:16:54Z</dcterms:modified>
</cp:coreProperties>
</file>