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64" r:id="rId3"/>
    <p:sldMasterId id="2147483777" r:id="rId4"/>
    <p:sldMasterId id="2147483790" r:id="rId5"/>
    <p:sldMasterId id="2147483803" r:id="rId6"/>
    <p:sldMasterId id="2147483815" r:id="rId7"/>
  </p:sldMasterIdLst>
  <p:notesMasterIdLst>
    <p:notesMasterId r:id="rId16"/>
  </p:notesMasterIdLst>
  <p:handoutMasterIdLst>
    <p:handoutMasterId r:id="rId17"/>
  </p:handoutMasterIdLst>
  <p:sldIdLst>
    <p:sldId id="404" r:id="rId8"/>
    <p:sldId id="388" r:id="rId9"/>
    <p:sldId id="403" r:id="rId10"/>
    <p:sldId id="400" r:id="rId11"/>
    <p:sldId id="401" r:id="rId12"/>
    <p:sldId id="402" r:id="rId13"/>
    <p:sldId id="405" r:id="rId14"/>
    <p:sldId id="386" r:id="rId15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7" autoAdjust="0"/>
    <p:restoredTop sz="94676" autoAdjust="0"/>
  </p:normalViewPr>
  <p:slideViewPr>
    <p:cSldViewPr>
      <p:cViewPr varScale="1">
        <p:scale>
          <a:sx n="70" d="100"/>
          <a:sy n="70" d="100"/>
        </p:scale>
        <p:origin x="-714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4B72EE-B91A-4A61-AA9A-1647D4668A51}" type="datetimeFigureOut">
              <a:rPr lang="ru-RU"/>
              <a:pPr>
                <a:defRPr/>
              </a:pPr>
              <a:t>18.09.2024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F56909A-E89E-4764-9251-ED49DACEC37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1204698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МУҲАРРИКҲОИ ДАРУНСӮЗИ АВТОМОБИЛӢ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931269-2394-4F88-B934-AED3B1738AF9}" type="datetimeFigureOut">
              <a:rPr lang="ru-RU"/>
              <a:pPr>
                <a:defRPr/>
              </a:pPr>
              <a:t>18.09.2024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C900499-9E3B-42BE-A525-7B87EA6EE1A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4906610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/>
                </a:solidFill>
              </a:rPr>
              <a:t>МУҲАРРИКҲОИ ДАРУНСӮЗИ АВТОМОБИЛӢ</a:t>
            </a: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97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12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A935-7B58-4FE3-8827-14C5B8F9C4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7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9" y="87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7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8037" y="409428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2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601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487488" y="1031250"/>
            <a:ext cx="940904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56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DDD9-1916-4E88-A337-E6DEABCEE5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7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9" y="87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7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8037" y="409428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2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601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501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916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25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25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5079-C988-43D8-8631-6B241E3D07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7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9" y="87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7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8037" y="409428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2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601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501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3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C22FE-406A-4720-9484-206EAA5E1E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768B7-EDB6-4BAE-A74D-38B281F9372A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93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12EC27-C201-45A6-BE6F-0989B06708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742F7-E083-4E34-A083-AB320D0B1161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82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2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55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132D88-550A-4054-856D-4722C876C6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6A05-B2C2-46B3-81F8-AA0B647EB914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81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5B7CC2-C242-4694-B532-DA80B753B22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23B9C-3B1A-4915-B0B2-2931967C3125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555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E5DC14-6B55-42AA-A2F3-E8B1B59D93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F21FF-5B2A-47CF-9163-226307E06B09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2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C114AD-AE0B-420B-8AF5-3BE6B577B5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D9967-1DD4-474A-9B7D-367C8F33F5A8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5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48F33C-D7CB-40E3-B693-E56D79118D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9B9A6-B789-40E2-A6C8-00483344552F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88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1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F7095-72DE-4E9A-9B64-09E7EE42C2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379EA-1B3F-44E6-B27B-6A8AFBAEBCF0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9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31C1-B089-4F9C-B976-D80C56188D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7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9" y="87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7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8037" y="409428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2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601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501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223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1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68DD86-B89A-42E6-962D-B46F09BC59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60B57-D425-4909-A43A-B714E30AC1CC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945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2A1BC8-AAAE-4714-8EBC-E058118EAC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ADE61-0EC1-4C18-8565-5BBDCEC507BC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87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ED1CE-B75D-41C3-A46B-8144F84028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D5702-4595-49A7-A19C-926506BC0456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46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383BD-29F9-446D-8164-86233157499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66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61C9A-F700-4FB4-BB51-E0BBEF49C6D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83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18530-3006-48CD-8D59-29395889AD1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17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1F3B0-C9FB-41C1-BFD0-A3EC4276F83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375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34884-A94F-4A04-B56F-DDCA4A87F44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4189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105F7-EA23-48A1-90A7-AA9DCDFF36A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563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F4791-0611-4015-841E-1CB7EAFC096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54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8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7957-8661-42F1-8F5B-0940030113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7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9" y="87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7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8037" y="409428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2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601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501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987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F7796-A995-4660-A7E0-9C54BE67B44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764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3013C-F922-46CA-A95C-B25D89C1847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65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A753F-3180-4D64-A183-65DB4895D1B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5342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30459-8092-4477-8484-C147C841BD1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8733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F0D84-F18F-482B-9196-ADB7F751E8A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611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383BD-29F9-446D-8164-86233157499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7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61C9A-F700-4FB4-BB51-E0BBEF49C6D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196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18530-3006-48CD-8D59-29395889AD1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552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1F3B0-C9FB-41C1-BFD0-A3EC4276F83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507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34884-A94F-4A04-B56F-DDCA4A87F44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7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5B1-2FFA-40FC-B5F3-891537A00D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7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69172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992601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77557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5535119" y="87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177557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1769172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10992601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 userDrawn="1"/>
        </p:nvCxnSpPr>
        <p:spPr>
          <a:xfrm flipV="1">
            <a:off x="1583501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1706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105F7-EA23-48A1-90A7-AA9DCDFF36A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323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F4791-0611-4015-841E-1CB7EAFC096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40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F7796-A995-4660-A7E0-9C54BE67B44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9204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3013C-F922-46CA-A95C-B25D89C1847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838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A753F-3180-4D64-A183-65DB4895D1B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594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30459-8092-4477-8484-C147C841BD1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9521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F0D84-F18F-482B-9196-ADB7F751E8A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4866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383BD-29F9-446D-8164-86233157499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037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61C9A-F700-4FB4-BB51-E0BBEF49C6D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321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18530-3006-48CD-8D59-29395889AD1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1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2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2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AC63-D7DC-4B36-AE12-77A967F0C8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7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535119" y="87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7557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778037" y="409428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769172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0992601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77557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535119" y="87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77557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769172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10992601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 userDrawn="1"/>
        </p:nvCxnSpPr>
        <p:spPr>
          <a:xfrm flipV="1">
            <a:off x="1583501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5834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1F3B0-C9FB-41C1-BFD0-A3EC4276F83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5616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34884-A94F-4A04-B56F-DDCA4A87F44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8267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105F7-EA23-48A1-90A7-AA9DCDFF36A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011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F4791-0611-4015-841E-1CB7EAFC096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567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F7796-A995-4660-A7E0-9C54BE67B44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932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3013C-F922-46CA-A95C-B25D89C1847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844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A753F-3180-4D64-A183-65DB4895D1B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585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30459-8092-4477-8484-C147C841BD1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570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F0D84-F18F-482B-9196-ADB7F751E8A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50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C22FE-406A-4720-9484-206EAA5E1E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768B7-EDB6-4BAE-A74D-38B281F9372A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64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F2E4-D4E7-4B34-BA3F-A7289135D7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77557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535119" y="87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557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8037" y="409428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69172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0992601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flipV="1">
            <a:off x="1583501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5070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12EC27-C201-45A6-BE6F-0989B06708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742F7-E083-4E34-A083-AB320D0B1161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2690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8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50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132D88-550A-4054-856D-4722C876C6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16A05-B2C2-46B3-81F8-AA0B647EB914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377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5B7CC2-C242-4694-B532-DA80B753B22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23B9C-3B1A-4915-B0B2-2931967C3125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107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E5DC14-6B55-42AA-A2F3-E8B1B59D93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F21FF-5B2A-47CF-9163-226307E06B09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976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C114AD-AE0B-420B-8AF5-3BE6B577B5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D9967-1DD4-474A-9B7D-367C8F33F5A8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5782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48F33C-D7CB-40E3-B693-E56D79118D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9B9A6-B789-40E2-A6C8-00483344552F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031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6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F7095-72DE-4E9A-9B64-09E7EE42C2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379EA-1B3F-44E6-B27B-6A8AFBAEBCF0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843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68DD86-B89A-42E6-962D-B46F09BC59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60B57-D425-4909-A43A-B714E30AC1CC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360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2A1BC8-AAAE-4714-8EBC-E058118EAC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ADE61-0EC1-4C18-8565-5BBDCEC507BC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357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ED1CE-B75D-41C3-A46B-8144F84028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D5702-4595-49A7-A19C-926506BC0456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0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4053-1B29-433C-8AFA-A72378E920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77557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5535119" y="87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7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8037" y="409428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69172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0992601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583501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169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A935-7B58-4FE3-8827-14C5B8F9C4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487488" y="1031250"/>
            <a:ext cx="940904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1602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A31C1-B089-4F9C-B976-D80C56188D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3850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7957-8661-42F1-8F5B-0940030113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9050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85B1-2FFA-40FC-B5F3-891537A00D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7515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AC63-D7DC-4B36-AE12-77A967F0C8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3555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3F2E4-D4E7-4B34-BA3F-A7289135D7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8166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4053-1B29-433C-8AFA-A72378E920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281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2A17-EBCB-4458-BEA2-37A80FCC30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7417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2E8C-94D5-48B3-9080-9ED4655DC3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0631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DDD9-1916-4E88-A337-E6DEABCEE5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9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3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2A17-EBCB-4458-BEA2-37A80FCC30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557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535119" y="87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7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78037" y="409428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69172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992601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583501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801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5079-C988-43D8-8631-6B241E3D07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535117" y="1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7552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7980" y="409427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69171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0992544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83499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164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2E8C-94D5-48B3-9080-9ED4655DC3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75571" y="476672"/>
            <a:ext cx="931303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535119" y="87"/>
            <a:ext cx="2491284" cy="62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75571" y="10716"/>
            <a:ext cx="9313033" cy="105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778037" y="409428"/>
            <a:ext cx="9313033" cy="185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69172" y="0"/>
            <a:ext cx="192021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0992601" y="58316"/>
            <a:ext cx="96009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583501" y="1031250"/>
            <a:ext cx="9313035" cy="21486"/>
          </a:xfrm>
          <a:prstGeom prst="line">
            <a:avLst/>
          </a:prstGeom>
          <a:ln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18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3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832996A-28C3-4AEB-9D38-C2BE71A58DDB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18.09.2024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3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3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1" y="12957"/>
            <a:ext cx="9313035" cy="104091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" y="5439"/>
            <a:ext cx="1763784" cy="104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6BBF074-7DE1-44FC-B122-DC7BE082FE5C}"/>
              </a:ext>
            </a:extLst>
          </p:cNvPr>
          <p:cNvSpPr/>
          <p:nvPr userDrawn="1"/>
        </p:nvSpPr>
        <p:spPr>
          <a:xfrm>
            <a:off x="11088552" y="-22626"/>
            <a:ext cx="1103448" cy="1075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8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4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769482-2F76-4AAF-8FDC-92FB3CAC85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4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4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1D95BB-4FB4-4664-BEFD-03319D3A9B9C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8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6D9C89B-F9DD-4D09-8A88-81E6DB7230A3}" type="slidenum">
              <a:rPr lang="ru-RU" altLang="ru-RU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12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6D9C89B-F9DD-4D09-8A88-81E6DB7230A3}" type="slidenum">
              <a:rPr lang="ru-RU" altLang="ru-RU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16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6D9C89B-F9DD-4D09-8A88-81E6DB7230A3}" type="slidenum">
              <a:rPr lang="ru-RU" altLang="ru-RU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87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769482-2F76-4AAF-8FDC-92FB3CAC85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МУҲАРРИКҲОИ ДАРУНСӮЗИ АВТОМОБИЛӢ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1D95BB-4FB4-4664-BEFD-03319D3A9B9C}" type="slidenum">
              <a:rPr lang="ru-RU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0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832996A-28C3-4AEB-9D38-C2BE71A58DDB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18.09.2024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2957"/>
            <a:ext cx="9313035" cy="104091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" y="5439"/>
            <a:ext cx="1763784" cy="104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6BBF074-7DE1-44FC-B122-DC7BE082FE5C}"/>
              </a:ext>
            </a:extLst>
          </p:cNvPr>
          <p:cNvSpPr/>
          <p:nvPr userDrawn="1"/>
        </p:nvSpPr>
        <p:spPr>
          <a:xfrm>
            <a:off x="11088552" y="-22626"/>
            <a:ext cx="1103448" cy="1075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16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2.jpe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oleObject" Target="../embeddings/oleObject6.bin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781" y="5201871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solidFill>
                  <a:prstClr val="black"/>
                </a:solidFill>
                <a:latin typeface="Times New Roman Tj" panose="02020603050405020304" pitchFamily="18" charset="-52"/>
              </a:rPr>
              <a:t>Номзади</a:t>
            </a:r>
            <a:r>
              <a:rPr lang="ru-RU" sz="2000" dirty="0">
                <a:solidFill>
                  <a:prstClr val="black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 Tj" panose="02020603050405020304" pitchFamily="18" charset="-52"/>
              </a:rPr>
              <a:t>илм</a:t>
            </a:r>
            <a:r>
              <a:rPr lang="tg-Cyrl-TJ" sz="2000" dirty="0" smtClean="0">
                <a:solidFill>
                  <a:prstClr val="black"/>
                </a:solidFill>
                <a:latin typeface="Times New Roman Tj" panose="02020603050405020304" pitchFamily="18" charset="-52"/>
              </a:rPr>
              <a:t>ҳои</a:t>
            </a:r>
            <a:r>
              <a:rPr lang="ru-RU" sz="2000" dirty="0" smtClean="0">
                <a:solidFill>
                  <a:prstClr val="black"/>
                </a:solidFill>
                <a:latin typeface="Times New Roman Tj" panose="02020603050405020304" pitchFamily="18" charset="-52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 Tj" panose="02020603050405020304" pitchFamily="18" charset="-52"/>
              </a:rPr>
              <a:t>техникӣ</a:t>
            </a:r>
            <a:r>
              <a:rPr lang="ru-RU" sz="2000" dirty="0">
                <a:solidFill>
                  <a:prstClr val="black"/>
                </a:solidFill>
                <a:latin typeface="Times New Roman Tj" panose="02020603050405020304" pitchFamily="18" charset="-52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 Tj" panose="02020603050405020304" pitchFamily="18" charset="-52"/>
              </a:rPr>
              <a:t>дотсент</a:t>
            </a:r>
            <a:endParaRPr lang="tg-Cyrl-TJ" sz="2000" dirty="0">
              <a:solidFill>
                <a:prstClr val="black"/>
              </a:solidFill>
              <a:latin typeface="Times New Roman Tj" panose="02020603050405020304" pitchFamily="18" charset="-52"/>
            </a:endParaRPr>
          </a:p>
          <a:p>
            <a:pPr algn="ctr"/>
            <a:r>
              <a:rPr lang="tg-Cyrl-TJ" sz="2000" b="1" i="1" dirty="0" smtClean="0">
                <a:solidFill>
                  <a:srgbClr val="002060"/>
                </a:solidFill>
                <a:latin typeface="Times New Roman Tj" panose="02020603050405020304" pitchFamily="18" charset="-52"/>
              </a:rPr>
              <a:t>ҚАСОБОВ ЛОИҚ САФАРОВИЧ</a:t>
            </a:r>
            <a:endParaRPr lang="en-US" sz="2000" b="1" i="1" dirty="0">
              <a:solidFill>
                <a:srgbClr val="002060"/>
              </a:solidFill>
            </a:endParaRPr>
          </a:p>
          <a:p>
            <a:pPr algn="ctr"/>
            <a:r>
              <a:rPr lang="en-US" sz="2000" b="1" dirty="0" err="1">
                <a:solidFill>
                  <a:prstClr val="black"/>
                </a:solidFill>
              </a:rPr>
              <a:t>tel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tg-Cyrl-TJ" sz="2000" b="1" dirty="0" smtClean="0">
                <a:solidFill>
                  <a:prstClr val="black"/>
                </a:solidFill>
                <a:latin typeface="Times New Roman Tj" panose="02020603050405020304" pitchFamily="18" charset="-52"/>
              </a:rPr>
              <a:t>985668778</a:t>
            </a:r>
            <a:r>
              <a:rPr lang="en-US" sz="2000" b="1" dirty="0" smtClean="0">
                <a:solidFill>
                  <a:prstClr val="black"/>
                </a:solidFill>
              </a:rPr>
              <a:t>. </a:t>
            </a:r>
            <a:r>
              <a:rPr lang="en-US" sz="2000" b="1" dirty="0">
                <a:solidFill>
                  <a:prstClr val="black"/>
                </a:solidFill>
              </a:rPr>
              <a:t>e</a:t>
            </a:r>
            <a:r>
              <a:rPr lang="ru-RU" sz="2000" b="1" dirty="0">
                <a:solidFill>
                  <a:prstClr val="black"/>
                </a:solidFill>
                <a:latin typeface="Times New Roman Tj" panose="02020603050405020304" pitchFamily="18" charset="-52"/>
              </a:rPr>
              <a:t>-</a:t>
            </a:r>
            <a:r>
              <a:rPr lang="en-US" sz="2000" b="1" dirty="0">
                <a:solidFill>
                  <a:prstClr val="black"/>
                </a:solidFill>
              </a:rPr>
              <a:t>mail</a:t>
            </a:r>
            <a:r>
              <a:rPr lang="tg-Cyrl-TJ" sz="2000" b="1" dirty="0" smtClean="0">
                <a:solidFill>
                  <a:prstClr val="black"/>
                </a:solidFill>
                <a:latin typeface="Times New Roman Tj" panose="02020603050405020304" pitchFamily="18" charset="-52"/>
              </a:rPr>
              <a:t>: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</a:rPr>
              <a:t>loiknstu</a:t>
            </a:r>
            <a:r>
              <a:rPr lang="tg-Cyrl-TJ" sz="2000" b="1" dirty="0" smtClean="0">
                <a:solidFill>
                  <a:prstClr val="black"/>
                </a:solidFill>
                <a:latin typeface="Times New Roman Tj" panose="02020603050405020304" pitchFamily="18" charset="-52"/>
              </a:rPr>
              <a:t>@mail.ru</a:t>
            </a:r>
            <a:endParaRPr lang="ru-RU" sz="2000" b="1" dirty="0">
              <a:solidFill>
                <a:srgbClr val="5B9BD5"/>
              </a:solidFill>
              <a:latin typeface="Times New Roman Tj" panose="02020603050405020304" pitchFamily="18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78016"/>
            <a:ext cx="121920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g-Cyrl-TJ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 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sz="2400" b="1" dirty="0" smtClean="0">
                <a:solidFill>
                  <a:prstClr val="white"/>
                </a:solidFill>
              </a:rPr>
              <a:t>“</a:t>
            </a:r>
            <a:r>
              <a:rPr lang="tg-Cyrl-TJ" sz="2000" b="1" dirty="0" smtClean="0">
                <a:solidFill>
                  <a:prstClr val="white"/>
                </a:solidFill>
                <a:latin typeface="Times New Roman Tj" panose="02020603050405020304" pitchFamily="18" charset="-52"/>
              </a:rPr>
              <a:t>НЕРУГОҲҲОИ ЭЛЕКТРИКӢ</a:t>
            </a:r>
            <a:r>
              <a:rPr lang="tg-Cyrl-TJ" sz="2400" b="1" dirty="0" smtClean="0">
                <a:solidFill>
                  <a:prstClr val="white"/>
                </a:solidFill>
              </a:rPr>
              <a:t>”</a:t>
            </a:r>
            <a:endParaRPr lang="tg-Cyrl-TJ" sz="2400" b="1" dirty="0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5" y="92747"/>
            <a:ext cx="1338369" cy="960033"/>
          </a:xfrm>
          <a:prstGeom prst="rect">
            <a:avLst/>
          </a:prstGeom>
        </p:spPr>
      </p:pic>
      <p:pic>
        <p:nvPicPr>
          <p:cNvPr id="1026" name="Picture 2" descr="C:\Users\admin\Desktop\1111111111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3365178"/>
            <a:ext cx="1557233" cy="183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D75ED71A-8389-45DB-896C-C02186C560A2}"/>
              </a:ext>
            </a:extLst>
          </p:cNvPr>
          <p:cNvSpPr/>
          <p:nvPr/>
        </p:nvSpPr>
        <p:spPr>
          <a:xfrm>
            <a:off x="1685631" y="2509013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tg-Cyrl-TJ" sz="2400" b="1" dirty="0">
                <a:solidFill>
                  <a:prstClr val="black"/>
                </a:solidFill>
              </a:rPr>
              <a:t>ФАННИ</a:t>
            </a:r>
            <a:r>
              <a:rPr lang="tg-Cyrl-TJ" b="1" dirty="0">
                <a:solidFill>
                  <a:prstClr val="black"/>
                </a:solidFill>
              </a:rPr>
              <a:t/>
            </a:r>
            <a:br>
              <a:rPr lang="tg-Cyrl-TJ" b="1" dirty="0">
                <a:solidFill>
                  <a:prstClr val="black"/>
                </a:solidFill>
              </a:rPr>
            </a:br>
            <a:r>
              <a:rPr lang="tg-Cyrl-TJ" sz="2400" b="1" i="1" u="sng" dirty="0" smtClean="0">
                <a:solidFill>
                  <a:srgbClr val="FF0000"/>
                </a:solidFill>
                <a:latin typeface="Times New Roman Tj" panose="02020603050405020304" pitchFamily="18" charset="-52"/>
              </a:rPr>
              <a:t>МАНБАЪҲОИ БАРҚАРОРШАВАНДАИ ЭНЕРГИЯ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1" name="Picture 2" descr="C:\Users\user\Desktop\img_336105278849997940702678388537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08368" y="4077072"/>
            <a:ext cx="2549727" cy="2438264"/>
          </a:xfrm>
          <a:prstGeom prst="rect">
            <a:avLst/>
          </a:prstGeom>
          <a:noFill/>
        </p:spPr>
      </p:pic>
      <p:pic>
        <p:nvPicPr>
          <p:cNvPr id="12" name="Picture 4" descr="Middl0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260" y="1849932"/>
            <a:ext cx="1919536" cy="214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powertower_h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38" y="3340010"/>
            <a:ext cx="3437643" cy="298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36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дотсент Қасобов Л.С.</a:t>
            </a:r>
            <a:endParaRPr lang="tg-Cyrl-TJ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loiknstu@mail.ru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2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87692" y="1700808"/>
            <a:ext cx="1041661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lnSpc>
                <a:spcPct val="115000"/>
              </a:lnSpc>
              <a:spcAft>
                <a:spcPts val="0"/>
              </a:spcAft>
            </a:pPr>
            <a:r>
              <a:rPr lang="tg-Cyrl-TJ" sz="11200" b="1" cap="all" dirty="0" smtClean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МАВЗУЪ: </a:t>
            </a:r>
            <a:r>
              <a:rPr lang="tg-Cyrl-TJ" sz="9600" b="1" dirty="0">
                <a:solidFill>
                  <a:srgbClr val="00B050"/>
                </a:solidFill>
                <a:latin typeface="Times New Roman"/>
                <a:ea typeface="Calibri"/>
              </a:rPr>
              <a:t>НЕРУГОҲИ БАРҚИ ОБЗАХИРАВӢ (ГАЭС)</a:t>
            </a:r>
            <a:endParaRPr lang="ru-RU" sz="2400" b="1" cap="all" dirty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2" descr="C:\Users\admin\Desktop\111111111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082" y="59236"/>
            <a:ext cx="783343" cy="104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736047" y="59236"/>
            <a:ext cx="1697003" cy="58785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Times New Roman"/>
                <a:ea typeface="Calibri"/>
              </a:rPr>
              <a:t>www.ttu.tj</a:t>
            </a:r>
            <a:endParaRPr lang="ru-RU" sz="2800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716568"/>
              </p:ext>
            </p:extLst>
          </p:nvPr>
        </p:nvGraphicFramePr>
        <p:xfrm>
          <a:off x="767408" y="2348880"/>
          <a:ext cx="4853153" cy="3363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Фотография Photo Editor" r:id="rId4" imgW="4540952" imgH="3101609" progId="MSPhotoEd.3">
                  <p:embed/>
                </p:oleObj>
              </mc:Choice>
              <mc:Fallback>
                <p:oleObj name="Фотография Photo Editor" r:id="rId4" imgW="4540952" imgH="3101609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408" y="2348880"/>
                        <a:ext cx="4853153" cy="3363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695971"/>
              </p:ext>
            </p:extLst>
          </p:nvPr>
        </p:nvGraphicFramePr>
        <p:xfrm>
          <a:off x="6261382" y="2420888"/>
          <a:ext cx="5042926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Фотография Photo Editor" r:id="rId6" imgW="4519052" imgH="2766300" progId="MSPhotoEd.3">
                  <p:embed/>
                </p:oleObj>
              </mc:Choice>
              <mc:Fallback>
                <p:oleObj name="Фотография Photo Editor" r:id="rId6" imgW="4519052" imgH="276630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1382" y="2420888"/>
                        <a:ext cx="5042926" cy="35283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361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дотсент Қасобов Л.С.</a:t>
            </a:r>
            <a:endParaRPr lang="tg-Cyrl-TJ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loiknstu@mail.ru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3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2" descr="C:\Users\admin\Desktop\111111111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082" y="59236"/>
            <a:ext cx="783343" cy="104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736047" y="59236"/>
            <a:ext cx="1697003" cy="58785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Times New Roman"/>
                <a:ea typeface="Calibri"/>
              </a:rPr>
              <a:t>www.ttu.tj</a:t>
            </a:r>
            <a:endParaRPr lang="ru-RU" sz="2800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grpSp>
        <p:nvGrpSpPr>
          <p:cNvPr id="11" name="Group 65"/>
          <p:cNvGrpSpPr>
            <a:grpSpLocks/>
          </p:cNvGrpSpPr>
          <p:nvPr/>
        </p:nvGrpSpPr>
        <p:grpSpPr bwMode="auto">
          <a:xfrm>
            <a:off x="6705600" y="1188516"/>
            <a:ext cx="3911600" cy="2863041"/>
            <a:chOff x="3168" y="480"/>
            <a:chExt cx="2112" cy="2142"/>
          </a:xfrm>
        </p:grpSpPr>
        <p:sp>
          <p:nvSpPr>
            <p:cNvPr id="13" name="Freeform 49" descr="Темный диагональный 2"/>
            <p:cNvSpPr>
              <a:spLocks/>
            </p:cNvSpPr>
            <p:nvPr/>
          </p:nvSpPr>
          <p:spPr bwMode="auto">
            <a:xfrm>
              <a:off x="4464" y="788"/>
              <a:ext cx="421" cy="209"/>
            </a:xfrm>
            <a:custGeom>
              <a:avLst/>
              <a:gdLst>
                <a:gd name="T0" fmla="*/ 24 w 421"/>
                <a:gd name="T1" fmla="*/ 171 h 209"/>
                <a:gd name="T2" fmla="*/ 72 w 421"/>
                <a:gd name="T3" fmla="*/ 91 h 209"/>
                <a:gd name="T4" fmla="*/ 112 w 421"/>
                <a:gd name="T5" fmla="*/ 19 h 209"/>
                <a:gd name="T6" fmla="*/ 160 w 421"/>
                <a:gd name="T7" fmla="*/ 3 h 209"/>
                <a:gd name="T8" fmla="*/ 248 w 421"/>
                <a:gd name="T9" fmla="*/ 19 h 209"/>
                <a:gd name="T10" fmla="*/ 264 w 421"/>
                <a:gd name="T11" fmla="*/ 43 h 209"/>
                <a:gd name="T12" fmla="*/ 288 w 421"/>
                <a:gd name="T13" fmla="*/ 59 h 209"/>
                <a:gd name="T14" fmla="*/ 304 w 421"/>
                <a:gd name="T15" fmla="*/ 83 h 209"/>
                <a:gd name="T16" fmla="*/ 328 w 421"/>
                <a:gd name="T17" fmla="*/ 91 h 209"/>
                <a:gd name="T18" fmla="*/ 384 w 421"/>
                <a:gd name="T19" fmla="*/ 155 h 209"/>
                <a:gd name="T20" fmla="*/ 376 w 421"/>
                <a:gd name="T21" fmla="*/ 195 h 209"/>
                <a:gd name="T22" fmla="*/ 248 w 421"/>
                <a:gd name="T23" fmla="*/ 203 h 209"/>
                <a:gd name="T24" fmla="*/ 0 w 421"/>
                <a:gd name="T25" fmla="*/ 195 h 209"/>
                <a:gd name="T26" fmla="*/ 8 w 421"/>
                <a:gd name="T27" fmla="*/ 171 h 209"/>
                <a:gd name="T28" fmla="*/ 32 w 421"/>
                <a:gd name="T29" fmla="*/ 163 h 209"/>
                <a:gd name="T30" fmla="*/ 24 w 421"/>
                <a:gd name="T31" fmla="*/ 171 h 2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21" h="209">
                  <a:moveTo>
                    <a:pt x="24" y="171"/>
                  </a:moveTo>
                  <a:cubicBezTo>
                    <a:pt x="31" y="127"/>
                    <a:pt x="29" y="105"/>
                    <a:pt x="72" y="91"/>
                  </a:cubicBezTo>
                  <a:cubicBezTo>
                    <a:pt x="79" y="70"/>
                    <a:pt x="91" y="26"/>
                    <a:pt x="112" y="19"/>
                  </a:cubicBezTo>
                  <a:cubicBezTo>
                    <a:pt x="128" y="14"/>
                    <a:pt x="160" y="3"/>
                    <a:pt x="160" y="3"/>
                  </a:cubicBezTo>
                  <a:cubicBezTo>
                    <a:pt x="190" y="7"/>
                    <a:pt x="225" y="0"/>
                    <a:pt x="248" y="19"/>
                  </a:cubicBezTo>
                  <a:cubicBezTo>
                    <a:pt x="256" y="25"/>
                    <a:pt x="257" y="36"/>
                    <a:pt x="264" y="43"/>
                  </a:cubicBezTo>
                  <a:cubicBezTo>
                    <a:pt x="271" y="50"/>
                    <a:pt x="280" y="54"/>
                    <a:pt x="288" y="59"/>
                  </a:cubicBezTo>
                  <a:cubicBezTo>
                    <a:pt x="293" y="67"/>
                    <a:pt x="296" y="77"/>
                    <a:pt x="304" y="83"/>
                  </a:cubicBezTo>
                  <a:cubicBezTo>
                    <a:pt x="311" y="88"/>
                    <a:pt x="322" y="85"/>
                    <a:pt x="328" y="91"/>
                  </a:cubicBezTo>
                  <a:cubicBezTo>
                    <a:pt x="421" y="184"/>
                    <a:pt x="316" y="110"/>
                    <a:pt x="384" y="155"/>
                  </a:cubicBezTo>
                  <a:cubicBezTo>
                    <a:pt x="381" y="168"/>
                    <a:pt x="389" y="190"/>
                    <a:pt x="376" y="195"/>
                  </a:cubicBezTo>
                  <a:cubicBezTo>
                    <a:pt x="336" y="209"/>
                    <a:pt x="291" y="203"/>
                    <a:pt x="248" y="203"/>
                  </a:cubicBezTo>
                  <a:cubicBezTo>
                    <a:pt x="165" y="203"/>
                    <a:pt x="83" y="198"/>
                    <a:pt x="0" y="195"/>
                  </a:cubicBezTo>
                  <a:cubicBezTo>
                    <a:pt x="3" y="187"/>
                    <a:pt x="2" y="177"/>
                    <a:pt x="8" y="171"/>
                  </a:cubicBezTo>
                  <a:cubicBezTo>
                    <a:pt x="14" y="165"/>
                    <a:pt x="24" y="163"/>
                    <a:pt x="32" y="163"/>
                  </a:cubicBezTo>
                  <a:cubicBezTo>
                    <a:pt x="36" y="163"/>
                    <a:pt x="27" y="168"/>
                    <a:pt x="24" y="171"/>
                  </a:cubicBezTo>
                  <a:close/>
                </a:path>
              </a:pathLst>
            </a:custGeom>
            <a:pattFill prst="dkUpDiag">
              <a:fgClr>
                <a:srgbClr val="5F5F5F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5" name="Freeform 48" descr="Темный диагональный 2"/>
            <p:cNvSpPr>
              <a:spLocks/>
            </p:cNvSpPr>
            <p:nvPr/>
          </p:nvSpPr>
          <p:spPr bwMode="auto">
            <a:xfrm>
              <a:off x="3896" y="636"/>
              <a:ext cx="385" cy="368"/>
            </a:xfrm>
            <a:custGeom>
              <a:avLst/>
              <a:gdLst>
                <a:gd name="T0" fmla="*/ 352 w 385"/>
                <a:gd name="T1" fmla="*/ 347 h 368"/>
                <a:gd name="T2" fmla="*/ 248 w 385"/>
                <a:gd name="T3" fmla="*/ 339 h 368"/>
                <a:gd name="T4" fmla="*/ 80 w 385"/>
                <a:gd name="T5" fmla="*/ 347 h 368"/>
                <a:gd name="T6" fmla="*/ 32 w 385"/>
                <a:gd name="T7" fmla="*/ 331 h 368"/>
                <a:gd name="T8" fmla="*/ 56 w 385"/>
                <a:gd name="T9" fmla="*/ 251 h 368"/>
                <a:gd name="T10" fmla="*/ 152 w 385"/>
                <a:gd name="T11" fmla="*/ 43 h 368"/>
                <a:gd name="T12" fmla="*/ 168 w 385"/>
                <a:gd name="T13" fmla="*/ 19 h 368"/>
                <a:gd name="T14" fmla="*/ 288 w 385"/>
                <a:gd name="T15" fmla="*/ 107 h 368"/>
                <a:gd name="T16" fmla="*/ 312 w 385"/>
                <a:gd name="T17" fmla="*/ 171 h 368"/>
                <a:gd name="T18" fmla="*/ 352 w 385"/>
                <a:gd name="T19" fmla="*/ 267 h 368"/>
                <a:gd name="T20" fmla="*/ 352 w 385"/>
                <a:gd name="T21" fmla="*/ 347 h 3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5" h="368">
                  <a:moveTo>
                    <a:pt x="352" y="347"/>
                  </a:moveTo>
                  <a:cubicBezTo>
                    <a:pt x="286" y="325"/>
                    <a:pt x="321" y="329"/>
                    <a:pt x="248" y="339"/>
                  </a:cubicBezTo>
                  <a:cubicBezTo>
                    <a:pt x="162" y="368"/>
                    <a:pt x="217" y="356"/>
                    <a:pt x="80" y="347"/>
                  </a:cubicBezTo>
                  <a:cubicBezTo>
                    <a:pt x="64" y="342"/>
                    <a:pt x="48" y="336"/>
                    <a:pt x="32" y="331"/>
                  </a:cubicBezTo>
                  <a:cubicBezTo>
                    <a:pt x="0" y="320"/>
                    <a:pt x="51" y="263"/>
                    <a:pt x="56" y="251"/>
                  </a:cubicBezTo>
                  <a:cubicBezTo>
                    <a:pt x="86" y="183"/>
                    <a:pt x="86" y="87"/>
                    <a:pt x="152" y="43"/>
                  </a:cubicBezTo>
                  <a:cubicBezTo>
                    <a:pt x="157" y="35"/>
                    <a:pt x="158" y="20"/>
                    <a:pt x="168" y="19"/>
                  </a:cubicBezTo>
                  <a:cubicBezTo>
                    <a:pt x="289" y="0"/>
                    <a:pt x="245" y="43"/>
                    <a:pt x="288" y="107"/>
                  </a:cubicBezTo>
                  <a:cubicBezTo>
                    <a:pt x="307" y="202"/>
                    <a:pt x="282" y="104"/>
                    <a:pt x="312" y="171"/>
                  </a:cubicBezTo>
                  <a:cubicBezTo>
                    <a:pt x="328" y="208"/>
                    <a:pt x="331" y="235"/>
                    <a:pt x="352" y="267"/>
                  </a:cubicBezTo>
                  <a:cubicBezTo>
                    <a:pt x="355" y="281"/>
                    <a:pt x="385" y="347"/>
                    <a:pt x="352" y="347"/>
                  </a:cubicBezTo>
                  <a:close/>
                </a:path>
              </a:pathLst>
            </a:custGeom>
            <a:pattFill prst="dkUpDiag">
              <a:fgClr>
                <a:srgbClr val="5F5F5F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6" name="Freeform 47" descr="Темный диагональный 2"/>
            <p:cNvSpPr>
              <a:spLocks/>
            </p:cNvSpPr>
            <p:nvPr/>
          </p:nvSpPr>
          <p:spPr bwMode="auto">
            <a:xfrm>
              <a:off x="3432" y="1493"/>
              <a:ext cx="478" cy="430"/>
            </a:xfrm>
            <a:custGeom>
              <a:avLst/>
              <a:gdLst>
                <a:gd name="T0" fmla="*/ 0 w 478"/>
                <a:gd name="T1" fmla="*/ 2 h 430"/>
                <a:gd name="T2" fmla="*/ 376 w 478"/>
                <a:gd name="T3" fmla="*/ 10 h 430"/>
                <a:gd name="T4" fmla="*/ 456 w 478"/>
                <a:gd name="T5" fmla="*/ 18 h 430"/>
                <a:gd name="T6" fmla="*/ 432 w 478"/>
                <a:gd name="T7" fmla="*/ 98 h 430"/>
                <a:gd name="T8" fmla="*/ 320 w 478"/>
                <a:gd name="T9" fmla="*/ 370 h 430"/>
                <a:gd name="T10" fmla="*/ 176 w 478"/>
                <a:gd name="T11" fmla="*/ 394 h 430"/>
                <a:gd name="T12" fmla="*/ 64 w 478"/>
                <a:gd name="T13" fmla="*/ 234 h 430"/>
                <a:gd name="T14" fmla="*/ 24 w 478"/>
                <a:gd name="T15" fmla="*/ 138 h 430"/>
                <a:gd name="T16" fmla="*/ 16 w 478"/>
                <a:gd name="T17" fmla="*/ 58 h 430"/>
                <a:gd name="T18" fmla="*/ 8 w 478"/>
                <a:gd name="T19" fmla="*/ 34 h 430"/>
                <a:gd name="T20" fmla="*/ 16 w 478"/>
                <a:gd name="T21" fmla="*/ 10 h 430"/>
                <a:gd name="T22" fmla="*/ 0 w 478"/>
                <a:gd name="T23" fmla="*/ 2 h 4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8" h="430">
                  <a:moveTo>
                    <a:pt x="0" y="2"/>
                  </a:moveTo>
                  <a:cubicBezTo>
                    <a:pt x="280" y="21"/>
                    <a:pt x="155" y="22"/>
                    <a:pt x="376" y="10"/>
                  </a:cubicBezTo>
                  <a:cubicBezTo>
                    <a:pt x="403" y="13"/>
                    <a:pt x="436" y="0"/>
                    <a:pt x="456" y="18"/>
                  </a:cubicBezTo>
                  <a:cubicBezTo>
                    <a:pt x="478" y="37"/>
                    <a:pt x="443" y="82"/>
                    <a:pt x="432" y="98"/>
                  </a:cubicBezTo>
                  <a:cubicBezTo>
                    <a:pt x="416" y="192"/>
                    <a:pt x="407" y="312"/>
                    <a:pt x="320" y="370"/>
                  </a:cubicBezTo>
                  <a:cubicBezTo>
                    <a:pt x="300" y="430"/>
                    <a:pt x="233" y="398"/>
                    <a:pt x="176" y="394"/>
                  </a:cubicBezTo>
                  <a:cubicBezTo>
                    <a:pt x="160" y="346"/>
                    <a:pt x="109" y="264"/>
                    <a:pt x="64" y="234"/>
                  </a:cubicBezTo>
                  <a:cubicBezTo>
                    <a:pt x="52" y="199"/>
                    <a:pt x="35" y="172"/>
                    <a:pt x="24" y="138"/>
                  </a:cubicBezTo>
                  <a:cubicBezTo>
                    <a:pt x="21" y="111"/>
                    <a:pt x="20" y="84"/>
                    <a:pt x="16" y="58"/>
                  </a:cubicBezTo>
                  <a:cubicBezTo>
                    <a:pt x="15" y="50"/>
                    <a:pt x="8" y="42"/>
                    <a:pt x="8" y="34"/>
                  </a:cubicBezTo>
                  <a:cubicBezTo>
                    <a:pt x="8" y="26"/>
                    <a:pt x="18" y="18"/>
                    <a:pt x="16" y="10"/>
                  </a:cubicBezTo>
                  <a:cubicBezTo>
                    <a:pt x="15" y="4"/>
                    <a:pt x="5" y="5"/>
                    <a:pt x="0" y="2"/>
                  </a:cubicBezTo>
                  <a:close/>
                </a:path>
              </a:pathLst>
            </a:custGeom>
            <a:pattFill prst="dkUpDiag">
              <a:fgClr>
                <a:srgbClr val="5F5F5F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7" name="Line 40"/>
            <p:cNvSpPr>
              <a:spLocks noChangeShapeType="1"/>
            </p:cNvSpPr>
            <p:nvPr/>
          </p:nvSpPr>
          <p:spPr bwMode="auto">
            <a:xfrm>
              <a:off x="3408" y="567"/>
              <a:ext cx="0" cy="18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8" name="Line 41"/>
            <p:cNvSpPr>
              <a:spLocks noChangeShapeType="1"/>
            </p:cNvSpPr>
            <p:nvPr/>
          </p:nvSpPr>
          <p:spPr bwMode="auto">
            <a:xfrm>
              <a:off x="3408" y="2391"/>
              <a:ext cx="172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9" name="Line 42"/>
            <p:cNvSpPr>
              <a:spLocks noChangeShapeType="1"/>
            </p:cNvSpPr>
            <p:nvPr/>
          </p:nvSpPr>
          <p:spPr bwMode="auto">
            <a:xfrm flipV="1">
              <a:off x="5136" y="519"/>
              <a:ext cx="0" cy="18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0" name="Line 45"/>
            <p:cNvSpPr>
              <a:spLocks noChangeShapeType="1"/>
            </p:cNvSpPr>
            <p:nvPr/>
          </p:nvSpPr>
          <p:spPr bwMode="auto">
            <a:xfrm>
              <a:off x="3408" y="1479"/>
              <a:ext cx="4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1" name="Line 46"/>
            <p:cNvSpPr>
              <a:spLocks noChangeShapeType="1"/>
            </p:cNvSpPr>
            <p:nvPr/>
          </p:nvSpPr>
          <p:spPr bwMode="auto">
            <a:xfrm>
              <a:off x="3936" y="999"/>
              <a:ext cx="9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" name="AutoShape 50"/>
            <p:cNvSpPr>
              <a:spLocks/>
            </p:cNvSpPr>
            <p:nvPr/>
          </p:nvSpPr>
          <p:spPr bwMode="auto">
            <a:xfrm>
              <a:off x="4000" y="2039"/>
              <a:ext cx="656" cy="332"/>
            </a:xfrm>
            <a:prstGeom prst="callout2">
              <a:avLst>
                <a:gd name="adj1" fmla="val 24398"/>
                <a:gd name="adj2" fmla="val -7315"/>
                <a:gd name="adj3" fmla="val 24398"/>
                <a:gd name="adj4" fmla="val -28199"/>
                <a:gd name="adj5" fmla="val -74398"/>
                <a:gd name="adj6" fmla="val -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Энергияи  заряд</a:t>
              </a:r>
            </a:p>
          </p:txBody>
        </p:sp>
        <p:sp>
          <p:nvSpPr>
            <p:cNvPr id="23" name="AutoShape 51"/>
            <p:cNvSpPr>
              <a:spLocks/>
            </p:cNvSpPr>
            <p:nvPr/>
          </p:nvSpPr>
          <p:spPr bwMode="auto">
            <a:xfrm>
              <a:off x="4296" y="1264"/>
              <a:ext cx="720" cy="330"/>
            </a:xfrm>
            <a:prstGeom prst="callout2">
              <a:avLst>
                <a:gd name="adj1" fmla="val 24398"/>
                <a:gd name="adj2" fmla="val -7407"/>
                <a:gd name="adj3" fmla="val 24398"/>
                <a:gd name="adj4" fmla="val -19444"/>
                <a:gd name="adj5" fmla="val -132833"/>
                <a:gd name="adj6" fmla="val -32097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Энергияи</a:t>
              </a:r>
              <a:r>
                <a:rPr kumimoji="0" lang="ru-RU" alt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 </a:t>
              </a:r>
              <a:r>
                <a:rPr kumimoji="0" lang="ru-RU" altLang="ru-RU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сарфкунӣ</a:t>
              </a:r>
              <a:endPara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4" name="Text Box 52"/>
            <p:cNvSpPr txBox="1">
              <a:spLocks noChangeArrowheads="1"/>
            </p:cNvSpPr>
            <p:nvPr/>
          </p:nvSpPr>
          <p:spPr bwMode="auto">
            <a:xfrm>
              <a:off x="3168" y="48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Р</a:t>
              </a:r>
            </a:p>
          </p:txBody>
        </p:sp>
        <p:sp>
          <p:nvSpPr>
            <p:cNvPr id="25" name="Text Box 53"/>
            <p:cNvSpPr txBox="1">
              <a:spLocks noChangeArrowheads="1"/>
            </p:cNvSpPr>
            <p:nvPr/>
          </p:nvSpPr>
          <p:spPr bwMode="auto">
            <a:xfrm>
              <a:off x="3312" y="2391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0</a:t>
              </a:r>
            </a:p>
          </p:txBody>
        </p:sp>
        <p:sp>
          <p:nvSpPr>
            <p:cNvPr id="26" name="Text Box 54"/>
            <p:cNvSpPr txBox="1">
              <a:spLocks noChangeArrowheads="1"/>
            </p:cNvSpPr>
            <p:nvPr/>
          </p:nvSpPr>
          <p:spPr bwMode="auto">
            <a:xfrm>
              <a:off x="4944" y="2391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24</a:t>
              </a:r>
            </a:p>
          </p:txBody>
        </p:sp>
        <p:sp>
          <p:nvSpPr>
            <p:cNvPr id="27" name="Freeform 44"/>
            <p:cNvSpPr>
              <a:spLocks/>
            </p:cNvSpPr>
            <p:nvPr/>
          </p:nvSpPr>
          <p:spPr bwMode="auto">
            <a:xfrm>
              <a:off x="3408" y="607"/>
              <a:ext cx="1728" cy="1313"/>
            </a:xfrm>
            <a:custGeom>
              <a:avLst/>
              <a:gdLst>
                <a:gd name="T0" fmla="*/ 0 w 1728"/>
                <a:gd name="T1" fmla="*/ 816 h 1313"/>
                <a:gd name="T2" fmla="*/ 48 w 1728"/>
                <a:gd name="T3" fmla="*/ 1064 h 1313"/>
                <a:gd name="T4" fmla="*/ 96 w 1728"/>
                <a:gd name="T5" fmla="*/ 1160 h 1313"/>
                <a:gd name="T6" fmla="*/ 176 w 1728"/>
                <a:gd name="T7" fmla="*/ 1264 h 1313"/>
                <a:gd name="T8" fmla="*/ 304 w 1728"/>
                <a:gd name="T9" fmla="*/ 1296 h 1313"/>
                <a:gd name="T10" fmla="*/ 432 w 1728"/>
                <a:gd name="T11" fmla="*/ 1160 h 1313"/>
                <a:gd name="T12" fmla="*/ 480 w 1728"/>
                <a:gd name="T13" fmla="*/ 1016 h 1313"/>
                <a:gd name="T14" fmla="*/ 480 w 1728"/>
                <a:gd name="T15" fmla="*/ 872 h 1313"/>
                <a:gd name="T16" fmla="*/ 528 w 1728"/>
                <a:gd name="T17" fmla="*/ 632 h 1313"/>
                <a:gd name="T18" fmla="*/ 528 w 1728"/>
                <a:gd name="T19" fmla="*/ 440 h 1313"/>
                <a:gd name="T20" fmla="*/ 528 w 1728"/>
                <a:gd name="T21" fmla="*/ 296 h 1313"/>
                <a:gd name="T22" fmla="*/ 576 w 1728"/>
                <a:gd name="T23" fmla="*/ 104 h 1313"/>
                <a:gd name="T24" fmla="*/ 672 w 1728"/>
                <a:gd name="T25" fmla="*/ 8 h 1313"/>
                <a:gd name="T26" fmla="*/ 768 w 1728"/>
                <a:gd name="T27" fmla="*/ 56 h 1313"/>
                <a:gd name="T28" fmla="*/ 816 w 1728"/>
                <a:gd name="T29" fmla="*/ 152 h 1313"/>
                <a:gd name="T30" fmla="*/ 864 w 1728"/>
                <a:gd name="T31" fmla="*/ 296 h 1313"/>
                <a:gd name="T32" fmla="*/ 904 w 1728"/>
                <a:gd name="T33" fmla="*/ 400 h 1313"/>
                <a:gd name="T34" fmla="*/ 1000 w 1728"/>
                <a:gd name="T35" fmla="*/ 416 h 1313"/>
                <a:gd name="T36" fmla="*/ 1112 w 1728"/>
                <a:gd name="T37" fmla="*/ 232 h 1313"/>
                <a:gd name="T38" fmla="*/ 1200 w 1728"/>
                <a:gd name="T39" fmla="*/ 152 h 1313"/>
                <a:gd name="T40" fmla="*/ 1296 w 1728"/>
                <a:gd name="T41" fmla="*/ 200 h 1313"/>
                <a:gd name="T42" fmla="*/ 1392 w 1728"/>
                <a:gd name="T43" fmla="*/ 248 h 1313"/>
                <a:gd name="T44" fmla="*/ 1440 w 1728"/>
                <a:gd name="T45" fmla="*/ 344 h 1313"/>
                <a:gd name="T46" fmla="*/ 1488 w 1728"/>
                <a:gd name="T47" fmla="*/ 392 h 1313"/>
                <a:gd name="T48" fmla="*/ 1536 w 1728"/>
                <a:gd name="T49" fmla="*/ 488 h 1313"/>
                <a:gd name="T50" fmla="*/ 1632 w 1728"/>
                <a:gd name="T51" fmla="*/ 632 h 1313"/>
                <a:gd name="T52" fmla="*/ 1728 w 1728"/>
                <a:gd name="T53" fmla="*/ 920 h 13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728" h="1313">
                  <a:moveTo>
                    <a:pt x="0" y="816"/>
                  </a:moveTo>
                  <a:cubicBezTo>
                    <a:pt x="9" y="857"/>
                    <a:pt x="32" y="1007"/>
                    <a:pt x="48" y="1064"/>
                  </a:cubicBezTo>
                  <a:cubicBezTo>
                    <a:pt x="64" y="1121"/>
                    <a:pt x="75" y="1127"/>
                    <a:pt x="96" y="1160"/>
                  </a:cubicBezTo>
                  <a:cubicBezTo>
                    <a:pt x="117" y="1193"/>
                    <a:pt x="141" y="1241"/>
                    <a:pt x="176" y="1264"/>
                  </a:cubicBezTo>
                  <a:cubicBezTo>
                    <a:pt x="211" y="1287"/>
                    <a:pt x="261" y="1313"/>
                    <a:pt x="304" y="1296"/>
                  </a:cubicBezTo>
                  <a:cubicBezTo>
                    <a:pt x="347" y="1279"/>
                    <a:pt x="403" y="1207"/>
                    <a:pt x="432" y="1160"/>
                  </a:cubicBezTo>
                  <a:cubicBezTo>
                    <a:pt x="461" y="1113"/>
                    <a:pt x="472" y="1064"/>
                    <a:pt x="480" y="1016"/>
                  </a:cubicBezTo>
                  <a:cubicBezTo>
                    <a:pt x="488" y="968"/>
                    <a:pt x="472" y="936"/>
                    <a:pt x="480" y="872"/>
                  </a:cubicBezTo>
                  <a:cubicBezTo>
                    <a:pt x="488" y="808"/>
                    <a:pt x="520" y="704"/>
                    <a:pt x="528" y="632"/>
                  </a:cubicBezTo>
                  <a:cubicBezTo>
                    <a:pt x="536" y="560"/>
                    <a:pt x="528" y="496"/>
                    <a:pt x="528" y="440"/>
                  </a:cubicBezTo>
                  <a:cubicBezTo>
                    <a:pt x="528" y="384"/>
                    <a:pt x="520" y="352"/>
                    <a:pt x="528" y="296"/>
                  </a:cubicBezTo>
                  <a:cubicBezTo>
                    <a:pt x="536" y="240"/>
                    <a:pt x="552" y="152"/>
                    <a:pt x="576" y="104"/>
                  </a:cubicBezTo>
                  <a:cubicBezTo>
                    <a:pt x="600" y="56"/>
                    <a:pt x="640" y="16"/>
                    <a:pt x="672" y="8"/>
                  </a:cubicBezTo>
                  <a:cubicBezTo>
                    <a:pt x="704" y="0"/>
                    <a:pt x="744" y="32"/>
                    <a:pt x="768" y="56"/>
                  </a:cubicBezTo>
                  <a:cubicBezTo>
                    <a:pt x="792" y="80"/>
                    <a:pt x="800" y="112"/>
                    <a:pt x="816" y="152"/>
                  </a:cubicBezTo>
                  <a:cubicBezTo>
                    <a:pt x="832" y="192"/>
                    <a:pt x="849" y="255"/>
                    <a:pt x="864" y="296"/>
                  </a:cubicBezTo>
                  <a:cubicBezTo>
                    <a:pt x="879" y="337"/>
                    <a:pt x="881" y="380"/>
                    <a:pt x="904" y="400"/>
                  </a:cubicBezTo>
                  <a:cubicBezTo>
                    <a:pt x="927" y="420"/>
                    <a:pt x="965" y="444"/>
                    <a:pt x="1000" y="416"/>
                  </a:cubicBezTo>
                  <a:cubicBezTo>
                    <a:pt x="1035" y="388"/>
                    <a:pt x="1079" y="276"/>
                    <a:pt x="1112" y="232"/>
                  </a:cubicBezTo>
                  <a:cubicBezTo>
                    <a:pt x="1145" y="188"/>
                    <a:pt x="1169" y="157"/>
                    <a:pt x="1200" y="152"/>
                  </a:cubicBezTo>
                  <a:cubicBezTo>
                    <a:pt x="1231" y="147"/>
                    <a:pt x="1264" y="184"/>
                    <a:pt x="1296" y="200"/>
                  </a:cubicBezTo>
                  <a:cubicBezTo>
                    <a:pt x="1328" y="216"/>
                    <a:pt x="1368" y="224"/>
                    <a:pt x="1392" y="248"/>
                  </a:cubicBezTo>
                  <a:cubicBezTo>
                    <a:pt x="1416" y="272"/>
                    <a:pt x="1424" y="320"/>
                    <a:pt x="1440" y="344"/>
                  </a:cubicBezTo>
                  <a:cubicBezTo>
                    <a:pt x="1456" y="368"/>
                    <a:pt x="1472" y="368"/>
                    <a:pt x="1488" y="392"/>
                  </a:cubicBezTo>
                  <a:cubicBezTo>
                    <a:pt x="1504" y="416"/>
                    <a:pt x="1512" y="448"/>
                    <a:pt x="1536" y="488"/>
                  </a:cubicBezTo>
                  <a:cubicBezTo>
                    <a:pt x="1560" y="528"/>
                    <a:pt x="1600" y="560"/>
                    <a:pt x="1632" y="632"/>
                  </a:cubicBezTo>
                  <a:cubicBezTo>
                    <a:pt x="1664" y="704"/>
                    <a:pt x="1712" y="872"/>
                    <a:pt x="1728" y="920"/>
                  </a:cubicBezTo>
                </a:path>
              </a:pathLst>
            </a:custGeom>
            <a:noFill/>
            <a:ln w="571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" name="Text Box 55"/>
            <p:cNvSpPr txBox="1">
              <a:spLocks noChangeArrowheads="1"/>
            </p:cNvSpPr>
            <p:nvPr/>
          </p:nvSpPr>
          <p:spPr bwMode="auto">
            <a:xfrm>
              <a:off x="3744" y="2371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соат</a:t>
              </a:r>
            </a:p>
          </p:txBody>
        </p:sp>
      </p:grpSp>
      <p:grpSp>
        <p:nvGrpSpPr>
          <p:cNvPr id="29" name="Group 67"/>
          <p:cNvGrpSpPr>
            <a:grpSpLocks/>
          </p:cNvGrpSpPr>
          <p:nvPr/>
        </p:nvGrpSpPr>
        <p:grpSpPr bwMode="auto">
          <a:xfrm>
            <a:off x="518906" y="1311022"/>
            <a:ext cx="4740672" cy="3868464"/>
            <a:chOff x="96" y="585"/>
            <a:chExt cx="2736" cy="2727"/>
          </a:xfrm>
        </p:grpSpPr>
        <p:sp>
          <p:nvSpPr>
            <p:cNvPr id="30" name="Line 33"/>
            <p:cNvSpPr>
              <a:spLocks noChangeShapeType="1"/>
            </p:cNvSpPr>
            <p:nvPr/>
          </p:nvSpPr>
          <p:spPr bwMode="auto">
            <a:xfrm>
              <a:off x="2304" y="2544"/>
              <a:ext cx="5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31" name="Group 63"/>
            <p:cNvGrpSpPr>
              <a:grpSpLocks/>
            </p:cNvGrpSpPr>
            <p:nvPr/>
          </p:nvGrpSpPr>
          <p:grpSpPr bwMode="auto">
            <a:xfrm>
              <a:off x="96" y="585"/>
              <a:ext cx="2544" cy="2727"/>
              <a:chOff x="96" y="585"/>
              <a:chExt cx="2544" cy="2727"/>
            </a:xfrm>
          </p:grpSpPr>
          <p:sp>
            <p:nvSpPr>
              <p:cNvPr id="32" name="Rectangle 12" descr="Широкий диагональный 2"/>
              <p:cNvSpPr>
                <a:spLocks noChangeArrowheads="1"/>
              </p:cNvSpPr>
              <p:nvPr/>
            </p:nvSpPr>
            <p:spPr bwMode="auto">
              <a:xfrm>
                <a:off x="96" y="1008"/>
                <a:ext cx="1248" cy="432"/>
              </a:xfrm>
              <a:prstGeom prst="rect">
                <a:avLst/>
              </a:prstGeom>
              <a:pattFill prst="wdUpDiag">
                <a:fgClr>
                  <a:srgbClr val="969696"/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3" name="AutoShape 10"/>
              <p:cNvSpPr>
                <a:spLocks noChangeArrowheads="1"/>
              </p:cNvSpPr>
              <p:nvPr/>
            </p:nvSpPr>
            <p:spPr bwMode="auto">
              <a:xfrm>
                <a:off x="240" y="912"/>
                <a:ext cx="1008" cy="384"/>
              </a:xfrm>
              <a:custGeom>
                <a:avLst/>
                <a:gdLst>
                  <a:gd name="T0" fmla="*/ 44 w 21600"/>
                  <a:gd name="T1" fmla="*/ 3 h 21600"/>
                  <a:gd name="T2" fmla="*/ 24 w 21600"/>
                  <a:gd name="T3" fmla="*/ 7 h 21600"/>
                  <a:gd name="T4" fmla="*/ 3 w 21600"/>
                  <a:gd name="T5" fmla="*/ 3 h 21600"/>
                  <a:gd name="T6" fmla="*/ 24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86 w 21600"/>
                  <a:gd name="T13" fmla="*/ 3094 h 21600"/>
                  <a:gd name="T14" fmla="*/ 18514 w 21600"/>
                  <a:gd name="T15" fmla="*/ 1850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565" y="21600"/>
                    </a:lnTo>
                    <a:lnTo>
                      <a:pt x="1903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4" name="Line 7"/>
              <p:cNvSpPr>
                <a:spLocks noChangeShapeType="1"/>
              </p:cNvSpPr>
              <p:nvPr/>
            </p:nvSpPr>
            <p:spPr bwMode="auto">
              <a:xfrm>
                <a:off x="192" y="768"/>
                <a:ext cx="192" cy="52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5" name="Line 8"/>
              <p:cNvSpPr>
                <a:spLocks noChangeShapeType="1"/>
              </p:cNvSpPr>
              <p:nvPr/>
            </p:nvSpPr>
            <p:spPr bwMode="auto">
              <a:xfrm>
                <a:off x="384" y="1296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6" name="Line 9"/>
              <p:cNvSpPr>
                <a:spLocks noChangeShapeType="1"/>
              </p:cNvSpPr>
              <p:nvPr/>
            </p:nvSpPr>
            <p:spPr bwMode="auto">
              <a:xfrm flipV="1">
                <a:off x="1104" y="768"/>
                <a:ext cx="192" cy="52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7" name="Line 11"/>
              <p:cNvSpPr>
                <a:spLocks noChangeShapeType="1"/>
              </p:cNvSpPr>
              <p:nvPr/>
            </p:nvSpPr>
            <p:spPr bwMode="auto">
              <a:xfrm>
                <a:off x="240" y="864"/>
                <a:ext cx="1008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>
                <a:off x="528" y="912"/>
                <a:ext cx="384" cy="0"/>
              </a:xfrm>
              <a:prstGeom prst="line">
                <a:avLst/>
              </a:pr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624" y="960"/>
                <a:ext cx="144" cy="0"/>
              </a:xfrm>
              <a:prstGeom prst="line">
                <a:avLst/>
              </a:pr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0" name="Rectangle 15" descr="Широкий диагональный 2"/>
              <p:cNvSpPr>
                <a:spLocks noChangeArrowheads="1"/>
              </p:cNvSpPr>
              <p:nvPr/>
            </p:nvSpPr>
            <p:spPr bwMode="auto">
              <a:xfrm>
                <a:off x="1200" y="2688"/>
                <a:ext cx="1248" cy="432"/>
              </a:xfrm>
              <a:prstGeom prst="rect">
                <a:avLst/>
              </a:prstGeom>
              <a:pattFill prst="wdUpDiag">
                <a:fgClr>
                  <a:srgbClr val="969696"/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1" name="AutoShape 16"/>
              <p:cNvSpPr>
                <a:spLocks noChangeArrowheads="1"/>
              </p:cNvSpPr>
              <p:nvPr/>
            </p:nvSpPr>
            <p:spPr bwMode="auto">
              <a:xfrm>
                <a:off x="1344" y="2592"/>
                <a:ext cx="1008" cy="384"/>
              </a:xfrm>
              <a:custGeom>
                <a:avLst/>
                <a:gdLst>
                  <a:gd name="T0" fmla="*/ 44 w 21600"/>
                  <a:gd name="T1" fmla="*/ 3 h 21600"/>
                  <a:gd name="T2" fmla="*/ 24 w 21600"/>
                  <a:gd name="T3" fmla="*/ 7 h 21600"/>
                  <a:gd name="T4" fmla="*/ 3 w 21600"/>
                  <a:gd name="T5" fmla="*/ 3 h 21600"/>
                  <a:gd name="T6" fmla="*/ 24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86 w 21600"/>
                  <a:gd name="T13" fmla="*/ 3094 h 21600"/>
                  <a:gd name="T14" fmla="*/ 18514 w 21600"/>
                  <a:gd name="T15" fmla="*/ 1850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565" y="21600"/>
                    </a:lnTo>
                    <a:lnTo>
                      <a:pt x="1903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2" name="Line 17"/>
              <p:cNvSpPr>
                <a:spLocks noChangeShapeType="1"/>
              </p:cNvSpPr>
              <p:nvPr/>
            </p:nvSpPr>
            <p:spPr bwMode="auto">
              <a:xfrm>
                <a:off x="1296" y="2448"/>
                <a:ext cx="192" cy="52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3" name="Line 18"/>
              <p:cNvSpPr>
                <a:spLocks noChangeShapeType="1"/>
              </p:cNvSpPr>
              <p:nvPr/>
            </p:nvSpPr>
            <p:spPr bwMode="auto">
              <a:xfrm>
                <a:off x="1488" y="2976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4" name="Line 19"/>
              <p:cNvSpPr>
                <a:spLocks noChangeShapeType="1"/>
              </p:cNvSpPr>
              <p:nvPr/>
            </p:nvSpPr>
            <p:spPr bwMode="auto">
              <a:xfrm flipV="1">
                <a:off x="2208" y="2448"/>
                <a:ext cx="192" cy="52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5" name="Line 20"/>
              <p:cNvSpPr>
                <a:spLocks noChangeShapeType="1"/>
              </p:cNvSpPr>
              <p:nvPr/>
            </p:nvSpPr>
            <p:spPr bwMode="auto">
              <a:xfrm>
                <a:off x="1344" y="2544"/>
                <a:ext cx="1008" cy="0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6" name="Line 21"/>
              <p:cNvSpPr>
                <a:spLocks noChangeShapeType="1"/>
              </p:cNvSpPr>
              <p:nvPr/>
            </p:nvSpPr>
            <p:spPr bwMode="auto">
              <a:xfrm>
                <a:off x="1632" y="2592"/>
                <a:ext cx="384" cy="0"/>
              </a:xfrm>
              <a:prstGeom prst="line">
                <a:avLst/>
              </a:pr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7" name="Line 22"/>
              <p:cNvSpPr>
                <a:spLocks noChangeShapeType="1"/>
              </p:cNvSpPr>
              <p:nvPr/>
            </p:nvSpPr>
            <p:spPr bwMode="auto">
              <a:xfrm>
                <a:off x="1728" y="2640"/>
                <a:ext cx="144" cy="0"/>
              </a:xfrm>
              <a:prstGeom prst="line">
                <a:avLst/>
              </a:pr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8" name="AutoShape 23"/>
              <p:cNvSpPr>
                <a:spLocks noChangeArrowheads="1"/>
              </p:cNvSpPr>
              <p:nvPr/>
            </p:nvSpPr>
            <p:spPr bwMode="auto">
              <a:xfrm flipV="1">
                <a:off x="1152" y="1056"/>
                <a:ext cx="528" cy="528"/>
              </a:xfrm>
              <a:custGeom>
                <a:avLst/>
                <a:gdLst>
                  <a:gd name="T0" fmla="*/ 10 w 21600"/>
                  <a:gd name="T1" fmla="*/ 0 h 21600"/>
                  <a:gd name="T2" fmla="*/ 7 w 21600"/>
                  <a:gd name="T3" fmla="*/ 3 h 21600"/>
                  <a:gd name="T4" fmla="*/ 0 w 21600"/>
                  <a:gd name="T5" fmla="*/ 11 h 21600"/>
                  <a:gd name="T6" fmla="*/ 6 w 21600"/>
                  <a:gd name="T7" fmla="*/ 13 h 21600"/>
                  <a:gd name="T8" fmla="*/ 11 w 21600"/>
                  <a:gd name="T9" fmla="*/ 8 h 21600"/>
                  <a:gd name="T10" fmla="*/ 13 w 21600"/>
                  <a:gd name="T11" fmla="*/ 3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16732 h 21600"/>
                  <a:gd name="T20" fmla="*/ 18491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405" y="0"/>
                    </a:moveTo>
                    <a:lnTo>
                      <a:pt x="11209" y="4540"/>
                    </a:lnTo>
                    <a:lnTo>
                      <a:pt x="14319" y="4540"/>
                    </a:lnTo>
                    <a:lnTo>
                      <a:pt x="14319" y="16727"/>
                    </a:lnTo>
                    <a:lnTo>
                      <a:pt x="0" y="16727"/>
                    </a:lnTo>
                    <a:lnTo>
                      <a:pt x="0" y="21600"/>
                    </a:lnTo>
                    <a:lnTo>
                      <a:pt x="18490" y="21600"/>
                    </a:lnTo>
                    <a:lnTo>
                      <a:pt x="18490" y="4540"/>
                    </a:lnTo>
                    <a:lnTo>
                      <a:pt x="21600" y="4540"/>
                    </a:lnTo>
                    <a:lnTo>
                      <a:pt x="16405" y="0"/>
                    </a:lnTo>
                    <a:close/>
                  </a:path>
                </a:pathLst>
              </a:custGeom>
              <a:solidFill>
                <a:srgbClr val="99FF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9" name="AutoShape 24"/>
              <p:cNvSpPr>
                <a:spLocks noChangeArrowheads="1"/>
              </p:cNvSpPr>
              <p:nvPr/>
            </p:nvSpPr>
            <p:spPr bwMode="auto">
              <a:xfrm>
                <a:off x="1200" y="1392"/>
                <a:ext cx="672" cy="480"/>
              </a:xfrm>
              <a:custGeom>
                <a:avLst/>
                <a:gdLst>
                  <a:gd name="T0" fmla="*/ 10 w 21600"/>
                  <a:gd name="T1" fmla="*/ 0 h 21600"/>
                  <a:gd name="T2" fmla="*/ 0 w 21600"/>
                  <a:gd name="T3" fmla="*/ 8 h 21600"/>
                  <a:gd name="T4" fmla="*/ 10 w 21600"/>
                  <a:gd name="T5" fmla="*/ 9 h 21600"/>
                  <a:gd name="T6" fmla="*/ 21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2154 w 21600"/>
                  <a:gd name="T13" fmla="*/ 12330 h 21600"/>
                  <a:gd name="T14" fmla="*/ 19446 w 21600"/>
                  <a:gd name="T15" fmla="*/ 1849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00" y="0"/>
                    </a:moveTo>
                    <a:lnTo>
                      <a:pt x="6480" y="6171"/>
                    </a:lnTo>
                    <a:lnTo>
                      <a:pt x="8640" y="6171"/>
                    </a:lnTo>
                    <a:lnTo>
                      <a:pt x="8640" y="12343"/>
                    </a:lnTo>
                    <a:lnTo>
                      <a:pt x="4320" y="12343"/>
                    </a:lnTo>
                    <a:lnTo>
                      <a:pt x="4320" y="9257"/>
                    </a:lnTo>
                    <a:lnTo>
                      <a:pt x="0" y="15429"/>
                    </a:lnTo>
                    <a:lnTo>
                      <a:pt x="4320" y="21600"/>
                    </a:lnTo>
                    <a:lnTo>
                      <a:pt x="4320" y="18514"/>
                    </a:lnTo>
                    <a:lnTo>
                      <a:pt x="17280" y="18514"/>
                    </a:lnTo>
                    <a:lnTo>
                      <a:pt x="17280" y="21600"/>
                    </a:lnTo>
                    <a:lnTo>
                      <a:pt x="21600" y="15429"/>
                    </a:lnTo>
                    <a:lnTo>
                      <a:pt x="17280" y="9257"/>
                    </a:lnTo>
                    <a:lnTo>
                      <a:pt x="17280" y="12343"/>
                    </a:lnTo>
                    <a:lnTo>
                      <a:pt x="12960" y="12343"/>
                    </a:lnTo>
                    <a:lnTo>
                      <a:pt x="12960" y="6171"/>
                    </a:lnTo>
                    <a:lnTo>
                      <a:pt x="15120" y="6171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99FF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0" name="AutoShape 26"/>
              <p:cNvSpPr>
                <a:spLocks noChangeArrowheads="1"/>
              </p:cNvSpPr>
              <p:nvPr/>
            </p:nvSpPr>
            <p:spPr bwMode="auto">
              <a:xfrm>
                <a:off x="1392" y="2256"/>
                <a:ext cx="336" cy="336"/>
              </a:xfrm>
              <a:prstGeom prst="upArrow">
                <a:avLst>
                  <a:gd name="adj1" fmla="val 50000"/>
                  <a:gd name="adj2" fmla="val 25000"/>
                </a:avLst>
              </a:prstGeom>
              <a:solidFill>
                <a:srgbClr val="99FF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1" name="AutoShape 25"/>
              <p:cNvSpPr>
                <a:spLocks noChangeArrowheads="1"/>
              </p:cNvSpPr>
              <p:nvPr/>
            </p:nvSpPr>
            <p:spPr bwMode="auto">
              <a:xfrm flipV="1">
                <a:off x="1200" y="1920"/>
                <a:ext cx="672" cy="480"/>
              </a:xfrm>
              <a:custGeom>
                <a:avLst/>
                <a:gdLst>
                  <a:gd name="T0" fmla="*/ 10 w 21600"/>
                  <a:gd name="T1" fmla="*/ 0 h 21600"/>
                  <a:gd name="T2" fmla="*/ 0 w 21600"/>
                  <a:gd name="T3" fmla="*/ 8 h 21600"/>
                  <a:gd name="T4" fmla="*/ 10 w 21600"/>
                  <a:gd name="T5" fmla="*/ 9 h 21600"/>
                  <a:gd name="T6" fmla="*/ 21 w 21600"/>
                  <a:gd name="T7" fmla="*/ 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2154 w 21600"/>
                  <a:gd name="T13" fmla="*/ 12330 h 21600"/>
                  <a:gd name="T14" fmla="*/ 19446 w 21600"/>
                  <a:gd name="T15" fmla="*/ 1849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00" y="0"/>
                    </a:moveTo>
                    <a:lnTo>
                      <a:pt x="6480" y="6171"/>
                    </a:lnTo>
                    <a:lnTo>
                      <a:pt x="8640" y="6171"/>
                    </a:lnTo>
                    <a:lnTo>
                      <a:pt x="8640" y="12343"/>
                    </a:lnTo>
                    <a:lnTo>
                      <a:pt x="4320" y="12343"/>
                    </a:lnTo>
                    <a:lnTo>
                      <a:pt x="4320" y="9257"/>
                    </a:lnTo>
                    <a:lnTo>
                      <a:pt x="0" y="15429"/>
                    </a:lnTo>
                    <a:lnTo>
                      <a:pt x="4320" y="21600"/>
                    </a:lnTo>
                    <a:lnTo>
                      <a:pt x="4320" y="18514"/>
                    </a:lnTo>
                    <a:lnTo>
                      <a:pt x="17280" y="18514"/>
                    </a:lnTo>
                    <a:lnTo>
                      <a:pt x="17280" y="21600"/>
                    </a:lnTo>
                    <a:lnTo>
                      <a:pt x="21600" y="15429"/>
                    </a:lnTo>
                    <a:lnTo>
                      <a:pt x="17280" y="9257"/>
                    </a:lnTo>
                    <a:lnTo>
                      <a:pt x="17280" y="12343"/>
                    </a:lnTo>
                    <a:lnTo>
                      <a:pt x="12960" y="12343"/>
                    </a:lnTo>
                    <a:lnTo>
                      <a:pt x="12960" y="6171"/>
                    </a:lnTo>
                    <a:lnTo>
                      <a:pt x="15120" y="6171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99FF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2" name="AutoShape 27"/>
              <p:cNvSpPr>
                <a:spLocks noChangeArrowheads="1"/>
              </p:cNvSpPr>
              <p:nvPr/>
            </p:nvSpPr>
            <p:spPr bwMode="auto">
              <a:xfrm>
                <a:off x="1680" y="1632"/>
                <a:ext cx="624" cy="576"/>
              </a:xfrm>
              <a:prstGeom prst="flowChartMagneticTape">
                <a:avLst/>
              </a:prstGeom>
              <a:solidFill>
                <a:srgbClr val="99FF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3" name="AutoShape 28"/>
              <p:cNvSpPr>
                <a:spLocks noChangeArrowheads="1"/>
              </p:cNvSpPr>
              <p:nvPr/>
            </p:nvSpPr>
            <p:spPr bwMode="auto">
              <a:xfrm>
                <a:off x="864" y="1632"/>
                <a:ext cx="624" cy="576"/>
              </a:xfrm>
              <a:prstGeom prst="flowChartMagneticTape">
                <a:avLst/>
              </a:prstGeom>
              <a:solidFill>
                <a:srgbClr val="99FFCC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4" name="AutoShape 30"/>
              <p:cNvSpPr>
                <a:spLocks noChangeArrowheads="1"/>
              </p:cNvSpPr>
              <p:nvPr/>
            </p:nvSpPr>
            <p:spPr bwMode="auto">
              <a:xfrm>
                <a:off x="1056" y="1776"/>
                <a:ext cx="192" cy="288"/>
              </a:xfrm>
              <a:prstGeom prst="upArrow">
                <a:avLst>
                  <a:gd name="adj1" fmla="val 50000"/>
                  <a:gd name="adj2" fmla="val 375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5" name="AutoShape 31"/>
              <p:cNvSpPr>
                <a:spLocks noChangeArrowheads="1"/>
              </p:cNvSpPr>
              <p:nvPr/>
            </p:nvSpPr>
            <p:spPr bwMode="auto">
              <a:xfrm flipV="1">
                <a:off x="1920" y="1824"/>
                <a:ext cx="192" cy="288"/>
              </a:xfrm>
              <a:prstGeom prst="upArrow">
                <a:avLst>
                  <a:gd name="adj1" fmla="val 50000"/>
                  <a:gd name="adj2" fmla="val 375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6" name="Line 32"/>
              <p:cNvSpPr>
                <a:spLocks noChangeShapeType="1"/>
              </p:cNvSpPr>
              <p:nvPr/>
            </p:nvSpPr>
            <p:spPr bwMode="auto">
              <a:xfrm>
                <a:off x="1200" y="864"/>
                <a:ext cx="14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7" name="Line 34"/>
              <p:cNvSpPr>
                <a:spLocks noChangeShapeType="1"/>
              </p:cNvSpPr>
              <p:nvPr/>
            </p:nvSpPr>
            <p:spPr bwMode="auto">
              <a:xfrm>
                <a:off x="2400" y="912"/>
                <a:ext cx="0" cy="16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8" name="Text Box 35"/>
              <p:cNvSpPr txBox="1">
                <a:spLocks noChangeArrowheads="1"/>
              </p:cNvSpPr>
              <p:nvPr/>
            </p:nvSpPr>
            <p:spPr bwMode="auto">
              <a:xfrm>
                <a:off x="144" y="585"/>
                <a:ext cx="14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Бассейни болоӣ</a:t>
                </a:r>
              </a:p>
            </p:txBody>
          </p:sp>
          <p:sp>
            <p:nvSpPr>
              <p:cNvPr id="59" name="Text Box 36"/>
              <p:cNvSpPr txBox="1">
                <a:spLocks noChangeArrowheads="1"/>
              </p:cNvSpPr>
              <p:nvPr/>
            </p:nvSpPr>
            <p:spPr bwMode="auto">
              <a:xfrm>
                <a:off x="1008" y="3081"/>
                <a:ext cx="139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Бассейни поёнӣ</a:t>
                </a:r>
              </a:p>
            </p:txBody>
          </p:sp>
          <p:sp>
            <p:nvSpPr>
              <p:cNvPr id="60" name="AutoShape 37"/>
              <p:cNvSpPr>
                <a:spLocks/>
              </p:cNvSpPr>
              <p:nvPr/>
            </p:nvSpPr>
            <p:spPr bwMode="auto">
              <a:xfrm>
                <a:off x="106" y="2769"/>
                <a:ext cx="806" cy="237"/>
              </a:xfrm>
              <a:prstGeom prst="callout2">
                <a:avLst>
                  <a:gd name="adj1" fmla="val 17560"/>
                  <a:gd name="adj2" fmla="val 105954"/>
                  <a:gd name="adj3" fmla="val 17560"/>
                  <a:gd name="adj4" fmla="val 162037"/>
                  <a:gd name="adj5" fmla="val -342194"/>
                  <a:gd name="adj6" fmla="val 220222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турбина</a:t>
                </a:r>
              </a:p>
            </p:txBody>
          </p:sp>
          <p:sp>
            <p:nvSpPr>
              <p:cNvPr id="61" name="AutoShape 38"/>
              <p:cNvSpPr>
                <a:spLocks/>
              </p:cNvSpPr>
              <p:nvPr/>
            </p:nvSpPr>
            <p:spPr bwMode="auto">
              <a:xfrm>
                <a:off x="268" y="2236"/>
                <a:ext cx="576" cy="237"/>
              </a:xfrm>
              <a:prstGeom prst="callout1">
                <a:avLst>
                  <a:gd name="adj1" fmla="val 30380"/>
                  <a:gd name="adj2" fmla="val 108333"/>
                  <a:gd name="adj3" fmla="val -36708"/>
                  <a:gd name="adj4" fmla="val 147745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насос</a:t>
                </a:r>
              </a:p>
            </p:txBody>
          </p:sp>
          <p:sp>
            <p:nvSpPr>
              <p:cNvPr id="62" name="Text Box 39"/>
              <p:cNvSpPr txBox="1">
                <a:spLocks noChangeArrowheads="1"/>
              </p:cNvSpPr>
              <p:nvPr/>
            </p:nvSpPr>
            <p:spPr bwMode="auto">
              <a:xfrm>
                <a:off x="2400" y="1584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Н</a:t>
                </a:r>
              </a:p>
            </p:txBody>
          </p:sp>
          <p:graphicFrame>
            <p:nvGraphicFramePr>
              <p:cNvPr id="63" name="Object 59"/>
              <p:cNvGraphicFramePr>
                <a:graphicFrameLocks noChangeAspect="1"/>
              </p:cNvGraphicFramePr>
              <p:nvPr/>
            </p:nvGraphicFramePr>
            <p:xfrm>
              <a:off x="672" y="960"/>
              <a:ext cx="272" cy="2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5" name="Equation" r:id="rId4" imgW="253890" imgH="241195" progId="Equation.3">
                      <p:embed/>
                    </p:oleObj>
                  </mc:Choice>
                  <mc:Fallback>
                    <p:oleObj name="Equation" r:id="rId4" imgW="253890" imgH="24119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2" y="960"/>
                            <a:ext cx="272" cy="25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64" name="Group 66"/>
          <p:cNvGrpSpPr>
            <a:grpSpLocks/>
          </p:cNvGrpSpPr>
          <p:nvPr/>
        </p:nvGrpSpPr>
        <p:grpSpPr bwMode="auto">
          <a:xfrm>
            <a:off x="5819774" y="4234407"/>
            <a:ext cx="5861051" cy="1682750"/>
            <a:chOff x="2652" y="2646"/>
            <a:chExt cx="2769" cy="1060"/>
          </a:xfrm>
        </p:grpSpPr>
        <p:graphicFrame>
          <p:nvGraphicFramePr>
            <p:cNvPr id="65" name="Object 60"/>
            <p:cNvGraphicFramePr>
              <a:graphicFrameLocks noChangeAspect="1"/>
            </p:cNvGraphicFramePr>
            <p:nvPr/>
          </p:nvGraphicFramePr>
          <p:xfrm>
            <a:off x="2652" y="2646"/>
            <a:ext cx="1752" cy="10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6" name="Формула" r:id="rId6" imgW="1803240" imgH="1091880" progId="Equation.3">
                    <p:embed/>
                  </p:oleObj>
                </mc:Choice>
                <mc:Fallback>
                  <p:oleObj name="Формула" r:id="rId6" imgW="1803240" imgH="1091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2" y="2646"/>
                          <a:ext cx="1752" cy="10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61"/>
            <p:cNvGraphicFramePr>
              <a:graphicFrameLocks noChangeAspect="1"/>
            </p:cNvGraphicFramePr>
            <p:nvPr/>
          </p:nvGraphicFramePr>
          <p:xfrm>
            <a:off x="4322" y="2688"/>
            <a:ext cx="1099" cy="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7" name="Формула" r:id="rId8" imgW="825480" imgH="291960" progId="Equation.3">
                    <p:embed/>
                  </p:oleObj>
                </mc:Choice>
                <mc:Fallback>
                  <p:oleObj name="Формула" r:id="rId8" imgW="82548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2" y="2688"/>
                          <a:ext cx="1099" cy="3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2435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010400" y="228600"/>
            <a:ext cx="4876800" cy="685800"/>
          </a:xfrm>
        </p:spPr>
        <p:txBody>
          <a:bodyPr/>
          <a:lstStyle/>
          <a:p>
            <a:r>
              <a:rPr lang="ru-RU" altLang="ru-RU" sz="3200" b="1" smtClean="0">
                <a:latin typeface="Arial" pitchFamily="34" charset="0"/>
              </a:rPr>
              <a:t>Работа ГАЭС</a:t>
            </a:r>
          </a:p>
        </p:txBody>
      </p:sp>
      <p:grpSp>
        <p:nvGrpSpPr>
          <p:cNvPr id="17432" name="Group 24"/>
          <p:cNvGrpSpPr>
            <a:grpSpLocks/>
          </p:cNvGrpSpPr>
          <p:nvPr/>
        </p:nvGrpSpPr>
        <p:grpSpPr bwMode="auto">
          <a:xfrm>
            <a:off x="304800" y="3467100"/>
            <a:ext cx="7315200" cy="3384550"/>
            <a:chOff x="144" y="2184"/>
            <a:chExt cx="3456" cy="2132"/>
          </a:xfrm>
        </p:grpSpPr>
        <p:graphicFrame>
          <p:nvGraphicFramePr>
            <p:cNvPr id="3092" name="Object 4"/>
            <p:cNvGraphicFramePr>
              <a:graphicFrameLocks noChangeAspect="1"/>
            </p:cNvGraphicFramePr>
            <p:nvPr/>
          </p:nvGraphicFramePr>
          <p:xfrm>
            <a:off x="192" y="2184"/>
            <a:ext cx="3408" cy="2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2" name="Фотография Photo Editor" r:id="rId3" imgW="4519052" imgH="2827265" progId="MSPhotoEd.3">
                    <p:embed/>
                  </p:oleObj>
                </mc:Choice>
                <mc:Fallback>
                  <p:oleObj name="Фотография Photo Editor" r:id="rId3" imgW="4519052" imgH="2827265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2184"/>
                          <a:ext cx="3408" cy="2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3" name="Text Box 6"/>
            <p:cNvSpPr txBox="1">
              <a:spLocks noChangeArrowheads="1"/>
            </p:cNvSpPr>
            <p:nvPr/>
          </p:nvSpPr>
          <p:spPr bwMode="auto">
            <a:xfrm>
              <a:off x="384" y="2409"/>
              <a:ext cx="22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ru-RU" altLang="ru-RU" sz="1800" b="1" smtClean="0">
                  <a:solidFill>
                    <a:srgbClr val="000000"/>
                  </a:solidFill>
                  <a:latin typeface="Arial" pitchFamily="34" charset="0"/>
                </a:rPr>
                <a:t>Реҷаи заряди НБОЗ</a:t>
              </a:r>
            </a:p>
          </p:txBody>
        </p:sp>
        <p:sp>
          <p:nvSpPr>
            <p:cNvPr id="3094" name="Text Box 8"/>
            <p:cNvSpPr txBox="1">
              <a:spLocks noChangeArrowheads="1"/>
            </p:cNvSpPr>
            <p:nvPr/>
          </p:nvSpPr>
          <p:spPr bwMode="auto">
            <a:xfrm>
              <a:off x="1392" y="3216"/>
              <a:ext cx="960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ru-RU" altLang="ru-RU" sz="1200" b="1" smtClean="0">
                  <a:solidFill>
                    <a:srgbClr val="000000"/>
                  </a:solidFill>
                  <a:latin typeface="Arial" pitchFamily="34" charset="0"/>
                </a:rPr>
                <a:t>Мотор-генератор</a:t>
              </a:r>
            </a:p>
          </p:txBody>
        </p:sp>
        <p:sp>
          <p:nvSpPr>
            <p:cNvPr id="3095" name="Text Box 10"/>
            <p:cNvSpPr txBox="1">
              <a:spLocks noChangeArrowheads="1"/>
            </p:cNvSpPr>
            <p:nvPr/>
          </p:nvSpPr>
          <p:spPr bwMode="auto">
            <a:xfrm>
              <a:off x="1392" y="4080"/>
              <a:ext cx="960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ru-RU" altLang="ru-RU" sz="1200" b="1" smtClean="0">
                  <a:solidFill>
                    <a:srgbClr val="000000"/>
                  </a:solidFill>
                  <a:latin typeface="Arial" pitchFamily="34" charset="0"/>
                </a:rPr>
                <a:t>Турбина-насос</a:t>
              </a:r>
            </a:p>
          </p:txBody>
        </p:sp>
        <p:sp>
          <p:nvSpPr>
            <p:cNvPr id="3096" name="Text Box 14"/>
            <p:cNvSpPr txBox="1">
              <a:spLocks noChangeArrowheads="1"/>
            </p:cNvSpPr>
            <p:nvPr/>
          </p:nvSpPr>
          <p:spPr bwMode="auto">
            <a:xfrm>
              <a:off x="1872" y="2588"/>
              <a:ext cx="105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ru-RU" altLang="ru-RU" sz="1400" b="1" smtClean="0">
                  <a:solidFill>
                    <a:srgbClr val="000000"/>
                  </a:solidFill>
                  <a:latin typeface="Arial" pitchFamily="34" charset="0"/>
                </a:rPr>
                <a:t>Энер.электрикӣ</a:t>
              </a:r>
            </a:p>
          </p:txBody>
        </p:sp>
        <p:sp>
          <p:nvSpPr>
            <p:cNvPr id="3097" name="Text Box 16"/>
            <p:cNvSpPr txBox="1">
              <a:spLocks noChangeArrowheads="1"/>
            </p:cNvSpPr>
            <p:nvPr/>
          </p:nvSpPr>
          <p:spPr bwMode="auto">
            <a:xfrm>
              <a:off x="144" y="3792"/>
              <a:ext cx="105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tg-Cyrl-TJ" altLang="ru-RU" sz="1400" b="1" dirty="0" smtClean="0">
                  <a:solidFill>
                    <a:srgbClr val="000000"/>
                  </a:solidFill>
                  <a:latin typeface="Arial" pitchFamily="34" charset="0"/>
                </a:rPr>
                <a:t>Энергияи гидравликӣ</a:t>
              </a:r>
              <a:endParaRPr lang="ru-RU" altLang="ru-RU" sz="1400" b="1" dirty="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098" name="Line 17"/>
            <p:cNvSpPr>
              <a:spLocks noChangeShapeType="1"/>
            </p:cNvSpPr>
            <p:nvPr/>
          </p:nvSpPr>
          <p:spPr bwMode="auto">
            <a:xfrm flipH="1" flipV="1">
              <a:off x="768" y="3312"/>
              <a:ext cx="384" cy="576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076" name="Group 23"/>
          <p:cNvGrpSpPr>
            <a:grpSpLocks/>
          </p:cNvGrpSpPr>
          <p:nvPr/>
        </p:nvGrpSpPr>
        <p:grpSpPr bwMode="auto">
          <a:xfrm>
            <a:off x="304800" y="23814"/>
            <a:ext cx="7416800" cy="3405187"/>
            <a:chOff x="144" y="15"/>
            <a:chExt cx="3504" cy="2145"/>
          </a:xfrm>
        </p:grpSpPr>
        <p:graphicFrame>
          <p:nvGraphicFramePr>
            <p:cNvPr id="3085" name="Object 3"/>
            <p:cNvGraphicFramePr>
              <a:graphicFrameLocks noChangeAspect="1"/>
            </p:cNvGraphicFramePr>
            <p:nvPr/>
          </p:nvGraphicFramePr>
          <p:xfrm>
            <a:off x="144" y="15"/>
            <a:ext cx="3504" cy="21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3" name="Фотография Photo Editor" r:id="rId5" imgW="4519052" imgH="2766300" progId="MSPhotoEd.3">
                    <p:embed/>
                  </p:oleObj>
                </mc:Choice>
                <mc:Fallback>
                  <p:oleObj name="Фотография Photo Editor" r:id="rId5" imgW="4519052" imgH="2766300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15"/>
                          <a:ext cx="3504" cy="21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6" name="Text Box 5"/>
            <p:cNvSpPr txBox="1">
              <a:spLocks noChangeArrowheads="1"/>
            </p:cNvSpPr>
            <p:nvPr/>
          </p:nvSpPr>
          <p:spPr bwMode="auto">
            <a:xfrm>
              <a:off x="384" y="201"/>
              <a:ext cx="22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ru-RU" altLang="ru-RU" sz="1800" b="1" smtClean="0">
                  <a:solidFill>
                    <a:srgbClr val="000000"/>
                  </a:solidFill>
                  <a:latin typeface="Arial" pitchFamily="34" charset="0"/>
                </a:rPr>
                <a:t>Реҷаи сарфкунии НБОЗ</a:t>
              </a:r>
            </a:p>
          </p:txBody>
        </p:sp>
        <p:sp>
          <p:nvSpPr>
            <p:cNvPr id="3087" name="Text Box 7"/>
            <p:cNvSpPr txBox="1">
              <a:spLocks noChangeArrowheads="1"/>
            </p:cNvSpPr>
            <p:nvPr/>
          </p:nvSpPr>
          <p:spPr bwMode="auto">
            <a:xfrm>
              <a:off x="1392" y="1075"/>
              <a:ext cx="960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ru-RU" altLang="ru-RU" sz="1200" b="1" smtClean="0">
                  <a:solidFill>
                    <a:srgbClr val="000000"/>
                  </a:solidFill>
                  <a:latin typeface="Arial" pitchFamily="34" charset="0"/>
                </a:rPr>
                <a:t>Мотор-генератор</a:t>
              </a:r>
            </a:p>
          </p:txBody>
        </p:sp>
        <p:sp>
          <p:nvSpPr>
            <p:cNvPr id="3088" name="Text Box 11"/>
            <p:cNvSpPr txBox="1">
              <a:spLocks noChangeArrowheads="1"/>
            </p:cNvSpPr>
            <p:nvPr/>
          </p:nvSpPr>
          <p:spPr bwMode="auto">
            <a:xfrm>
              <a:off x="1392" y="1987"/>
              <a:ext cx="960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ru-RU" altLang="ru-RU" sz="1200" b="1" smtClean="0">
                  <a:solidFill>
                    <a:srgbClr val="000000"/>
                  </a:solidFill>
                  <a:latin typeface="Arial" pitchFamily="34" charset="0"/>
                </a:rPr>
                <a:t>Турбина-насос</a:t>
              </a:r>
            </a:p>
          </p:txBody>
        </p:sp>
        <p:sp>
          <p:nvSpPr>
            <p:cNvPr id="3089" name="Text Box 13"/>
            <p:cNvSpPr txBox="1">
              <a:spLocks noChangeArrowheads="1"/>
            </p:cNvSpPr>
            <p:nvPr/>
          </p:nvSpPr>
          <p:spPr bwMode="auto">
            <a:xfrm>
              <a:off x="2064" y="432"/>
              <a:ext cx="105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ru-RU" altLang="ru-RU" sz="1400" b="1" smtClean="0">
                  <a:solidFill>
                    <a:srgbClr val="000000"/>
                  </a:solidFill>
                  <a:latin typeface="Arial" pitchFamily="34" charset="0"/>
                </a:rPr>
                <a:t>Энер.элек.</a:t>
              </a:r>
            </a:p>
          </p:txBody>
        </p:sp>
        <p:sp>
          <p:nvSpPr>
            <p:cNvPr id="3090" name="Text Box 15"/>
            <p:cNvSpPr txBox="1">
              <a:spLocks noChangeArrowheads="1"/>
            </p:cNvSpPr>
            <p:nvPr/>
          </p:nvSpPr>
          <p:spPr bwMode="auto">
            <a:xfrm>
              <a:off x="144" y="1536"/>
              <a:ext cx="105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ru-RU" altLang="ru-RU" sz="1400" b="1" smtClean="0">
                  <a:solidFill>
                    <a:srgbClr val="000000"/>
                  </a:solidFill>
                  <a:latin typeface="Arial" pitchFamily="34" charset="0"/>
                </a:rPr>
                <a:t>Энергияи об</a:t>
              </a:r>
            </a:p>
          </p:txBody>
        </p:sp>
        <p:sp>
          <p:nvSpPr>
            <p:cNvPr id="3091" name="Line 18"/>
            <p:cNvSpPr>
              <a:spLocks noChangeShapeType="1"/>
            </p:cNvSpPr>
            <p:nvPr/>
          </p:nvSpPr>
          <p:spPr bwMode="auto">
            <a:xfrm flipH="1" flipV="1">
              <a:off x="576" y="960"/>
              <a:ext cx="384" cy="576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7433" name="Group 25"/>
          <p:cNvGrpSpPr>
            <a:grpSpLocks/>
          </p:cNvGrpSpPr>
          <p:nvPr/>
        </p:nvGrpSpPr>
        <p:grpSpPr bwMode="auto">
          <a:xfrm>
            <a:off x="7721600" y="838200"/>
            <a:ext cx="4165600" cy="3048000"/>
            <a:chOff x="3648" y="528"/>
            <a:chExt cx="1968" cy="1920"/>
          </a:xfrm>
        </p:grpSpPr>
        <p:sp>
          <p:nvSpPr>
            <p:cNvPr id="3083" name="Rectangle 19"/>
            <p:cNvSpPr>
              <a:spLocks noChangeArrowheads="1"/>
            </p:cNvSpPr>
            <p:nvPr/>
          </p:nvSpPr>
          <p:spPr bwMode="auto">
            <a:xfrm>
              <a:off x="3648" y="960"/>
              <a:ext cx="1968" cy="14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altLang="ru-RU" sz="2000" b="1" dirty="0" err="1" smtClean="0">
                  <a:solidFill>
                    <a:srgbClr val="000000"/>
                  </a:solidFill>
                  <a:latin typeface="Arial" pitchFamily="34" charset="0"/>
                </a:rPr>
                <a:t>Дастрас</a:t>
              </a:r>
              <a:r>
                <a:rPr lang="ru-RU" altLang="ru-RU" sz="2000" b="1" dirty="0" smtClean="0">
                  <a:solidFill>
                    <a:srgbClr val="000000"/>
                  </a:solidFill>
                  <a:latin typeface="Arial" pitchFamily="34" charset="0"/>
                </a:rPr>
                <a:t> (ба </a:t>
              </a:r>
              <a:r>
                <a:rPr lang="ru-RU" altLang="ru-RU" sz="2000" b="1" dirty="0" err="1" smtClean="0">
                  <a:solidFill>
                    <a:srgbClr val="000000"/>
                  </a:solidFill>
                  <a:latin typeface="Arial" pitchFamily="34" charset="0"/>
                </a:rPr>
                <a:t>корандозӣ</a:t>
              </a:r>
              <a:r>
                <a:rPr lang="ru-RU" altLang="ru-RU" sz="2000" b="1" dirty="0" smtClean="0">
                  <a:solidFill>
                    <a:srgbClr val="000000"/>
                  </a:solidFill>
                  <a:latin typeface="Arial" pitchFamily="34" charset="0"/>
                </a:rPr>
                <a:t> 1-2 </a:t>
              </a:r>
              <a:r>
                <a:rPr lang="ru-RU" altLang="ru-RU" sz="2000" b="1" dirty="0" err="1" smtClean="0">
                  <a:solidFill>
                    <a:srgbClr val="000000"/>
                  </a:solidFill>
                  <a:latin typeface="Arial" pitchFamily="34" charset="0"/>
                </a:rPr>
                <a:t>дақиқа</a:t>
              </a:r>
              <a:r>
                <a:rPr lang="ru-RU" altLang="ru-RU" sz="2000" b="1" dirty="0" smtClean="0">
                  <a:solidFill>
                    <a:srgbClr val="000000"/>
                  </a:solidFill>
                  <a:latin typeface="Arial" pitchFamily="34" charset="0"/>
                </a:rPr>
                <a:t>)</a:t>
              </a:r>
            </a:p>
            <a:p>
              <a:r>
                <a:rPr lang="ru-RU" altLang="ru-RU" sz="2000" b="1" dirty="0" err="1" smtClean="0">
                  <a:solidFill>
                    <a:srgbClr val="000000"/>
                  </a:solidFill>
                  <a:latin typeface="Arial" pitchFamily="34" charset="0"/>
                </a:rPr>
                <a:t>Қуллаи</a:t>
              </a:r>
              <a:r>
                <a:rPr lang="ru-RU" altLang="ru-RU" sz="2000" b="1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ru-RU" altLang="ru-RU" sz="2000" b="1" dirty="0" err="1" smtClean="0">
                  <a:solidFill>
                    <a:srgbClr val="000000"/>
                  </a:solidFill>
                  <a:latin typeface="Arial" pitchFamily="34" charset="0"/>
                </a:rPr>
                <a:t>борро</a:t>
              </a:r>
              <a:r>
                <a:rPr lang="ru-RU" altLang="ru-RU" sz="2000" b="1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ru-RU" altLang="ru-RU" sz="2000" b="1" dirty="0" err="1" smtClean="0">
                  <a:solidFill>
                    <a:srgbClr val="000000"/>
                  </a:solidFill>
                  <a:latin typeface="Arial" pitchFamily="34" charset="0"/>
                </a:rPr>
                <a:t>мепӯшонад</a:t>
              </a:r>
              <a:endParaRPr lang="ru-RU" altLang="ru-RU" sz="2000" b="1" dirty="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pic>
          <p:nvPicPr>
            <p:cNvPr id="3084" name="Picture 20" descr="Arm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528"/>
              <a:ext cx="713" cy="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34" name="Group 26"/>
          <p:cNvGrpSpPr>
            <a:grpSpLocks/>
          </p:cNvGrpSpPr>
          <p:nvPr/>
        </p:nvGrpSpPr>
        <p:grpSpPr bwMode="auto">
          <a:xfrm>
            <a:off x="7721600" y="4038600"/>
            <a:ext cx="4165600" cy="2667000"/>
            <a:chOff x="3648" y="2544"/>
            <a:chExt cx="1968" cy="1680"/>
          </a:xfrm>
        </p:grpSpPr>
        <p:sp>
          <p:nvSpPr>
            <p:cNvPr id="3081" name="Rectangle 21"/>
            <p:cNvSpPr>
              <a:spLocks noChangeArrowheads="1"/>
            </p:cNvSpPr>
            <p:nvPr/>
          </p:nvSpPr>
          <p:spPr bwMode="auto">
            <a:xfrm>
              <a:off x="3648" y="3120"/>
              <a:ext cx="1968" cy="11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altLang="ru-RU" sz="2000" b="1" dirty="0" err="1" smtClean="0">
                  <a:solidFill>
                    <a:srgbClr val="000000"/>
                  </a:solidFill>
                  <a:latin typeface="Arial" pitchFamily="34" charset="0"/>
                </a:rPr>
                <a:t>Хароҷоти</a:t>
              </a:r>
              <a:r>
                <a:rPr lang="ru-RU" altLang="ru-RU" sz="2000" b="1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ru-RU" altLang="ru-RU" sz="2000" b="1" dirty="0" err="1" smtClean="0">
                  <a:solidFill>
                    <a:srgbClr val="000000"/>
                  </a:solidFill>
                  <a:latin typeface="Arial" pitchFamily="34" charset="0"/>
                </a:rPr>
                <a:t>зиёд</a:t>
              </a:r>
              <a:r>
                <a:rPr lang="ru-RU" altLang="ru-RU" sz="2000" b="1" dirty="0" smtClean="0">
                  <a:solidFill>
                    <a:srgbClr val="000000"/>
                  </a:solidFill>
                  <a:latin typeface="Arial" pitchFamily="34" charset="0"/>
                </a:rPr>
                <a:t> дар </a:t>
              </a:r>
              <a:r>
                <a:rPr lang="ru-RU" altLang="ru-RU" sz="2000" b="1" dirty="0" err="1" smtClean="0">
                  <a:solidFill>
                    <a:srgbClr val="000000"/>
                  </a:solidFill>
                  <a:latin typeface="Arial" pitchFamily="34" charset="0"/>
                </a:rPr>
                <a:t>вақти</a:t>
              </a:r>
              <a:r>
                <a:rPr lang="ru-RU" altLang="ru-RU" sz="2000" b="1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ru-RU" altLang="ru-RU" sz="2000" b="1" dirty="0" err="1" smtClean="0">
                  <a:solidFill>
                    <a:srgbClr val="000000"/>
                  </a:solidFill>
                  <a:latin typeface="Arial" pitchFamily="34" charset="0"/>
                </a:rPr>
                <a:t>сохтмон</a:t>
              </a:r>
              <a:endParaRPr lang="ru-RU" altLang="ru-RU" sz="2000" b="1" dirty="0" smtClean="0">
                <a:solidFill>
                  <a:srgbClr val="000000"/>
                </a:solidFill>
                <a:latin typeface="Arial" pitchFamily="34" charset="0"/>
              </a:endParaRPr>
            </a:p>
            <a:p>
              <a:r>
                <a:rPr lang="ru-RU" altLang="ru-RU" sz="2000" b="1" dirty="0" err="1" smtClean="0">
                  <a:solidFill>
                    <a:srgbClr val="000000"/>
                  </a:solidFill>
                  <a:latin typeface="Arial" pitchFamily="34" charset="0"/>
                </a:rPr>
                <a:t>Маҳдудияти</a:t>
              </a:r>
              <a:r>
                <a:rPr lang="ru-RU" altLang="ru-RU" sz="2000" b="1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ru-RU" altLang="ru-RU" sz="2000" b="1" dirty="0" err="1" smtClean="0">
                  <a:solidFill>
                    <a:srgbClr val="000000"/>
                  </a:solidFill>
                  <a:latin typeface="Arial" pitchFamily="34" charset="0"/>
                </a:rPr>
                <a:t>майдон</a:t>
              </a:r>
              <a:r>
                <a:rPr lang="ru-RU" altLang="ru-RU" sz="2000" b="1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ru-RU" altLang="ru-RU" sz="2000" b="1" dirty="0" err="1" smtClean="0">
                  <a:solidFill>
                    <a:srgbClr val="000000"/>
                  </a:solidFill>
                  <a:latin typeface="Arial" pitchFamily="34" charset="0"/>
                </a:rPr>
                <a:t>барои</a:t>
              </a:r>
              <a:r>
                <a:rPr lang="ru-RU" altLang="ru-RU" sz="2000" b="1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ru-RU" altLang="ru-RU" sz="2000" b="1" dirty="0" err="1" smtClean="0">
                  <a:solidFill>
                    <a:srgbClr val="000000"/>
                  </a:solidFill>
                  <a:latin typeface="Arial" pitchFamily="34" charset="0"/>
                </a:rPr>
                <a:t>интихоби</a:t>
              </a:r>
              <a:r>
                <a:rPr lang="ru-RU" altLang="ru-RU" sz="2000" b="1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ru-RU" altLang="ru-RU" sz="2000" b="1" dirty="0" err="1" smtClean="0">
                  <a:solidFill>
                    <a:srgbClr val="000000"/>
                  </a:solidFill>
                  <a:latin typeface="Arial" pitchFamily="34" charset="0"/>
                </a:rPr>
                <a:t>ҷойи</a:t>
              </a:r>
              <a:r>
                <a:rPr lang="ru-RU" altLang="ru-RU" sz="2000" b="1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ru-RU" altLang="ru-RU" sz="2000" b="1" dirty="0" err="1" smtClean="0">
                  <a:solidFill>
                    <a:srgbClr val="000000"/>
                  </a:solidFill>
                  <a:latin typeface="Arial" pitchFamily="34" charset="0"/>
                </a:rPr>
                <a:t>сохтмон</a:t>
              </a:r>
              <a:endParaRPr lang="ru-RU" altLang="ru-RU" sz="2000" b="1" dirty="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pic>
          <p:nvPicPr>
            <p:cNvPr id="3082" name="Picture 22" descr="r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5" y="2544"/>
              <a:ext cx="737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35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785600" y="6553200"/>
            <a:ext cx="4064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08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0" y="609600"/>
          <a:ext cx="12192000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Фотография Photo Editor" r:id="rId3" imgW="4540952" imgH="3101609" progId="MSPhotoEd.3">
                  <p:embed/>
                </p:oleObj>
              </mc:Choice>
              <mc:Fallback>
                <p:oleObj name="Фотография Photo Editor" r:id="rId3" imgW="4540952" imgH="310160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9600"/>
                        <a:ext cx="12192000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10363200" cy="609600"/>
          </a:xfrm>
        </p:spPr>
        <p:txBody>
          <a:bodyPr/>
          <a:lstStyle/>
          <a:p>
            <a:r>
              <a:rPr lang="ru-RU" altLang="ru-RU" sz="3200" b="1" dirty="0" smtClean="0">
                <a:latin typeface="Arial" pitchFamily="34" charset="0"/>
              </a:rPr>
              <a:t>НБОЗ - ГАЭС</a:t>
            </a:r>
          </a:p>
        </p:txBody>
      </p:sp>
      <p:sp>
        <p:nvSpPr>
          <p:cNvPr id="1843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684000" y="6477000"/>
            <a:ext cx="4064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33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10363200" cy="990600"/>
          </a:xfrm>
        </p:spPr>
        <p:txBody>
          <a:bodyPr/>
          <a:lstStyle/>
          <a:p>
            <a:r>
              <a:rPr lang="ru-RU" altLang="ru-RU" sz="3200" b="1" smtClean="0"/>
              <a:t>Тавоноии НБОЗ</a:t>
            </a:r>
          </a:p>
        </p:txBody>
      </p:sp>
      <p:graphicFrame>
        <p:nvGraphicFramePr>
          <p:cNvPr id="21565" name="Group 6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92318146"/>
              </p:ext>
            </p:extLst>
          </p:nvPr>
        </p:nvGraphicFramePr>
        <p:xfrm>
          <a:off x="304800" y="1330328"/>
          <a:ext cx="11582400" cy="4999039"/>
        </p:xfrm>
        <a:graphic>
          <a:graphicData uri="http://schemas.openxmlformats.org/drawingml/2006/table">
            <a:tbl>
              <a:tblPr/>
              <a:tblGrid>
                <a:gridCol w="4165600"/>
                <a:gridCol w="3556000"/>
                <a:gridCol w="3860800"/>
              </a:tblGrid>
              <a:tr h="11887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g-Cyrl-TJ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Мамлакат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Тавоноии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умумии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НБОЗ, МВт</a:t>
                      </a:r>
                    </a:p>
                  </a:txBody>
                  <a:tcPr marL="121920" marR="1219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НБОЗ </a:t>
                      </a:r>
                      <a:r>
                        <a:rPr kumimoji="0" lang="ru-RU" alt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калонтарин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МВт</a:t>
                      </a:r>
                    </a:p>
                  </a:txBody>
                  <a:tcPr marL="121920" marR="1219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81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ИМА</a:t>
                      </a:r>
                    </a:p>
                  </a:txBody>
                  <a:tcPr marL="121920" marR="121920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27000</a:t>
                      </a:r>
                    </a:p>
                  </a:txBody>
                  <a:tcPr marL="121920" marR="1219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Ладингтон (1872 МВт)</a:t>
                      </a:r>
                    </a:p>
                  </a:txBody>
                  <a:tcPr marL="121920" marR="1219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Япония</a:t>
                      </a:r>
                    </a:p>
                  </a:txBody>
                  <a:tcPr marL="121920" marR="121920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16000</a:t>
                      </a:r>
                    </a:p>
                  </a:txBody>
                  <a:tcPr marL="121920" marR="1219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Такасегава (1280 МВт)</a:t>
                      </a:r>
                    </a:p>
                  </a:txBody>
                  <a:tcPr marL="121920" marR="1219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Олмон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6000</a:t>
                      </a:r>
                    </a:p>
                  </a:txBody>
                  <a:tcPr marL="121920" marR="1219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Маркерсбах (1050 МВт)</a:t>
                      </a:r>
                    </a:p>
                  </a:txBody>
                  <a:tcPr marL="121920" marR="1219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Италия</a:t>
                      </a:r>
                    </a:p>
                  </a:txBody>
                  <a:tcPr marL="121920" marR="121920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6000</a:t>
                      </a:r>
                    </a:p>
                  </a:txBody>
                  <a:tcPr marL="121920" marR="1219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Лаго Делио (1040 МВт)</a:t>
                      </a:r>
                    </a:p>
                  </a:txBody>
                  <a:tcPr marL="121920" marR="1219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Англия</a:t>
                      </a:r>
                    </a:p>
                  </a:txBody>
                  <a:tcPr marL="121920" marR="121920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3500</a:t>
                      </a:r>
                    </a:p>
                  </a:txBody>
                  <a:tcPr marL="121920" marR="1219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Динорвик (1800 МВт)</a:t>
                      </a:r>
                    </a:p>
                  </a:txBody>
                  <a:tcPr marL="121920" marR="1219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Австрия</a:t>
                      </a:r>
                    </a:p>
                  </a:txBody>
                  <a:tcPr marL="121920" marR="121920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3000</a:t>
                      </a:r>
                    </a:p>
                  </a:txBody>
                  <a:tcPr marL="121920" marR="1219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Россия</a:t>
                      </a:r>
                    </a:p>
                  </a:txBody>
                  <a:tcPr marL="121920" marR="121920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1500</a:t>
                      </a:r>
                    </a:p>
                  </a:txBody>
                  <a:tcPr marL="121920" marR="1219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Загорская (1500 МВт)</a:t>
                      </a:r>
                    </a:p>
                  </a:txBody>
                  <a:tcPr marL="121920" marR="1219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67" name="AutoShape 6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785600" y="6553200"/>
            <a:ext cx="4064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76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165304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0" y="6209928"/>
            <a:ext cx="436780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tg-Cyrl-TJ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н.и.т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дотсент Қасобов Л.С.</a:t>
            </a:r>
            <a:endParaRPr lang="tg-Cyrl-TJ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tg-Cyrl-TJ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loiknstu@mail.ru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088556" y="6209928"/>
            <a:ext cx="110344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fld id="{D7D15365-79C6-4C4B-AB65-5185F12847A6}" type="slidenum"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auto">
                <a:spcAft>
                  <a:spcPts val="0"/>
                </a:spcAft>
              </a:pPr>
              <a:t>7</a:t>
            </a:fld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B07F2C1-ABB9-458C-A81D-3462C870F473}"/>
              </a:ext>
            </a:extLst>
          </p:cNvPr>
          <p:cNvSpPr txBox="1"/>
          <p:nvPr/>
        </p:nvSpPr>
        <p:spPr>
          <a:xfrm>
            <a:off x="2159564" y="692696"/>
            <a:ext cx="8203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g-Cyrl-TJ" sz="1600" b="1" dirty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КАФЕДРАИ </a:t>
            </a:r>
            <a:r>
              <a:rPr lang="tg-Cyrl-TJ" sz="1600" b="1" dirty="0" smtClean="0">
                <a:solidFill>
                  <a:srgbClr val="1F497D"/>
                </a:solidFill>
                <a:latin typeface="Calibri"/>
                <a:cs typeface="Times New Roman" panose="02020603050405020304" pitchFamily="18" charset="0"/>
              </a:rPr>
              <a:t>“НЕРУГОҲҲОИ ЭЛЕКТРИКӢ”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2" descr="C:\Users\admin\Desktop\11111111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025" y="59150"/>
            <a:ext cx="783343" cy="104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735959" y="0"/>
            <a:ext cx="1697003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Times New Roman"/>
                <a:ea typeface="Calibri"/>
              </a:rPr>
              <a:t>www.ttu.tj</a:t>
            </a:r>
            <a:endParaRPr lang="ru-RU" sz="2800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5925" y="1202269"/>
            <a:ext cx="107362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i="1" dirty="0" err="1" smtClean="0">
                <a:solidFill>
                  <a:srgbClr val="FF0000"/>
                </a:solidFill>
                <a:latin typeface="Times New Roman Tj"/>
                <a:ea typeface="Calibri"/>
                <a:cs typeface="Times New Roman"/>
              </a:rPr>
              <a:t>Саволҳои</a:t>
            </a:r>
            <a:r>
              <a:rPr lang="ru-RU" sz="3200" b="1" i="1" dirty="0" smtClean="0">
                <a:solidFill>
                  <a:srgbClr val="FF0000"/>
                </a:solidFill>
                <a:latin typeface="Times New Roman Tj"/>
                <a:ea typeface="Calibri"/>
                <a:cs typeface="Times New Roman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 Tj"/>
                <a:ea typeface="Calibri"/>
                <a:cs typeface="Times New Roman"/>
              </a:rPr>
              <a:t>санҷишӣ</a:t>
            </a:r>
            <a:r>
              <a:rPr lang="ru-RU" sz="3200" b="1" i="1" dirty="0" smtClean="0">
                <a:solidFill>
                  <a:srgbClr val="FF0000"/>
                </a:solidFill>
                <a:latin typeface="Times New Roman Tj"/>
                <a:ea typeface="Calibri"/>
                <a:cs typeface="Times New Roman"/>
              </a:rPr>
              <a:t>:</a:t>
            </a:r>
            <a:endParaRPr lang="ru-RU" sz="32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prstClr val="black"/>
                </a:solidFill>
                <a:latin typeface="Times New Roman Tj"/>
                <a:ea typeface="Calibri"/>
                <a:cs typeface="Times New Roman"/>
              </a:rPr>
              <a:t> </a:t>
            </a:r>
            <a:r>
              <a:rPr lang="ru-RU" sz="3600" b="1" dirty="0">
                <a:solidFill>
                  <a:prstClr val="black"/>
                </a:solidFill>
                <a:latin typeface="Times New Roman Tj"/>
                <a:ea typeface="Calibri"/>
                <a:cs typeface="Times New Roman"/>
                <a:sym typeface="Symbol"/>
              </a:rPr>
              <a:t></a:t>
            </a:r>
            <a:r>
              <a:rPr lang="ru-RU" sz="3600" b="1" dirty="0">
                <a:solidFill>
                  <a:srgbClr val="4F81BD"/>
                </a:solidFill>
                <a:latin typeface="Times New Roman Tj"/>
                <a:ea typeface="Calibri"/>
                <a:cs typeface="Times New Roman"/>
              </a:rPr>
              <a:t> </a:t>
            </a:r>
            <a:r>
              <a:rPr lang="ru-RU" sz="3600" b="1" dirty="0" err="1" smtClean="0">
                <a:solidFill>
                  <a:srgbClr val="4F81BD"/>
                </a:solidFill>
                <a:latin typeface="Times New Roman Tj"/>
                <a:ea typeface="Calibri"/>
                <a:cs typeface="Times New Roman"/>
              </a:rPr>
              <a:t>Реҷаи</a:t>
            </a:r>
            <a:r>
              <a:rPr lang="ru-RU" sz="3600" b="1" dirty="0" smtClean="0">
                <a:solidFill>
                  <a:srgbClr val="4F81BD"/>
                </a:solidFill>
                <a:latin typeface="Times New Roman Tj"/>
                <a:ea typeface="Calibri"/>
                <a:cs typeface="Times New Roman"/>
              </a:rPr>
              <a:t> </a:t>
            </a:r>
            <a:r>
              <a:rPr lang="ru-RU" sz="3600" b="1" dirty="0" err="1" smtClean="0">
                <a:solidFill>
                  <a:srgbClr val="4F81BD"/>
                </a:solidFill>
                <a:latin typeface="Times New Roman Tj"/>
                <a:ea typeface="Calibri"/>
                <a:cs typeface="Times New Roman"/>
              </a:rPr>
              <a:t>обсарфкунӣ</a:t>
            </a:r>
            <a:r>
              <a:rPr lang="ru-RU" sz="3600" b="1" dirty="0" smtClean="0">
                <a:solidFill>
                  <a:srgbClr val="4F81BD"/>
                </a:solidFill>
                <a:latin typeface="Times New Roman Tj"/>
                <a:ea typeface="Calibri"/>
                <a:cs typeface="Times New Roman"/>
              </a:rPr>
              <a:t> НБОЗ</a:t>
            </a:r>
            <a:r>
              <a:rPr lang="ru-RU" sz="3600" b="1" dirty="0" smtClean="0">
                <a:solidFill>
                  <a:srgbClr val="7030A0"/>
                </a:solidFill>
                <a:latin typeface="Times New Roman Tj"/>
                <a:ea typeface="Calibri"/>
                <a:cs typeface="Times New Roman"/>
              </a:rPr>
              <a:t>?</a:t>
            </a:r>
            <a:endParaRPr lang="ru-RU" sz="36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prstClr val="black"/>
                </a:solidFill>
                <a:latin typeface="Times New Roman Tj"/>
                <a:ea typeface="Calibri"/>
                <a:cs typeface="Times New Roman"/>
                <a:sym typeface="Symbol"/>
              </a:rPr>
              <a:t> </a:t>
            </a:r>
            <a:r>
              <a:rPr lang="ru-RU" sz="3600" b="1" dirty="0" err="1" smtClean="0">
                <a:solidFill>
                  <a:srgbClr val="FFC000"/>
                </a:solidFill>
                <a:latin typeface="Times New Roman Tj"/>
                <a:ea typeface="Calibri"/>
                <a:cs typeface="Times New Roman"/>
                <a:sym typeface="Symbol"/>
              </a:rPr>
              <a:t>Реҷаи</a:t>
            </a:r>
            <a:r>
              <a:rPr lang="ru-RU" sz="3600" b="1" dirty="0" smtClean="0">
                <a:solidFill>
                  <a:srgbClr val="FFC000"/>
                </a:solidFill>
                <a:latin typeface="Times New Roman Tj"/>
                <a:ea typeface="Calibri"/>
                <a:cs typeface="Times New Roman"/>
                <a:sym typeface="Symbol"/>
              </a:rPr>
              <a:t> </a:t>
            </a:r>
            <a:r>
              <a:rPr lang="ru-RU" sz="3600" b="1" dirty="0" err="1" smtClean="0">
                <a:solidFill>
                  <a:srgbClr val="FFC000"/>
                </a:solidFill>
                <a:latin typeface="Times New Roman Tj"/>
                <a:ea typeface="Calibri"/>
                <a:cs typeface="Times New Roman"/>
                <a:sym typeface="Symbol"/>
              </a:rPr>
              <a:t>обзахиракунии</a:t>
            </a:r>
            <a:r>
              <a:rPr lang="ru-RU" sz="3600" b="1" dirty="0" smtClean="0">
                <a:solidFill>
                  <a:srgbClr val="FFC000"/>
                </a:solidFill>
                <a:latin typeface="Times New Roman Tj"/>
                <a:ea typeface="Calibri"/>
                <a:cs typeface="Times New Roman"/>
                <a:sym typeface="Symbol"/>
              </a:rPr>
              <a:t> НБОЗ</a:t>
            </a:r>
            <a:r>
              <a:rPr lang="ru-RU" sz="3600" b="1" dirty="0" smtClean="0">
                <a:solidFill>
                  <a:srgbClr val="FFC000"/>
                </a:solidFill>
                <a:latin typeface="Times New Roman Tj"/>
                <a:ea typeface="Calibri"/>
                <a:cs typeface="Times New Roman"/>
              </a:rPr>
              <a:t>?</a:t>
            </a:r>
            <a:endParaRPr lang="ru-RU" sz="3600" b="1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Symbol"/>
              <a:buChar char="·"/>
            </a:pPr>
            <a:r>
              <a:rPr lang="ru-RU" sz="3600" b="1" dirty="0" smtClean="0">
                <a:solidFill>
                  <a:srgbClr val="0070C0"/>
                </a:solidFill>
                <a:latin typeface="Times New Roman Tj"/>
                <a:ea typeface="Calibri"/>
                <a:cs typeface="Times New Roman"/>
              </a:rPr>
              <a:t>НБОЗ 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 Tj"/>
                <a:ea typeface="Calibri"/>
                <a:cs typeface="Times New Roman"/>
              </a:rPr>
              <a:t>калонтарини</a:t>
            </a:r>
            <a:r>
              <a:rPr lang="ru-RU" sz="3600" b="1" dirty="0" smtClean="0">
                <a:solidFill>
                  <a:srgbClr val="0070C0"/>
                </a:solidFill>
                <a:latin typeface="Times New Roman Tj"/>
                <a:ea typeface="Calibri"/>
                <a:cs typeface="Times New Roman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 Tj"/>
                <a:ea typeface="Calibri"/>
                <a:cs typeface="Times New Roman"/>
              </a:rPr>
              <a:t>ҷаҳон</a:t>
            </a:r>
            <a:r>
              <a:rPr lang="ru-RU" sz="3600" b="1" dirty="0" smtClean="0">
                <a:solidFill>
                  <a:srgbClr val="0070C0"/>
                </a:solidFill>
                <a:latin typeface="Times New Roman Tj"/>
                <a:ea typeface="Calibri"/>
                <a:cs typeface="Times New Roman"/>
              </a:rPr>
              <a:t>?</a:t>
            </a:r>
            <a:endParaRPr lang="ru-RU" sz="3600" b="1" dirty="0" smtClean="0">
              <a:solidFill>
                <a:srgbClr val="0070C0"/>
              </a:solidFill>
              <a:latin typeface="Times New Roman Tj"/>
              <a:ea typeface="Calibri"/>
              <a:cs typeface="Times New Roman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Symbol"/>
              <a:buChar char="·"/>
            </a:pPr>
            <a:r>
              <a:rPr lang="ru-RU" sz="3600" b="1" dirty="0" err="1" smtClean="0">
                <a:solidFill>
                  <a:srgbClr val="FF0000"/>
                </a:solidFill>
                <a:latin typeface="Times New Roman Tj"/>
                <a:ea typeface="Calibri"/>
                <a:cs typeface="Times New Roman"/>
              </a:rPr>
              <a:t>Бартарият</a:t>
            </a:r>
            <a:r>
              <a:rPr lang="ru-RU" sz="3600" b="1" dirty="0" smtClean="0">
                <a:solidFill>
                  <a:srgbClr val="FF0000"/>
                </a:solidFill>
                <a:latin typeface="Times New Roman Tj"/>
                <a:ea typeface="Calibri"/>
                <a:cs typeface="Times New Roman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 Tj"/>
                <a:ea typeface="Calibri"/>
                <a:cs typeface="Times New Roman"/>
              </a:rPr>
              <a:t>ва</a:t>
            </a:r>
            <a:r>
              <a:rPr lang="ru-RU" sz="3600" b="1" dirty="0" smtClean="0">
                <a:solidFill>
                  <a:srgbClr val="FF0000"/>
                </a:solidFill>
                <a:latin typeface="Times New Roman Tj"/>
                <a:ea typeface="Calibri"/>
                <a:cs typeface="Times New Roman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 Tj"/>
                <a:ea typeface="Calibri"/>
                <a:cs typeface="Times New Roman"/>
              </a:rPr>
              <a:t>норасоиҳои</a:t>
            </a:r>
            <a:r>
              <a:rPr lang="ru-RU" sz="3600" b="1" dirty="0" smtClean="0">
                <a:solidFill>
                  <a:srgbClr val="FF0000"/>
                </a:solidFill>
                <a:latin typeface="Times New Roman Tj"/>
                <a:ea typeface="Calibri"/>
                <a:cs typeface="Times New Roman"/>
              </a:rPr>
              <a:t> НБОЗ?</a:t>
            </a:r>
            <a:endParaRPr lang="ru-RU" sz="3600" b="1" dirty="0" smtClean="0">
              <a:solidFill>
                <a:srgbClr val="FF0000"/>
              </a:solidFill>
              <a:latin typeface="Times New Roman Tj"/>
              <a:ea typeface="Calibri"/>
              <a:cs typeface="Times New Roman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2420888"/>
            <a:ext cx="9429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6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87" y="575024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solidFill>
                  <a:prstClr val="black"/>
                </a:solidFill>
              </a:rPr>
              <a:t>Номзади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илм</a:t>
            </a:r>
            <a:r>
              <a:rPr lang="tg-Cyrl-TJ" sz="1600" dirty="0" smtClean="0">
                <a:solidFill>
                  <a:prstClr val="black"/>
                </a:solidFill>
              </a:rPr>
              <a:t>ҳои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техникӣ</a:t>
            </a:r>
            <a:r>
              <a:rPr lang="ru-RU" sz="1600" dirty="0">
                <a:solidFill>
                  <a:prstClr val="black"/>
                </a:solidFill>
              </a:rPr>
              <a:t>, </a:t>
            </a:r>
            <a:r>
              <a:rPr lang="ru-RU" sz="1600" dirty="0" err="1">
                <a:solidFill>
                  <a:prstClr val="black"/>
                </a:solidFill>
              </a:rPr>
              <a:t>дотсент</a:t>
            </a:r>
            <a:endParaRPr lang="tg-Cyrl-TJ" sz="1600" dirty="0">
              <a:solidFill>
                <a:prstClr val="black"/>
              </a:solidFill>
            </a:endParaRPr>
          </a:p>
          <a:p>
            <a:pPr algn="ctr"/>
            <a:r>
              <a:rPr lang="tg-Cyrl-TJ" sz="1600" b="1" dirty="0" smtClean="0">
                <a:solidFill>
                  <a:prstClr val="black"/>
                </a:solidFill>
                <a:latin typeface="Times New Roman Tj" panose="02020603050405020304" pitchFamily="18" charset="-52"/>
              </a:rPr>
              <a:t>ҚАСОБОВ ЛОИҚ САФАРОВИЧ</a:t>
            </a:r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>
                <a:solidFill>
                  <a:prstClr val="black"/>
                </a:solidFill>
              </a:rPr>
              <a:t>tel</a:t>
            </a:r>
            <a:r>
              <a:rPr lang="en-US" sz="1600" b="1" dirty="0">
                <a:solidFill>
                  <a:prstClr val="black"/>
                </a:solidFill>
              </a:rPr>
              <a:t>: </a:t>
            </a:r>
            <a:r>
              <a:rPr lang="tg-Cyrl-TJ" sz="1600" b="1" dirty="0" smtClean="0">
                <a:solidFill>
                  <a:prstClr val="black"/>
                </a:solidFill>
              </a:rPr>
              <a:t>985668778</a:t>
            </a:r>
            <a:r>
              <a:rPr lang="en-US" sz="1600" b="1" dirty="0" smtClean="0">
                <a:solidFill>
                  <a:prstClr val="black"/>
                </a:solidFill>
              </a:rPr>
              <a:t>. </a:t>
            </a:r>
            <a:r>
              <a:rPr lang="en-US" sz="1600" b="1" dirty="0">
                <a:solidFill>
                  <a:prstClr val="black"/>
                </a:solidFill>
              </a:rPr>
              <a:t>e</a:t>
            </a:r>
            <a:r>
              <a:rPr lang="ru-RU" sz="1600" b="1" dirty="0">
                <a:solidFill>
                  <a:prstClr val="black"/>
                </a:solidFill>
              </a:rPr>
              <a:t>-</a:t>
            </a:r>
            <a:r>
              <a:rPr lang="en-US" sz="1600" b="1" dirty="0">
                <a:solidFill>
                  <a:prstClr val="black"/>
                </a:solidFill>
              </a:rPr>
              <a:t>mail</a:t>
            </a:r>
            <a:r>
              <a:rPr lang="tg-Cyrl-TJ" sz="1600" b="1" dirty="0" smtClean="0">
                <a:solidFill>
                  <a:prstClr val="black"/>
                </a:solidFill>
              </a:rPr>
              <a:t>: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loiknstu</a:t>
            </a:r>
            <a:r>
              <a:rPr lang="tg-Cyrl-TJ" sz="1600" b="1" dirty="0" smtClean="0">
                <a:solidFill>
                  <a:prstClr val="black"/>
                </a:solidFill>
                <a:latin typeface="Times New Roman Tj" panose="02020603050405020304" pitchFamily="18" charset="-52"/>
              </a:rPr>
              <a:t>@mail.ru</a:t>
            </a:r>
            <a:endParaRPr lang="ru-RU" sz="1600" b="1" dirty="0">
              <a:solidFill>
                <a:srgbClr val="5B9BD5"/>
              </a:solidFill>
              <a:latin typeface="Times New Roman Tj" panose="02020603050405020304" pitchFamily="18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44912"/>
            <a:ext cx="121920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g-Cyrl-TJ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КАФЕДРАИ 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g-Cyrl-TJ" sz="2400" b="1" dirty="0" smtClean="0">
                <a:solidFill>
                  <a:prstClr val="white"/>
                </a:solidFill>
              </a:rPr>
              <a:t>“</a:t>
            </a:r>
            <a:r>
              <a:rPr lang="tg-Cyrl-TJ" sz="2000" b="1" dirty="0" smtClean="0">
                <a:solidFill>
                  <a:prstClr val="white"/>
                </a:solidFill>
                <a:latin typeface="Times New Roman Tj" panose="02020603050405020304" pitchFamily="18" charset="-52"/>
              </a:rPr>
              <a:t>НЕРУГОҲҲОИ ЭЛЕКТРИКӢ</a:t>
            </a:r>
            <a:r>
              <a:rPr lang="tg-Cyrl-TJ" sz="2400" b="1" dirty="0" smtClean="0">
                <a:solidFill>
                  <a:prstClr val="white"/>
                </a:solidFill>
              </a:rPr>
              <a:t>”</a:t>
            </a:r>
            <a:endParaRPr lang="tg-Cyrl-TJ" sz="2400" b="1" dirty="0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4" y="92791"/>
            <a:ext cx="1338369" cy="96003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75ED71A-8389-45DB-896C-C02186C560A2}"/>
              </a:ext>
            </a:extLst>
          </p:cNvPr>
          <p:cNvSpPr/>
          <p:nvPr/>
        </p:nvSpPr>
        <p:spPr>
          <a:xfrm>
            <a:off x="2619999" y="2946183"/>
            <a:ext cx="6864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sz="2400" b="1" dirty="0" smtClean="0">
                <a:solidFill>
                  <a:prstClr val="black"/>
                </a:solidFill>
              </a:rPr>
              <a:t>Ташаккур ба диққататон!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admin\Desktop\111111111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427" y="3734668"/>
            <a:ext cx="1498583" cy="199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76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Новая презентация">
  <a:themeElements>
    <a:clrScheme name="Новая презентаци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Новая презентац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Новая презентаци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Новая презентация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Новая презентация">
  <a:themeElements>
    <a:clrScheme name="Новая презентаци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Новая презентац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Новая презентаци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Новая презентация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Новая презентация">
  <a:themeElements>
    <a:clrScheme name="Новая презентаци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Новая презентац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Новая презентаци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Новая презентация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3176</TotalTime>
  <Words>256</Words>
  <Application>Microsoft Office PowerPoint</Application>
  <PresentationFormat>Произвольный</PresentationFormat>
  <Paragraphs>86</Paragraphs>
  <Slides>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1_Тема Office</vt:lpstr>
      <vt:lpstr>2_Тема Office</vt:lpstr>
      <vt:lpstr>1_Новая презентация</vt:lpstr>
      <vt:lpstr>2_Новая презентация</vt:lpstr>
      <vt:lpstr>3_Новая презентация</vt:lpstr>
      <vt:lpstr>3_Тема Office</vt:lpstr>
      <vt:lpstr>4_Тема Office</vt:lpstr>
      <vt:lpstr>Фотография Photo Editor</vt:lpstr>
      <vt:lpstr>Equation</vt:lpstr>
      <vt:lpstr>Формула</vt:lpstr>
      <vt:lpstr>Презентация PowerPoint</vt:lpstr>
      <vt:lpstr>Презентация PowerPoint</vt:lpstr>
      <vt:lpstr>Презентация PowerPoint</vt:lpstr>
      <vt:lpstr>Работа ГАЭС</vt:lpstr>
      <vt:lpstr>НБОЗ - ГАЭС</vt:lpstr>
      <vt:lpstr>Тавоноии НБОЗ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МУҲАРРИКҲОИ АВТОМОБИЛЬНЫЕ ДВИГАТЕЛИ ВНУТРЕННЕГО СГОРАНИЯ</dc:title>
  <dc:creator>ЭАТ</dc:creator>
  <cp:lastModifiedBy>admin</cp:lastModifiedBy>
  <cp:revision>212</cp:revision>
  <cp:lastPrinted>2015-10-08T02:33:41Z</cp:lastPrinted>
  <dcterms:created xsi:type="dcterms:W3CDTF">2012-02-08T09:07:26Z</dcterms:created>
  <dcterms:modified xsi:type="dcterms:W3CDTF">2024-09-18T06:12:35Z</dcterms:modified>
</cp:coreProperties>
</file>