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2"/>
  </p:notesMasterIdLst>
  <p:sldIdLst>
    <p:sldId id="319" r:id="rId2"/>
    <p:sldId id="276" r:id="rId3"/>
    <p:sldId id="278" r:id="rId4"/>
    <p:sldId id="279" r:id="rId5"/>
    <p:sldId id="282" r:id="rId6"/>
    <p:sldId id="286" r:id="rId7"/>
    <p:sldId id="280" r:id="rId8"/>
    <p:sldId id="321" r:id="rId9"/>
    <p:sldId id="281" r:id="rId10"/>
    <p:sldId id="283" r:id="rId11"/>
    <p:sldId id="284" r:id="rId12"/>
    <p:sldId id="285" r:id="rId13"/>
    <p:sldId id="287" r:id="rId14"/>
    <p:sldId id="288" r:id="rId15"/>
    <p:sldId id="289" r:id="rId16"/>
    <p:sldId id="290" r:id="rId17"/>
    <p:sldId id="291" r:id="rId18"/>
    <p:sldId id="293" r:id="rId19"/>
    <p:sldId id="295" r:id="rId20"/>
    <p:sldId id="32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4829" autoAdjust="0"/>
  </p:normalViewPr>
  <p:slideViewPr>
    <p:cSldViewPr snapToGrid="0">
      <p:cViewPr>
        <p:scale>
          <a:sx n="70" d="100"/>
          <a:sy n="70" d="100"/>
        </p:scale>
        <p:origin x="-2118" y="-1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F1C22-36BB-4AB9-90E5-1FA6E480E247}" type="datetimeFigureOut">
              <a:rPr lang="ru-RU" smtClean="0"/>
              <a:pPr/>
              <a:t>12.10.2024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31AD9-8F20-4185-BC4F-7D32960A53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062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20794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Насосы не имеют систем</a:t>
            </a:r>
            <a:r>
              <a:rPr lang="ru-RU" baseline="0" dirty="0" smtClean="0"/>
              <a:t> регулирования расхода воды и мощности. Предназначены для работы в одном режиме, что определяет их простату и меньшую стоимость, по сравнению с </a:t>
            </a:r>
            <a:r>
              <a:rPr lang="ru-RU" baseline="0" smtClean="0"/>
              <a:t>регулируемыми турбинами.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31AD9-8F20-4185-BC4F-7D32960A531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632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Наиболее эффективно ковшовые турбины работают на высоких (от 300 м) напорах и одновременно небольших или умеренных расходах воды (впрочем, на малых ГЭС установка таких турбин может оказаться эффективной и с напора 50 м).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1E03-67A0-4140-B6C1-552E139D662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8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1E03-67A0-4140-B6C1-552E139D662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296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больших</a:t>
            </a:r>
            <a:r>
              <a:rPr lang="ru-RU" baseline="0" dirty="0" smtClean="0"/>
              <a:t> мощностях колеса выполняются цельно литыми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1E03-67A0-4140-B6C1-552E139D662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421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больших</a:t>
            </a:r>
            <a:r>
              <a:rPr lang="ru-RU" baseline="0" dirty="0" smtClean="0"/>
              <a:t> мощностях колеса выполняются цельно литыми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1E03-67A0-4140-B6C1-552E139D662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421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регулировании струи только иглой в случае резкого падения электрической нагрузки в сети игла перекрывает выход воды, что вызывает гидравлический удар в трубопроводе, и возможность его повреждения.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1E03-67A0-4140-B6C1-552E139D662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145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Размеры</a:t>
            </a:r>
            <a:r>
              <a:rPr lang="ru-RU" baseline="0" dirty="0" smtClean="0"/>
              <a:t> камер (2:1)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1E03-67A0-4140-B6C1-552E139D662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567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случае, если напор и расход не слишком велики (разница уровней между верхним и нижним бьефами не превышает 20 метров, а расход не более 5 кубометров в секунду), наиболее эффективными будут вертикальная поворотно-лопастная или пропеллерная гидротурбины. В диапазонах показателей, соответствующих зоне 1-а, можно применять также горизонтальную капсульную турбину с вертикальным расположением генератора, при том же напоре, но больших расходах воды (это характерно для крупных, но в основном равнинных водохранилищ) (зона 2) оптимальными будут прямоточная горизонтальная поворотно-лопастная или пропеллерная турбины. Если напор и расход велики, иначе говоря, малая ГЭС сооружается на базе довольно большого горного водохранилища (зона 3), более всего подойдет вертикальная радиально-осевая гидротурбина. А на горной реке или большом ручье, где перепад высот велик, а расход воды, напротив, мал, целесообразнее всего смонтировать горизонтальную радиально-осевую турбину (зона 4).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1E03-67A0-4140-B6C1-552E139D662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574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Насосы не имеют систем</a:t>
            </a:r>
            <a:r>
              <a:rPr lang="ru-RU" baseline="0" dirty="0" smtClean="0"/>
              <a:t> регулирования расхода воды и мощности. Предназначены для работы в одном режиме, что определяет их простату и меньшую стоимость, по сравнению с </a:t>
            </a:r>
            <a:r>
              <a:rPr lang="ru-RU" baseline="0" smtClean="0"/>
              <a:t>регулируемыми турбинами.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31AD9-8F20-4185-BC4F-7D32960A531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Dibuj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9611435-EF99-488B-A082-368176003F71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84170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4CADF8-4DB5-4DF0-B724-3FB4E1E6DB89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09869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9C4ED4-D7CE-4C12-827B-B9F147A143F4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4398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C36085-0DC3-4979-95B1-11C34D740045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3973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39DC00-715B-4E4E-9D89-8AF402D5B83F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3298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54C4A4-3191-418C-B2DF-D8CBAF118A92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1289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8DEBCF-D4F3-49A4-9CF4-F86FD1505812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4890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9D324C-29C8-47F7-8034-C6C3E091FFE8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8999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6B99778-7672-4000-9B32-A0795AB8E34E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1878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5023F8-4DB0-4129-96D2-408F70B62EB5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343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4159E1C-25FF-42E6-9916-FE4E584B823C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2688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1D53D9-2DA1-4E54-85C1-D55F7DDBD301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6 Imagen" descr="Dibujo.bm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97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mailto:powerststions.ttu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3143250" y="115889"/>
            <a:ext cx="7239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None/>
            </a:pPr>
            <a:endParaRPr lang="ru-RU" altLang="ru-RU" sz="1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Прямоугольник 6"/>
          <p:cNvSpPr>
            <a:spLocks noChangeArrowheads="1"/>
          </p:cNvSpPr>
          <p:nvPr/>
        </p:nvSpPr>
        <p:spPr bwMode="auto">
          <a:xfrm>
            <a:off x="5049839" y="6203950"/>
            <a:ext cx="190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Душанбе -2024 г.</a:t>
            </a:r>
          </a:p>
        </p:txBody>
      </p:sp>
      <p:pic>
        <p:nvPicPr>
          <p:cNvPr id="5124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2"/>
            <a:ext cx="18113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Прямоугольник 7"/>
          <p:cNvSpPr>
            <a:spLocks noChangeArrowheads="1"/>
          </p:cNvSpPr>
          <p:nvPr/>
        </p:nvSpPr>
        <p:spPr bwMode="auto">
          <a:xfrm>
            <a:off x="7177088" y="5788025"/>
            <a:ext cx="3225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Киргизов </a:t>
            </a:r>
            <a:r>
              <a:rPr lang="ru-RU" alt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Алифбек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Киргизович</a:t>
            </a:r>
            <a:endParaRPr lang="ru-RU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к.т.н., </a:t>
            </a:r>
            <a:r>
              <a:rPr lang="ru-RU" alt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дотсент</a:t>
            </a:r>
            <a:endParaRPr lang="ru-RU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alifbekkirgizov@gmail.com</a:t>
            </a:r>
            <a:r>
              <a:rPr lang="en-US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3276" y="0"/>
            <a:ext cx="733266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5128" name="Picture 4" descr="engdr"/>
          <p:cNvPicPr>
            <a:picLocks noChangeAspect="1" noChangeArrowheads="1"/>
          </p:cNvPicPr>
          <p:nvPr/>
        </p:nvPicPr>
        <p:blipFill>
          <a:blip r:embed="rId5">
            <a:lum bright="3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9539"/>
            <a:ext cx="12192000" cy="440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Прямоугольник 12"/>
          <p:cNvSpPr>
            <a:spLocks noChangeArrowheads="1"/>
          </p:cNvSpPr>
          <p:nvPr/>
        </p:nvSpPr>
        <p:spPr bwMode="auto">
          <a:xfrm>
            <a:off x="2430464" y="3168651"/>
            <a:ext cx="72723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4800" b="1" dirty="0" smtClean="0">
                <a:solidFill>
                  <a:srgbClr val="0000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Гидротурбина </a:t>
            </a:r>
            <a:r>
              <a:rPr lang="ru-RU" altLang="ru-RU" sz="4800" b="1" dirty="0" err="1" smtClean="0">
                <a:solidFill>
                  <a:srgbClr val="0000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altLang="ru-RU" sz="4800" b="1" dirty="0" smtClean="0">
                <a:solidFill>
                  <a:srgbClr val="0000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насос</a:t>
            </a:r>
            <a:r>
              <a:rPr lang="tg-Cyrl-TJ" altLang="ru-RU" sz="4800" b="1" dirty="0" smtClean="0">
                <a:solidFill>
                  <a:srgbClr val="0000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ҳо барои НБО и хурд</a:t>
            </a:r>
            <a:endParaRPr lang="ru-RU" altLang="ru-RU" sz="4800" b="1" dirty="0">
              <a:solidFill>
                <a:srgbClr val="0000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5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319" y="1154109"/>
            <a:ext cx="10972800" cy="1143000"/>
          </a:xfrm>
        </p:spPr>
        <p:txBody>
          <a:bodyPr/>
          <a:lstStyle/>
          <a:p>
            <a:r>
              <a:rPr lang="ru-RU" dirty="0" smtClean="0"/>
              <a:t>Намуди гидротурбина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95472" y="2071679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2. Турбина Тюрго (</a:t>
            </a:r>
            <a:r>
              <a:rPr lang="en-US" sz="2000" b="1" dirty="0" err="1"/>
              <a:t>Turgo</a:t>
            </a:r>
            <a:r>
              <a:rPr lang="ru-RU" sz="2000" b="1" dirty="0"/>
              <a:t> Turbine) – </a:t>
            </a:r>
            <a:r>
              <a:rPr lang="ru-RU" sz="2000" dirty="0"/>
              <a:t>наклонно-струйная активная турбина, использующая высокий напор струи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743200"/>
            <a:ext cx="7298693" cy="401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2"/>
            <a:ext cx="18113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5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5669" y="2157157"/>
            <a:ext cx="10476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3. Турбина Каплана (</a:t>
            </a:r>
            <a:r>
              <a:rPr lang="ru-RU" sz="2000" b="1" dirty="0" err="1"/>
              <a:t>Kaplan</a:t>
            </a:r>
            <a:r>
              <a:rPr lang="ru-RU" sz="2000" b="1" dirty="0"/>
              <a:t> Turbine) - </a:t>
            </a:r>
            <a:r>
              <a:rPr lang="ru-RU" sz="2000" dirty="0"/>
              <a:t>поворотно-лопастная гидротурбина (на малых ГЭС чаще используются пропеллерные турбины)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669" y="3524523"/>
            <a:ext cx="3005142" cy="2193269"/>
          </a:xfrm>
          <a:prstGeom prst="rect">
            <a:avLst/>
          </a:prstGeom>
          <a:noFill/>
          <a:ln w="38100" cmpd="dbl" algn="ctr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969" y="3045181"/>
            <a:ext cx="5955123" cy="31519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45319" y="115410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mtClean="0"/>
              <a:t>Намуди гидротурбина</a:t>
            </a:r>
            <a:endParaRPr lang="ru-RU" dirty="0"/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2"/>
            <a:ext cx="18113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1967" y="2159722"/>
            <a:ext cx="8229600" cy="43891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4. Капсульная турбина </a:t>
            </a:r>
          </a:p>
        </p:txBody>
      </p:sp>
      <p:pic>
        <p:nvPicPr>
          <p:cNvPr id="9218" name="Picture 2" descr="https://img-fotki.yandex.ru/get/16173/6846803.6/0_f68ae_6ed00f7a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545489"/>
            <a:ext cx="3533708" cy="212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Горизонтальный капсульный гидроагрегат: 1 - подводящая камера; 2 - капсула; 3 - гидрогенератор; 4 - рабочее колесо гидротурбины; 5 - отсасьшающая труб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5" y="2581738"/>
            <a:ext cx="5345723" cy="38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g.bizorg.su/goods/233/031/s_233031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304" y="3197545"/>
            <a:ext cx="2596696" cy="259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762787" y="1436914"/>
            <a:ext cx="10972800" cy="555172"/>
          </a:xfrm>
        </p:spPr>
        <p:txBody>
          <a:bodyPr/>
          <a:lstStyle/>
          <a:p>
            <a:r>
              <a:rPr lang="ru-RU" dirty="0" smtClean="0"/>
              <a:t>Намуди гидротурбина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41176"/>
            <a:ext cx="1811338" cy="13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346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95471" y="2289657"/>
            <a:ext cx="952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6. Турбина Банки (</a:t>
            </a:r>
            <a:r>
              <a:rPr lang="en-US" sz="2000" b="1" dirty="0" err="1"/>
              <a:t>Banki</a:t>
            </a:r>
            <a:r>
              <a:rPr lang="ru-RU" sz="2000" b="1" dirty="0"/>
              <a:t> Turbine) </a:t>
            </a:r>
            <a:r>
              <a:rPr lang="ru-RU" sz="2000" dirty="0"/>
              <a:t>– </a:t>
            </a:r>
            <a:r>
              <a:rPr lang="ru-RU" sz="2000" dirty="0" err="1" smtClean="0"/>
              <a:t>турбинаи</a:t>
            </a:r>
            <a:r>
              <a:rPr lang="ru-RU" sz="2000" dirty="0" smtClean="0"/>
              <a:t> </a:t>
            </a:r>
            <a:r>
              <a:rPr lang="ru-RU" sz="2000" dirty="0" err="1" smtClean="0"/>
              <a:t>маҷрои</a:t>
            </a:r>
            <a:r>
              <a:rPr lang="ru-RU" sz="2000" dirty="0" smtClean="0"/>
              <a:t>  </a:t>
            </a:r>
            <a:r>
              <a:rPr lang="ru-RU" sz="2000" dirty="0" err="1" smtClean="0"/>
              <a:t>кундаланг</a:t>
            </a:r>
            <a:endParaRPr lang="ru-RU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51" y="2797791"/>
            <a:ext cx="7390726" cy="398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7687" y="3075326"/>
            <a:ext cx="2298286" cy="1593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0195" y="4891120"/>
            <a:ext cx="2298286" cy="1716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38543" y="2705994"/>
            <a:ext cx="17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Бархурди</a:t>
            </a:r>
            <a:r>
              <a:rPr lang="ru-RU" dirty="0" smtClean="0"/>
              <a:t> </a:t>
            </a:r>
            <a:r>
              <a:rPr lang="ru-RU" dirty="0" err="1" smtClean="0"/>
              <a:t>уфуқи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135111" y="4627924"/>
            <a:ext cx="177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Бархӯрди</a:t>
            </a:r>
            <a:r>
              <a:rPr lang="ru-RU" dirty="0"/>
              <a:t> </a:t>
            </a:r>
            <a:r>
              <a:rPr lang="ru-RU" dirty="0" err="1"/>
              <a:t>амудӣ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538483" y="1576740"/>
            <a:ext cx="6977879" cy="637695"/>
          </a:xfrm>
        </p:spPr>
        <p:txBody>
          <a:bodyPr/>
          <a:lstStyle/>
          <a:p>
            <a:r>
              <a:rPr lang="ru-RU" dirty="0" smtClean="0"/>
              <a:t>Намуди гидротурбина</a:t>
            </a:r>
            <a:endParaRPr lang="ru-RU" dirty="0"/>
          </a:p>
        </p:txBody>
      </p:sp>
      <p:pic>
        <p:nvPicPr>
          <p:cNvPr id="12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71"/>
            <a:ext cx="1941967" cy="132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83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741" y="1181323"/>
            <a:ext cx="11969259" cy="78388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Хусусиятҳои</a:t>
            </a:r>
            <a:r>
              <a:rPr lang="ru-RU" dirty="0"/>
              <a:t> </a:t>
            </a:r>
            <a:r>
              <a:rPr lang="ru-RU" dirty="0" err="1"/>
              <a:t>конструктивии</a:t>
            </a:r>
            <a:r>
              <a:rPr lang="ru-RU" dirty="0"/>
              <a:t> </a:t>
            </a:r>
            <a:r>
              <a:rPr lang="ru-RU" dirty="0" err="1"/>
              <a:t>турбинаи</a:t>
            </a:r>
            <a:r>
              <a:rPr lang="ru-RU" dirty="0"/>
              <a:t> </a:t>
            </a:r>
            <a:r>
              <a:rPr lang="ru-RU" dirty="0" err="1"/>
              <a:t>гидравликӣ</a:t>
            </a:r>
            <a:endParaRPr lang="ru-RU" dirty="0"/>
          </a:p>
        </p:txBody>
      </p:sp>
      <p:pic>
        <p:nvPicPr>
          <p:cNvPr id="3074" name="Picture 2" descr="http://iis97.narod.ru/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9" y="2315270"/>
            <a:ext cx="5134161" cy="403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ink-hydro-energy.com/sites/default/files/images/crossflow-g-CINK_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451" y="2315270"/>
            <a:ext cx="2783358" cy="216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ink-hydro-energy.com/sites/default/files/styles/large/public/mve_sadau_a.jpg?itok=ZzWhrWz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345" y="4551732"/>
            <a:ext cx="2776970" cy="187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cink-hydro-energy.com/sites/default/files/images/gra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460" y="2315270"/>
            <a:ext cx="3446585" cy="447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03825" y="1915160"/>
            <a:ext cx="2651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Намуди </a:t>
            </a:r>
            <a:r>
              <a:rPr lang="ru-RU" sz="2000" dirty="0" err="1" smtClean="0"/>
              <a:t>ду</a:t>
            </a:r>
            <a:r>
              <a:rPr lang="ru-RU" sz="2000" dirty="0" smtClean="0"/>
              <a:t> камера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941967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131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636" y="972721"/>
            <a:ext cx="10364451" cy="1596177"/>
          </a:xfrm>
        </p:spPr>
        <p:txBody>
          <a:bodyPr>
            <a:normAutofit/>
          </a:bodyPr>
          <a:lstStyle/>
          <a:p>
            <a:r>
              <a:rPr lang="ru-RU" dirty="0" err="1"/>
              <a:t>Таснифоти</a:t>
            </a:r>
            <a:r>
              <a:rPr lang="ru-RU" dirty="0"/>
              <a:t> </a:t>
            </a:r>
            <a:r>
              <a:rPr lang="ru-RU" dirty="0" err="1"/>
              <a:t>турбинахо</a:t>
            </a:r>
            <a:r>
              <a:rPr lang="ru-RU" dirty="0"/>
              <a:t> аз </a:t>
            </a:r>
            <a:r>
              <a:rPr lang="ru-RU" dirty="0" err="1"/>
              <a:t>руи</a:t>
            </a:r>
            <a:r>
              <a:rPr lang="ru-RU" dirty="0"/>
              <a:t> </a:t>
            </a:r>
            <a:r>
              <a:rPr lang="ru-RU" dirty="0" err="1" smtClean="0"/>
              <a:t>тазиқ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176972"/>
              </p:ext>
            </p:extLst>
          </p:nvPr>
        </p:nvGraphicFramePr>
        <p:xfrm>
          <a:off x="351691" y="2206978"/>
          <a:ext cx="5750170" cy="4393666"/>
        </p:xfrm>
        <a:graphic>
          <a:graphicData uri="http://schemas.openxmlformats.org/drawingml/2006/table">
            <a:tbl>
              <a:tblPr/>
              <a:tblGrid>
                <a:gridCol w="2875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750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066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Вид турбины</a:t>
                      </a:r>
                      <a:endParaRPr lang="ru-RU" sz="2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Напор, м</a:t>
                      </a:r>
                      <a:endParaRPr lang="ru-RU" sz="24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053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Пропеллер</a:t>
                      </a:r>
                      <a:r>
                        <a:rPr lang="tg-Cyrl-TJ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ӣ</a:t>
                      </a:r>
                      <a:r>
                        <a:rPr lang="tg-Cyrl-TJ" sz="2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ва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tg-Cyrl-TJ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чарҳои хамгаштӣ</a:t>
                      </a:r>
                      <a:endParaRPr lang="ru-RU" sz="2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 40</a:t>
                      </a:r>
                      <a:endParaRPr lang="ru-RU" sz="2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9694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Турбинаи</a:t>
                      </a: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Банки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2-200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19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Радиал</a:t>
                      </a:r>
                      <a:r>
                        <a:rPr lang="tg-Cyrl-TJ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tg-Cyrl-TJ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меҳварӣ</a:t>
                      </a:r>
                      <a:endParaRPr lang="ru-RU" sz="2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 – 350</a:t>
                      </a:r>
                      <a:endParaRPr lang="ru-RU" sz="2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7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Моилу</a:t>
                      </a: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реактивӣ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30 - 400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657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g-Cyrl-TJ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Кавлезӣ</a:t>
                      </a:r>
                      <a:endParaRPr lang="ru-RU" sz="2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 –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9459" y="2174838"/>
            <a:ext cx="5293482" cy="443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7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941967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00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319" y="1228546"/>
            <a:ext cx="10972800" cy="1143000"/>
          </a:xfrm>
        </p:spPr>
        <p:txBody>
          <a:bodyPr/>
          <a:lstStyle/>
          <a:p>
            <a:r>
              <a:rPr lang="ru-RU" dirty="0" err="1" smtClean="0"/>
              <a:t>Маркировкаи</a:t>
            </a:r>
            <a:r>
              <a:rPr lang="ru-RU" dirty="0" smtClean="0"/>
              <a:t> гидротурбина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81290" y="2214554"/>
            <a:ext cx="35719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81356" y="2214554"/>
            <a:ext cx="35719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Минус 5"/>
          <p:cNvSpPr/>
          <p:nvPr/>
        </p:nvSpPr>
        <p:spPr>
          <a:xfrm>
            <a:off x="3809984" y="2357430"/>
            <a:ext cx="500066" cy="28575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81488" y="2214554"/>
            <a:ext cx="35719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81554" y="2214554"/>
            <a:ext cx="35719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Минус 8"/>
          <p:cNvSpPr/>
          <p:nvPr/>
        </p:nvSpPr>
        <p:spPr>
          <a:xfrm>
            <a:off x="5381620" y="2357430"/>
            <a:ext cx="500066" cy="28575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53124" y="2214554"/>
            <a:ext cx="35719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инус 11"/>
          <p:cNvSpPr/>
          <p:nvPr/>
        </p:nvSpPr>
        <p:spPr>
          <a:xfrm>
            <a:off x="6453190" y="2357430"/>
            <a:ext cx="500066" cy="28575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24694" y="2214554"/>
            <a:ext cx="35719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Минус 13"/>
          <p:cNvSpPr/>
          <p:nvPr/>
        </p:nvSpPr>
        <p:spPr>
          <a:xfrm>
            <a:off x="7453322" y="2357430"/>
            <a:ext cx="500066" cy="28575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024826" y="2214554"/>
            <a:ext cx="35719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524001" y="3500439"/>
            <a:ext cx="2409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намуди гидротурбина</a:t>
            </a:r>
            <a:endParaRPr lang="ru-RU" b="1" dirty="0"/>
          </a:p>
          <a:p>
            <a:r>
              <a:rPr lang="ru-RU" b="1" i="1" dirty="0"/>
              <a:t>(ПЛ, РО, </a:t>
            </a:r>
            <a:r>
              <a:rPr lang="ru-RU" b="1" i="1" dirty="0" err="1"/>
              <a:t>Пр</a:t>
            </a:r>
            <a:r>
              <a:rPr lang="ru-RU" b="1" i="1" dirty="0"/>
              <a:t>, КО)</a:t>
            </a:r>
          </a:p>
        </p:txBody>
      </p:sp>
      <p:sp>
        <p:nvSpPr>
          <p:cNvPr id="22" name="Левая фигурная скобка 21"/>
          <p:cNvSpPr/>
          <p:nvPr/>
        </p:nvSpPr>
        <p:spPr>
          <a:xfrm rot="16200000">
            <a:off x="3167042" y="2643182"/>
            <a:ext cx="214314" cy="78581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2881290" y="3143250"/>
            <a:ext cx="357190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Левая фигурная скобка 25"/>
          <p:cNvSpPr/>
          <p:nvPr/>
        </p:nvSpPr>
        <p:spPr>
          <a:xfrm rot="16200000">
            <a:off x="4717577" y="2643180"/>
            <a:ext cx="214314" cy="78581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/>
          <p:cNvCxnSpPr/>
          <p:nvPr/>
        </p:nvCxnSpPr>
        <p:spPr>
          <a:xfrm rot="5400000" flipH="1" flipV="1">
            <a:off x="3477963" y="3189520"/>
            <a:ext cx="1357322" cy="1264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07262" y="4457793"/>
            <a:ext cx="2517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b="1" dirty="0"/>
              <a:t>Предельный напор</a:t>
            </a:r>
          </a:p>
          <a:p>
            <a:pPr algn="just"/>
            <a:r>
              <a:rPr lang="ru-RU" b="1" dirty="0" err="1" smtClean="0"/>
              <a:t>Заҳиқи</a:t>
            </a:r>
            <a:r>
              <a:rPr lang="ru-RU" b="1" dirty="0" smtClean="0"/>
              <a:t> аз </a:t>
            </a:r>
            <a:r>
              <a:rPr lang="ru-RU" b="1" dirty="0" err="1" smtClean="0"/>
              <a:t>ҳама</a:t>
            </a:r>
            <a:r>
              <a:rPr lang="ru-RU" b="1" dirty="0" smtClean="0"/>
              <a:t> баланд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 err="1" smtClean="0"/>
              <a:t>ки</a:t>
            </a:r>
            <a:r>
              <a:rPr lang="ru-RU" b="1" dirty="0" smtClean="0"/>
              <a:t> </a:t>
            </a:r>
            <a:r>
              <a:rPr lang="ru-RU" b="1" dirty="0" err="1" smtClean="0"/>
              <a:t>бо</a:t>
            </a:r>
            <a:r>
              <a:rPr lang="ru-RU" b="1" dirty="0" smtClean="0"/>
              <a:t> он турбина </a:t>
            </a:r>
            <a:r>
              <a:rPr lang="ru-RU" b="1" dirty="0" err="1" smtClean="0"/>
              <a:t>кор</a:t>
            </a:r>
            <a:endParaRPr lang="ru-RU" b="1" dirty="0" smtClean="0"/>
          </a:p>
          <a:p>
            <a:pPr algn="just"/>
            <a:r>
              <a:rPr lang="tg-Cyrl-TJ" b="1" dirty="0" smtClean="0"/>
              <a:t>мекунад</a:t>
            </a:r>
            <a:endParaRPr lang="ru-RU" b="1" dirty="0"/>
          </a:p>
        </p:txBody>
      </p:sp>
      <p:cxnSp>
        <p:nvCxnSpPr>
          <p:cNvPr id="32" name="Прямая со стрелкой 31"/>
          <p:cNvCxnSpPr/>
          <p:nvPr/>
        </p:nvCxnSpPr>
        <p:spPr>
          <a:xfrm rot="5400000" flipH="1" flipV="1">
            <a:off x="5131588" y="2893214"/>
            <a:ext cx="928694" cy="8572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67174" y="3857629"/>
            <a:ext cx="2336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Чойгиршавии</a:t>
            </a:r>
            <a:r>
              <a:rPr lang="ru-RU" b="1" dirty="0" smtClean="0"/>
              <a:t> </a:t>
            </a:r>
            <a:r>
              <a:rPr lang="ru-RU" b="1" dirty="0" err="1" smtClean="0"/>
              <a:t>навард</a:t>
            </a:r>
            <a:endParaRPr lang="ru-RU" b="1" dirty="0"/>
          </a:p>
          <a:p>
            <a:r>
              <a:rPr lang="ru-RU" b="1" dirty="0" smtClean="0"/>
              <a:t>Гидротурбина</a:t>
            </a:r>
            <a:endParaRPr lang="ru-RU" b="1" dirty="0"/>
          </a:p>
          <a:p>
            <a:r>
              <a:rPr lang="ru-RU" b="1" i="1" dirty="0"/>
              <a:t>В – </a:t>
            </a:r>
            <a:r>
              <a:rPr lang="ru-RU" b="1" i="1" dirty="0" err="1" smtClean="0"/>
              <a:t>вертикалӣ</a:t>
            </a:r>
            <a:endParaRPr lang="ru-RU" b="1" i="1" dirty="0" smtClean="0"/>
          </a:p>
          <a:p>
            <a:r>
              <a:rPr lang="ru-RU" b="1" i="1" dirty="0" smtClean="0"/>
              <a:t>Г </a:t>
            </a:r>
            <a:r>
              <a:rPr lang="ru-RU" b="1" i="1" dirty="0"/>
              <a:t>- </a:t>
            </a:r>
            <a:r>
              <a:rPr lang="ru-RU" b="1" i="1" dirty="0" err="1" smtClean="0"/>
              <a:t>горизонталӣ</a:t>
            </a:r>
            <a:endParaRPr lang="ru-RU" b="1" i="1" dirty="0"/>
          </a:p>
        </p:txBody>
      </p:sp>
      <p:cxnSp>
        <p:nvCxnSpPr>
          <p:cNvPr id="37" name="Прямая со стрелкой 36"/>
          <p:cNvCxnSpPr/>
          <p:nvPr/>
        </p:nvCxnSpPr>
        <p:spPr>
          <a:xfrm rot="5400000" flipH="1" flipV="1">
            <a:off x="6668298" y="3357562"/>
            <a:ext cx="999338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789247" y="3621074"/>
            <a:ext cx="39639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Дополнительные </a:t>
            </a:r>
          </a:p>
          <a:p>
            <a:r>
              <a:rPr lang="ru-RU" b="1" dirty="0"/>
              <a:t>Признаки системы </a:t>
            </a:r>
          </a:p>
          <a:p>
            <a:r>
              <a:rPr lang="ru-RU" b="1" dirty="0"/>
              <a:t>гидротурбин</a:t>
            </a:r>
          </a:p>
          <a:p>
            <a:r>
              <a:rPr lang="ru-RU" b="1" i="1" dirty="0"/>
              <a:t>К – </a:t>
            </a:r>
            <a:r>
              <a:rPr lang="ru-RU" b="1" i="1" dirty="0" err="1" smtClean="0"/>
              <a:t>капсули</a:t>
            </a:r>
            <a:r>
              <a:rPr lang="ru-RU" b="1" i="1" dirty="0" smtClean="0"/>
              <a:t>,</a:t>
            </a:r>
            <a:endParaRPr lang="ru-RU" b="1" i="1" dirty="0"/>
          </a:p>
          <a:p>
            <a:r>
              <a:rPr lang="ru-RU" b="1" i="1" dirty="0"/>
              <a:t>4, 6 – </a:t>
            </a:r>
            <a:r>
              <a:rPr lang="ru-RU" b="1" i="1" dirty="0" err="1" smtClean="0"/>
              <a:t>миқдори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соплаҳо</a:t>
            </a:r>
            <a:r>
              <a:rPr lang="ru-RU" b="1" i="1" dirty="0" smtClean="0"/>
              <a:t> дар</a:t>
            </a:r>
            <a:endParaRPr lang="ru-RU" b="1" i="1" dirty="0"/>
          </a:p>
          <a:p>
            <a:r>
              <a:rPr lang="ru-RU" b="1" i="1" dirty="0" err="1" smtClean="0"/>
              <a:t>Гидротурбинаи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ковшӣ</a:t>
            </a:r>
            <a:endParaRPr lang="ru-RU" b="1" i="1" dirty="0"/>
          </a:p>
          <a:p>
            <a:r>
              <a:rPr lang="ru-RU" b="1" i="1" dirty="0"/>
              <a:t>М, Б – </a:t>
            </a:r>
            <a:r>
              <a:rPr lang="ru-RU" b="1" i="1" dirty="0" err="1" smtClean="0"/>
              <a:t>камераи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гирдшакли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металли</a:t>
            </a:r>
            <a:r>
              <a:rPr lang="ru-RU" b="1" i="1" dirty="0" smtClean="0"/>
              <a:t> </a:t>
            </a:r>
          </a:p>
          <a:p>
            <a:r>
              <a:rPr lang="ru-RU" b="1" i="1" dirty="0" smtClean="0"/>
              <a:t>ё </a:t>
            </a:r>
            <a:r>
              <a:rPr lang="ru-RU" b="1" i="1" dirty="0" err="1" smtClean="0"/>
              <a:t>бетонӣ</a:t>
            </a:r>
            <a:r>
              <a:rPr lang="ru-RU" b="1" i="1" dirty="0" smtClean="0"/>
              <a:t>.</a:t>
            </a:r>
            <a:endParaRPr lang="ru-RU" b="1" i="1" dirty="0"/>
          </a:p>
          <a:p>
            <a:r>
              <a:rPr lang="ru-RU" b="1" i="1" dirty="0"/>
              <a:t>Θ – </a:t>
            </a:r>
            <a:r>
              <a:rPr lang="ru-RU" b="1" i="1" dirty="0" err="1" smtClean="0"/>
              <a:t>кунҷи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хамии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чархҳои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турбинаи</a:t>
            </a:r>
            <a:endParaRPr lang="ru-RU" b="1" i="1" dirty="0"/>
          </a:p>
          <a:p>
            <a:r>
              <a:rPr lang="ru-RU" b="1" i="1" dirty="0" err="1"/>
              <a:t>д</a:t>
            </a:r>
            <a:r>
              <a:rPr lang="ru-RU" b="1" i="1" dirty="0" err="1" smtClean="0"/>
              <a:t>иагоналӣ</a:t>
            </a:r>
            <a:endParaRPr lang="ru-RU" b="1" i="1" dirty="0"/>
          </a:p>
          <a:p>
            <a:endParaRPr lang="ru-RU" i="1" dirty="0"/>
          </a:p>
          <a:p>
            <a:endParaRPr lang="ru-RU" i="1" dirty="0"/>
          </a:p>
        </p:txBody>
      </p:sp>
      <p:cxnSp>
        <p:nvCxnSpPr>
          <p:cNvPr id="43" name="Прямая со стрелкой 42"/>
          <p:cNvCxnSpPr/>
          <p:nvPr/>
        </p:nvCxnSpPr>
        <p:spPr>
          <a:xfrm rot="10800000">
            <a:off x="8382016" y="2928934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226521" y="3175579"/>
            <a:ext cx="266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Диаметри</a:t>
            </a:r>
            <a:r>
              <a:rPr lang="ru-RU" b="1" dirty="0" smtClean="0"/>
              <a:t> </a:t>
            </a:r>
            <a:r>
              <a:rPr lang="ru-RU" b="1" dirty="0" err="1" smtClean="0"/>
              <a:t>меҳвари</a:t>
            </a:r>
            <a:r>
              <a:rPr lang="ru-RU" b="1" dirty="0" smtClean="0"/>
              <a:t> кори</a:t>
            </a:r>
            <a:endParaRPr lang="ru-RU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524100" y="5715016"/>
            <a:ext cx="2182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Пр10-ВБ-140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3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941967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85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  <p:bldP spid="26" grpId="0" animBg="1"/>
      <p:bldP spid="28" grpId="0"/>
      <p:bldP spid="36" grpId="0"/>
      <p:bldP spid="41" grpId="0"/>
      <p:bldP spid="46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000" y="1149075"/>
            <a:ext cx="10972800" cy="1143000"/>
          </a:xfrm>
        </p:spPr>
        <p:txBody>
          <a:bodyPr/>
          <a:lstStyle/>
          <a:p>
            <a:r>
              <a:rPr lang="ru-RU" dirty="0" err="1" smtClean="0"/>
              <a:t>Ҷобоҷогузории</a:t>
            </a:r>
            <a:r>
              <a:rPr lang="ru-RU" dirty="0" smtClean="0"/>
              <a:t> </a:t>
            </a:r>
            <a:r>
              <a:rPr lang="ru-RU" dirty="0" err="1" smtClean="0"/>
              <a:t>гидроагрегатҳо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15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941967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82" y="2122205"/>
            <a:ext cx="4944824" cy="374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27018" y="5934670"/>
            <a:ext cx="4632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— направляющий аппарат; </a:t>
            </a:r>
            <a:r>
              <a:rPr lang="en-US" dirty="0" smtClean="0"/>
              <a:t>2 </a:t>
            </a:r>
            <a:r>
              <a:rPr lang="en-US" dirty="0"/>
              <a:t>— </a:t>
            </a:r>
            <a:r>
              <a:rPr lang="ru-RU" dirty="0"/>
              <a:t>ротор; </a:t>
            </a:r>
            <a:r>
              <a:rPr lang="en-US" dirty="0" smtClean="0"/>
              <a:t>3 </a:t>
            </a:r>
            <a:r>
              <a:rPr lang="en-US" dirty="0"/>
              <a:t>— </a:t>
            </a:r>
            <a:r>
              <a:rPr lang="ru-RU" dirty="0"/>
              <a:t>мультипликатор; </a:t>
            </a:r>
            <a:r>
              <a:rPr lang="en-US" dirty="0" smtClean="0"/>
              <a:t>4 </a:t>
            </a:r>
            <a:r>
              <a:rPr lang="en-US" dirty="0"/>
              <a:t>— </a:t>
            </a:r>
            <a:r>
              <a:rPr lang="ru-RU" dirty="0" err="1"/>
              <a:t>противоразгонное</a:t>
            </a:r>
            <a:r>
              <a:rPr lang="ru-RU" dirty="0"/>
              <a:t> </a:t>
            </a:r>
            <a:r>
              <a:rPr lang="ru-RU" dirty="0" smtClean="0"/>
              <a:t>устройство; </a:t>
            </a:r>
            <a:r>
              <a:rPr lang="en-US" dirty="0" smtClean="0"/>
              <a:t>5 </a:t>
            </a:r>
            <a:r>
              <a:rPr lang="en-US" dirty="0"/>
              <a:t>— </a:t>
            </a:r>
            <a:r>
              <a:rPr lang="ru-RU" dirty="0"/>
              <a:t>генератор.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458" y="2078429"/>
            <a:ext cx="5083127" cy="368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85458" y="5868538"/>
            <a:ext cx="50831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— генератор; </a:t>
            </a:r>
            <a:r>
              <a:rPr lang="ru-RU" dirty="0" smtClean="0"/>
              <a:t>2 </a:t>
            </a:r>
            <a:r>
              <a:rPr lang="ru-RU" dirty="0"/>
              <a:t>— </a:t>
            </a:r>
            <a:r>
              <a:rPr lang="ru-RU" dirty="0" err="1"/>
              <a:t>противоразгонное</a:t>
            </a:r>
            <a:r>
              <a:rPr lang="ru-RU" dirty="0"/>
              <a:t> устройство; </a:t>
            </a:r>
            <a:r>
              <a:rPr lang="ru-RU" dirty="0" smtClean="0"/>
              <a:t>3 </a:t>
            </a:r>
            <a:r>
              <a:rPr lang="ru-RU" dirty="0"/>
              <a:t>— направляющий аппарат; </a:t>
            </a:r>
            <a:r>
              <a:rPr lang="ru-RU" dirty="0" smtClean="0"/>
              <a:t>4 </a:t>
            </a:r>
            <a:r>
              <a:rPr lang="ru-RU" dirty="0"/>
              <a:t>— ротор.</a:t>
            </a:r>
          </a:p>
        </p:txBody>
      </p:sp>
    </p:spTree>
    <p:extLst>
      <p:ext uri="{BB962C8B-B14F-4D97-AF65-F5344CB8AC3E}">
        <p14:creationId xmlns:p14="http://schemas.microsoft.com/office/powerpoint/2010/main" val="1733641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881" y="1321587"/>
            <a:ext cx="10972800" cy="1143000"/>
          </a:xfrm>
        </p:spPr>
        <p:txBody>
          <a:bodyPr/>
          <a:lstStyle/>
          <a:p>
            <a:r>
              <a:rPr lang="ru-RU" dirty="0" err="1" smtClean="0"/>
              <a:t>Ҳисобӣ</a:t>
            </a:r>
            <a:r>
              <a:rPr lang="ru-RU" dirty="0" smtClean="0"/>
              <a:t> </a:t>
            </a:r>
            <a:r>
              <a:rPr lang="ru-RU" dirty="0" err="1" smtClean="0"/>
              <a:t>нишондодҳои</a:t>
            </a:r>
            <a:r>
              <a:rPr lang="ru-RU" dirty="0" smtClean="0"/>
              <a:t> турбина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38348" y="2285992"/>
            <a:ext cx="3000396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НБО и </a:t>
            </a:r>
            <a:r>
              <a:rPr lang="ru-RU" sz="2400" b="1" dirty="0" err="1" smtClean="0"/>
              <a:t>хурд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38348" y="4357694"/>
            <a:ext cx="3000396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Микро НБО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52662" y="2928934"/>
            <a:ext cx="7215238" cy="121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</a:rPr>
              <a:t>Ҳисоб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кардани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параметрҳои</a:t>
            </a:r>
            <a:r>
              <a:rPr lang="ru-RU" sz="2400" dirty="0">
                <a:solidFill>
                  <a:schemeClr val="tx1"/>
                </a:solidFill>
              </a:rPr>
              <a:t> турбина </a:t>
            </a:r>
            <a:r>
              <a:rPr lang="ru-RU" sz="2400" dirty="0" err="1">
                <a:solidFill>
                  <a:schemeClr val="tx1"/>
                </a:solidFill>
              </a:rPr>
              <a:t>барои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объекти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алоҳида</a:t>
            </a:r>
            <a:r>
              <a:rPr lang="ru-RU" sz="2400" dirty="0">
                <a:solidFill>
                  <a:schemeClr val="tx1"/>
                </a:solidFill>
              </a:rPr>
              <a:t> дар </a:t>
            </a:r>
            <a:r>
              <a:rPr lang="ru-RU" sz="2400" dirty="0" err="1">
                <a:solidFill>
                  <a:schemeClr val="tx1"/>
                </a:solidFill>
              </a:rPr>
              <a:t>асоси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хусусиятҳои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моделӣ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анҷом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дода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мешавад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52662" y="5072074"/>
            <a:ext cx="7215238" cy="121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</a:rPr>
              <a:t>Интихоби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параметрҳои</a:t>
            </a:r>
            <a:r>
              <a:rPr lang="ru-RU" sz="2400" dirty="0">
                <a:solidFill>
                  <a:schemeClr val="tx1"/>
                </a:solidFill>
              </a:rPr>
              <a:t> турбина дар </a:t>
            </a:r>
            <a:r>
              <a:rPr lang="ru-RU" sz="2400" dirty="0" err="1">
                <a:solidFill>
                  <a:schemeClr val="tx1"/>
                </a:solidFill>
              </a:rPr>
              <a:t>асоси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унсурҳои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модулии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мавҷуда</a:t>
            </a:r>
            <a:r>
              <a:rPr lang="ru-RU" sz="2400" dirty="0">
                <a:solidFill>
                  <a:schemeClr val="tx1"/>
                </a:solidFill>
              </a:rPr>
              <a:t> ё </a:t>
            </a:r>
            <a:r>
              <a:rPr lang="ru-RU" sz="2400" dirty="0" err="1">
                <a:solidFill>
                  <a:schemeClr val="tx1"/>
                </a:solidFill>
              </a:rPr>
              <a:t>нерӯгоҳҳои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барқи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обии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мукаммал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анҷом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дода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мешавад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941967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92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737" y="1224035"/>
            <a:ext cx="109728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Насос </a:t>
            </a:r>
            <a:r>
              <a:rPr lang="ru-RU" dirty="0" err="1" smtClean="0"/>
              <a:t>ҳамчун</a:t>
            </a:r>
            <a:r>
              <a:rPr lang="ru-RU" dirty="0" smtClean="0"/>
              <a:t> гидротурбина</a:t>
            </a:r>
            <a:endParaRPr lang="ru-RU" dirty="0"/>
          </a:p>
        </p:txBody>
      </p:sp>
      <p:pic>
        <p:nvPicPr>
          <p:cNvPr id="53250" name="Picture 2" descr="http://best-m.info/vip/aquamash-center/images/%D0%90%D0%9A%D0%92%D0%90%D0%9C%D0%90%D0%A8%20-%20%D0%A6%D0%95%D0%9D%D0%A2%D0%A0%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6901" y="3156473"/>
            <a:ext cx="7459987" cy="31984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66977" y="2162127"/>
            <a:ext cx="320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+ 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конструксияи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содда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21568" y="2694808"/>
            <a:ext cx="2692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- </a:t>
            </a:r>
            <a:r>
              <a:rPr lang="ru-RU" sz="2400" b="1" dirty="0" err="1"/>
              <a:t>Набудани</a:t>
            </a:r>
            <a:r>
              <a:rPr lang="ru-RU" sz="2400" b="1" dirty="0"/>
              <a:t> </a:t>
            </a:r>
            <a:r>
              <a:rPr lang="ru-RU" sz="2400" b="1" dirty="0" err="1"/>
              <a:t>танзим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8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941967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73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493" y="1433880"/>
            <a:ext cx="10364451" cy="661057"/>
          </a:xfrm>
        </p:spPr>
        <p:txBody>
          <a:bodyPr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Қисмҳои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гидротурбина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8480" y="2522514"/>
            <a:ext cx="5786478" cy="7143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Камераи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спиралӣ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8480" y="3542424"/>
            <a:ext cx="5786478" cy="7143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Системаи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танзими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додани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тавонои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8480" y="4582209"/>
            <a:ext cx="5786478" cy="7143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Чархи</a:t>
            </a:r>
            <a:r>
              <a:rPr lang="ru-RU" sz="2400" b="1" dirty="0" smtClean="0">
                <a:solidFill>
                  <a:schemeClr val="tx1"/>
                </a:solidFill>
              </a:rPr>
              <a:t> кори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8480" y="5496388"/>
            <a:ext cx="5786478" cy="7143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Қубури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обкашӣ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2"/>
            <a:ext cx="18113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</p:spTree>
    <p:extLst>
      <p:ext uri="{BB962C8B-B14F-4D97-AF65-F5344CB8AC3E}">
        <p14:creationId xmlns:p14="http://schemas.microsoft.com/office/powerpoint/2010/main" val="355734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713" y="3503212"/>
            <a:ext cx="10972800" cy="1143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Раҳмат</a:t>
            </a:r>
            <a:r>
              <a:rPr lang="ru-RU" dirty="0" smtClean="0"/>
              <a:t> ба </a:t>
            </a:r>
            <a:r>
              <a:rPr lang="ru-RU" dirty="0" err="1" smtClean="0"/>
              <a:t>диқататон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8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941967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30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7672" y="1433880"/>
            <a:ext cx="115050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Турбинаи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Пелтона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Pelton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Turbine)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фаъоли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чолмонанд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тазиқи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баланд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мекунад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5340" y="2564465"/>
            <a:ext cx="4149725" cy="403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7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2"/>
            <a:ext cx="18113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43" y="2564467"/>
            <a:ext cx="3900366" cy="403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64" y="2564464"/>
            <a:ext cx="3677669" cy="403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53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921" y="1320285"/>
            <a:ext cx="10972800" cy="65547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Миқдори</a:t>
            </a:r>
            <a:r>
              <a:rPr lang="ru-RU" dirty="0" smtClean="0"/>
              <a:t> </a:t>
            </a:r>
            <a:r>
              <a:rPr lang="ru-RU" dirty="0" err="1" smtClean="0"/>
              <a:t>саплоҳо</a:t>
            </a:r>
            <a:r>
              <a:rPr lang="ru-RU" dirty="0" smtClean="0"/>
              <a:t> дар </a:t>
            </a:r>
            <a:r>
              <a:rPr lang="ru-RU" dirty="0" err="1" smtClean="0"/>
              <a:t>туринаи</a:t>
            </a:r>
            <a:r>
              <a:rPr lang="ru-RU" dirty="0" smtClean="0"/>
              <a:t> </a:t>
            </a:r>
            <a:r>
              <a:rPr lang="ru-RU" dirty="0" err="1" smtClean="0"/>
              <a:t>кавлезӣ</a:t>
            </a:r>
            <a:endParaRPr lang="ru-RU" dirty="0"/>
          </a:p>
        </p:txBody>
      </p:sp>
      <p:pic>
        <p:nvPicPr>
          <p:cNvPr id="5122" name="Picture 2" descr="http://blog.rushydro.ru/wp-content/uploads/2011/12/S_vs_pelton_schnitt_1_zoom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4" y="2060429"/>
            <a:ext cx="5012773" cy="42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2942" y="2527268"/>
            <a:ext cx="6288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Шумораи</a:t>
            </a:r>
            <a:r>
              <a:rPr lang="ru-RU" sz="2400" dirty="0"/>
              <a:t> </a:t>
            </a:r>
            <a:r>
              <a:rPr lang="ru-RU" sz="2400" dirty="0" err="1"/>
              <a:t>соплоҳо</a:t>
            </a:r>
            <a:r>
              <a:rPr lang="ru-RU" sz="2400" dirty="0"/>
              <a:t> </a:t>
            </a:r>
            <a:r>
              <a:rPr lang="ru-RU" sz="2400" dirty="0" err="1"/>
              <a:t>метавонад</a:t>
            </a:r>
            <a:r>
              <a:rPr lang="ru-RU" sz="2400" dirty="0"/>
              <a:t> аз 1 то 6 </a:t>
            </a:r>
            <a:r>
              <a:rPr lang="ru-RU" sz="2400" dirty="0" err="1"/>
              <a:t>бошад</a:t>
            </a:r>
            <a:r>
              <a:rPr lang="ru-RU" sz="2400" dirty="0"/>
              <a:t> (</a:t>
            </a:r>
            <a:r>
              <a:rPr lang="ru-RU" sz="2400" dirty="0" err="1"/>
              <a:t>вобаста</a:t>
            </a:r>
            <a:r>
              <a:rPr lang="ru-RU" sz="2400" dirty="0"/>
              <a:t> ба </a:t>
            </a:r>
            <a:r>
              <a:rPr lang="ru-RU" sz="2400" dirty="0" err="1"/>
              <a:t>суръати</a:t>
            </a:r>
            <a:r>
              <a:rPr lang="ru-RU" sz="2400" dirty="0"/>
              <a:t> </a:t>
            </a:r>
            <a:r>
              <a:rPr lang="ru-RU" sz="2400" dirty="0" err="1"/>
              <a:t>ҷараён</a:t>
            </a:r>
            <a:r>
              <a:rPr lang="ru-RU" sz="2400" dirty="0"/>
              <a:t> </a:t>
            </a:r>
            <a:r>
              <a:rPr lang="ru-RU" sz="2400" dirty="0" err="1"/>
              <a:t>ва</a:t>
            </a:r>
            <a:r>
              <a:rPr lang="ru-RU" sz="2400" dirty="0"/>
              <a:t> </a:t>
            </a:r>
            <a:r>
              <a:rPr lang="ru-RU" sz="2400" dirty="0" err="1" smtClean="0"/>
              <a:t>тавоноии</a:t>
            </a:r>
            <a:r>
              <a:rPr lang="ru-RU" sz="2400" dirty="0" smtClean="0"/>
              <a:t> турбина</a:t>
            </a:r>
            <a:r>
              <a:rPr lang="ru-RU" sz="2400" dirty="0"/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32942" y="4212017"/>
            <a:ext cx="643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Ҳар</a:t>
            </a:r>
            <a:r>
              <a:rPr lang="ru-RU" sz="2400" dirty="0"/>
              <a:t> </a:t>
            </a:r>
            <a:r>
              <a:rPr lang="ru-RU" sz="2400" dirty="0" err="1"/>
              <a:t>қадаре</a:t>
            </a:r>
            <a:r>
              <a:rPr lang="ru-RU" sz="2400" dirty="0"/>
              <a:t>, </a:t>
            </a:r>
            <a:r>
              <a:rPr lang="ru-RU" sz="2400" dirty="0" err="1"/>
              <a:t>ки</a:t>
            </a:r>
            <a:r>
              <a:rPr lang="ru-RU" sz="2400" dirty="0"/>
              <a:t> </a:t>
            </a:r>
            <a:r>
              <a:rPr lang="ru-RU" sz="2400" dirty="0" err="1"/>
              <a:t>соплоҳо</a:t>
            </a:r>
            <a:r>
              <a:rPr lang="ru-RU" sz="2400" dirty="0"/>
              <a:t> </a:t>
            </a:r>
            <a:r>
              <a:rPr lang="ru-RU" sz="2400" dirty="0" err="1"/>
              <a:t>зиёд</a:t>
            </a:r>
            <a:r>
              <a:rPr lang="ru-RU" sz="2400" dirty="0"/>
              <a:t> </a:t>
            </a:r>
            <a:r>
              <a:rPr lang="ru-RU" sz="2400" dirty="0" err="1"/>
              <a:t>бошанд</a:t>
            </a:r>
            <a:r>
              <a:rPr lang="ru-RU" sz="2400" dirty="0"/>
              <a:t>, </a:t>
            </a:r>
            <a:r>
              <a:rPr lang="ru-RU" sz="2400" dirty="0" err="1"/>
              <a:t>ҷараёни</a:t>
            </a:r>
            <a:r>
              <a:rPr lang="ru-RU" sz="2400" dirty="0"/>
              <a:t> </a:t>
            </a:r>
            <a:r>
              <a:rPr lang="ru-RU" sz="2400" dirty="0" err="1"/>
              <a:t>ҳаракат</a:t>
            </a:r>
            <a:r>
              <a:rPr lang="ru-RU" sz="2400" dirty="0"/>
              <a:t> ба </a:t>
            </a:r>
            <a:r>
              <a:rPr lang="ru-RU" sz="2400" dirty="0" err="1"/>
              <a:t>чархҳо</a:t>
            </a:r>
            <a:r>
              <a:rPr lang="ru-RU" sz="2400" dirty="0"/>
              <a:t> </a:t>
            </a:r>
            <a:r>
              <a:rPr lang="ru-RU" sz="2400" dirty="0" err="1"/>
              <a:t>ҳамон</a:t>
            </a:r>
            <a:r>
              <a:rPr lang="ru-RU" sz="2400" dirty="0"/>
              <a:t> </a:t>
            </a:r>
            <a:r>
              <a:rPr lang="ru-RU" sz="2400" dirty="0" err="1"/>
              <a:t>қадар</a:t>
            </a:r>
            <a:r>
              <a:rPr lang="ru-RU" sz="2400" dirty="0"/>
              <a:t> </a:t>
            </a:r>
            <a:r>
              <a:rPr lang="ru-RU" sz="2400" dirty="0" err="1"/>
              <a:t>яксонтар</a:t>
            </a:r>
            <a:r>
              <a:rPr lang="ru-RU" sz="2400" dirty="0"/>
              <a:t> </a:t>
            </a:r>
            <a:r>
              <a:rPr lang="ru-RU" sz="2400" dirty="0" err="1"/>
              <a:t>мешавад</a:t>
            </a:r>
            <a:r>
              <a:rPr lang="ru-RU" sz="2400" dirty="0"/>
              <a:t> </a:t>
            </a:r>
            <a:r>
              <a:rPr lang="ru-RU" sz="2400" dirty="0" err="1"/>
              <a:t>ва</a:t>
            </a:r>
            <a:r>
              <a:rPr lang="ru-RU" sz="2400" dirty="0"/>
              <a:t> </a:t>
            </a:r>
            <a:r>
              <a:rPr lang="ru-RU" sz="2400" dirty="0" err="1"/>
              <a:t>самаранокии</a:t>
            </a:r>
            <a:r>
              <a:rPr lang="ru-RU" sz="2400" dirty="0"/>
              <a:t> он </a:t>
            </a:r>
            <a:r>
              <a:rPr lang="ru-RU" sz="2400" dirty="0" err="1"/>
              <a:t>баландтар</a:t>
            </a:r>
            <a:r>
              <a:rPr lang="ru-RU" sz="2400" dirty="0"/>
              <a:t> </a:t>
            </a:r>
            <a:r>
              <a:rPr lang="ru-RU" sz="2400" dirty="0" err="1"/>
              <a:t>аст</a:t>
            </a:r>
            <a:r>
              <a:rPr lang="ru-RU" sz="2400" dirty="0"/>
              <a:t>. </a:t>
            </a:r>
            <a:r>
              <a:rPr lang="ru-RU" sz="2400" dirty="0" err="1"/>
              <a:t>турбинахо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7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2"/>
            <a:ext cx="18113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757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899" y="1164770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/>
              <a:t>Турбинаи</a:t>
            </a:r>
            <a:r>
              <a:rPr lang="ru-RU" sz="4000" dirty="0" smtClean="0"/>
              <a:t> </a:t>
            </a:r>
            <a:r>
              <a:rPr lang="ru-RU" sz="4000" dirty="0" err="1" smtClean="0"/>
              <a:t>ковшии</a:t>
            </a:r>
            <a:r>
              <a:rPr lang="ru-RU" sz="4000" dirty="0" smtClean="0"/>
              <a:t> </a:t>
            </a:r>
            <a:r>
              <a:rPr lang="ru-RU" sz="4000" dirty="0" err="1" smtClean="0"/>
              <a:t>дучарха</a:t>
            </a:r>
            <a:r>
              <a:rPr lang="ru-RU" sz="4000" dirty="0" smtClean="0"/>
              <a:t> (</a:t>
            </a:r>
            <a:r>
              <a:rPr lang="ru-RU" sz="4000" dirty="0" err="1" smtClean="0"/>
              <a:t>сечарха</a:t>
            </a:r>
            <a:r>
              <a:rPr lang="ru-RU" sz="4000" dirty="0" smtClean="0"/>
              <a:t>)</a:t>
            </a:r>
            <a:endParaRPr lang="ru-RU" sz="4000" dirty="0"/>
          </a:p>
        </p:txBody>
      </p:sp>
      <p:pic>
        <p:nvPicPr>
          <p:cNvPr id="4098" name="Picture 2" descr="https://upload.wikimedia.org/wikipedia/commons/thumb/8/8a/Walchenseewerk_Pelton_120.jpg/1024px-Walchenseewerk_Pelton_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2111827"/>
            <a:ext cx="5472608" cy="437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5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2"/>
            <a:ext cx="18113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905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41965" y="1562735"/>
            <a:ext cx="9423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5. Турбина Фрэнсиса (</a:t>
            </a:r>
            <a:r>
              <a:rPr lang="en-US" sz="2400" b="1" dirty="0" err="1"/>
              <a:t>Frencis</a:t>
            </a:r>
            <a:r>
              <a:rPr lang="ru-RU" sz="2400" b="1" dirty="0"/>
              <a:t> Turbine) – </a:t>
            </a:r>
            <a:r>
              <a:rPr lang="ru-RU" sz="2400" dirty="0" err="1" smtClean="0"/>
              <a:t>турбинаи</a:t>
            </a:r>
            <a:r>
              <a:rPr lang="ru-RU" sz="2400" dirty="0" smtClean="0"/>
              <a:t> </a:t>
            </a:r>
            <a:r>
              <a:rPr lang="ru-RU" sz="2400" dirty="0" err="1" smtClean="0"/>
              <a:t>радиали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меҳварӣ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8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941967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82" y="2142943"/>
            <a:ext cx="4406236" cy="425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142" y="2142943"/>
            <a:ext cx="5628611" cy="422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13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2"/>
            <a:ext cx="18113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8" y="2196403"/>
            <a:ext cx="2510859" cy="428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64" y="2248713"/>
            <a:ext cx="2764066" cy="400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347" y="2267121"/>
            <a:ext cx="2995657" cy="396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06" y="2196403"/>
            <a:ext cx="2908939" cy="410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16479" y="1606603"/>
            <a:ext cx="2210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Турбинаи</a:t>
            </a:r>
            <a:r>
              <a:rPr lang="ru-RU" dirty="0" smtClean="0"/>
              <a:t> </a:t>
            </a:r>
            <a:r>
              <a:rPr lang="ru-RU" dirty="0" err="1" smtClean="0"/>
              <a:t>диоганалӣ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368591" y="1645988"/>
            <a:ext cx="3754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Турбинаи</a:t>
            </a:r>
            <a:r>
              <a:rPr lang="ru-RU" dirty="0" smtClean="0"/>
              <a:t> </a:t>
            </a:r>
            <a:r>
              <a:rPr lang="ru-RU" dirty="0" err="1" smtClean="0"/>
              <a:t>пропеллерии</a:t>
            </a:r>
            <a:r>
              <a:rPr lang="ru-RU" dirty="0" smtClean="0"/>
              <a:t>  ним </a:t>
            </a:r>
            <a:r>
              <a:rPr lang="ru-RU" dirty="0"/>
              <a:t>К</a:t>
            </a:r>
            <a:r>
              <a:rPr lang="ru-RU" dirty="0" smtClean="0"/>
              <a:t>аплан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582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0862" y="1433880"/>
            <a:ext cx="9779542" cy="5707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err="1" smtClean="0"/>
              <a:t>турбинаи</a:t>
            </a:r>
            <a:r>
              <a:rPr lang="ru-RU" sz="4000" dirty="0" smtClean="0"/>
              <a:t> винти (шнековый)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2"/>
            <a:ext cx="18113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9" y="2112977"/>
            <a:ext cx="5786651" cy="391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90" y="2112978"/>
            <a:ext cx="5628445" cy="391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00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60" y="1518558"/>
            <a:ext cx="10972800" cy="538842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/>
              <a:t>Танзими</a:t>
            </a:r>
            <a:r>
              <a:rPr lang="ru-RU" sz="4000" dirty="0" smtClean="0"/>
              <a:t> </a:t>
            </a:r>
            <a:r>
              <a:rPr lang="ru-RU" sz="4000" dirty="0" err="1" smtClean="0"/>
              <a:t>сарфи</a:t>
            </a:r>
            <a:r>
              <a:rPr lang="ru-RU" sz="4000" dirty="0" smtClean="0"/>
              <a:t> оби </a:t>
            </a:r>
            <a:r>
              <a:rPr lang="ru-RU" sz="4000" dirty="0" err="1" smtClean="0"/>
              <a:t>турбинаи</a:t>
            </a:r>
            <a:r>
              <a:rPr lang="ru-RU" sz="4000" dirty="0" smtClean="0"/>
              <a:t> </a:t>
            </a:r>
            <a:r>
              <a:rPr lang="ru-RU" sz="4000" dirty="0" err="1" smtClean="0"/>
              <a:t>ковшмонанд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0815" y="2255766"/>
            <a:ext cx="3919259" cy="2121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1338" y="2055711"/>
            <a:ext cx="7879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Дастгоҳи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танзими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сарфи</a:t>
            </a:r>
            <a:r>
              <a:rPr lang="ru-RU" sz="2000" b="1" dirty="0" smtClean="0"/>
              <a:t> об дар (Сопловой аппарат) </a:t>
            </a:r>
            <a:r>
              <a:rPr lang="ru-RU" sz="2000" b="1" dirty="0" err="1" smtClean="0"/>
              <a:t>турбинаи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ковшӣ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669" y="4547171"/>
            <a:ext cx="4708571" cy="1838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6160" y="6385245"/>
            <a:ext cx="4097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Тағйирдодани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сарфи</a:t>
            </a:r>
            <a:r>
              <a:rPr lang="ru-RU" sz="2000" b="1" dirty="0" smtClean="0"/>
              <a:t> об </a:t>
            </a:r>
            <a:r>
              <a:rPr lang="ru-RU" sz="2000" b="1" dirty="0" err="1" smtClean="0"/>
              <a:t>бо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сузанак</a:t>
            </a:r>
            <a:endParaRPr lang="ru-RU" sz="2000" b="1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618633" y="3137742"/>
            <a:ext cx="5103685" cy="2689852"/>
            <a:chOff x="5364088" y="3356992"/>
            <a:chExt cx="3797920" cy="110504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64088" y="3356992"/>
              <a:ext cx="1368152" cy="1105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159069" y="3772500"/>
              <a:ext cx="2002939" cy="164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/>
                <a:t>Дефлектор </a:t>
              </a:r>
              <a:r>
                <a:rPr lang="ru-RU" sz="2000" b="1" dirty="0" smtClean="0"/>
                <a:t>(</a:t>
              </a:r>
              <a:r>
                <a:rPr lang="ru-RU" sz="2000" b="1" dirty="0" err="1" smtClean="0"/>
                <a:t>радкунак</a:t>
              </a:r>
              <a:r>
                <a:rPr lang="ru-RU" sz="2000" b="1" dirty="0" smtClean="0"/>
                <a:t>)</a:t>
              </a:r>
              <a:endParaRPr lang="ru-RU" b="1" dirty="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1941967" y="0"/>
            <a:ext cx="10250033" cy="13795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Calibri"/>
              </a:rPr>
              <a:t>Донишгоҳи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техникии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Тоҷикистон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ба </a:t>
            </a:r>
            <a:r>
              <a:rPr lang="ru-RU" sz="2800" dirty="0" err="1">
                <a:solidFill>
                  <a:prstClr val="white"/>
                </a:solidFill>
                <a:latin typeface="Calibri"/>
              </a:rPr>
              <a:t>номи</a:t>
            </a:r>
            <a:r>
              <a:rPr lang="ru-RU" sz="2800" dirty="0">
                <a:solidFill>
                  <a:prstClr val="white"/>
                </a:solidFill>
                <a:latin typeface="Calibri"/>
              </a:rPr>
              <a:t>  академик М.С. Осими</a:t>
            </a:r>
          </a:p>
        </p:txBody>
      </p:sp>
      <p:pic>
        <p:nvPicPr>
          <p:cNvPr id="12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2"/>
            <a:ext cx="18113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26781"/>
      </p:ext>
    </p:extLst>
  </p:cSld>
  <p:clrMapOvr>
    <a:masterClrMapping/>
  </p:clrMapOvr>
</p:sld>
</file>

<file path=ppt/theme/theme1.xml><?xml version="1.0" encoding="utf-8"?>
<a:theme xmlns:a="http://schemas.openxmlformats.org/drawingml/2006/main" name="1_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</TotalTime>
  <Words>926</Words>
  <Application>Microsoft Office PowerPoint</Application>
  <PresentationFormat>Произвольный</PresentationFormat>
  <Paragraphs>142</Paragraphs>
  <Slides>20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1_La mente</vt:lpstr>
      <vt:lpstr>Презентация PowerPoint</vt:lpstr>
      <vt:lpstr>Қисмҳои гидротурбина</vt:lpstr>
      <vt:lpstr>Презентация PowerPoint</vt:lpstr>
      <vt:lpstr>Миқдори саплоҳо дар туринаи кавлезӣ</vt:lpstr>
      <vt:lpstr>Турбинаи ковшии дучарха (сечарха)</vt:lpstr>
      <vt:lpstr>Презентация PowerPoint</vt:lpstr>
      <vt:lpstr>Презентация PowerPoint</vt:lpstr>
      <vt:lpstr>турбинаи винти (шнековый)</vt:lpstr>
      <vt:lpstr>Танзими сарфи оби турбинаи ковшмонанд</vt:lpstr>
      <vt:lpstr>Намуди гидротурбина</vt:lpstr>
      <vt:lpstr>Презентация PowerPoint</vt:lpstr>
      <vt:lpstr>Намуди гидротурбина</vt:lpstr>
      <vt:lpstr>Намуди гидротурбина</vt:lpstr>
      <vt:lpstr>Хусусиятҳои конструктивии турбинаи гидравликӣ</vt:lpstr>
      <vt:lpstr>Таснифоти турбинахо аз руи тазиқ</vt:lpstr>
      <vt:lpstr>Маркировкаи гидротурбина</vt:lpstr>
      <vt:lpstr>Ҷобоҷогузории гидроагрегатҳо</vt:lpstr>
      <vt:lpstr>Ҳисобӣ нишондодҳои турбина</vt:lpstr>
      <vt:lpstr>Насос ҳамчун гидротурбина</vt:lpstr>
      <vt:lpstr>Раҳмат ба диқататон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38</cp:revision>
  <dcterms:created xsi:type="dcterms:W3CDTF">2017-03-16T00:45:24Z</dcterms:created>
  <dcterms:modified xsi:type="dcterms:W3CDTF">2024-10-12T11:46:13Z</dcterms:modified>
</cp:coreProperties>
</file>