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notesMasterIdLst>
    <p:notesMasterId r:id="rId26"/>
  </p:notesMasterIdLst>
  <p:handoutMasterIdLst>
    <p:handoutMasterId r:id="rId27"/>
  </p:handoutMasterIdLst>
  <p:sldIdLst>
    <p:sldId id="430" r:id="rId4"/>
    <p:sldId id="379" r:id="rId5"/>
    <p:sldId id="406" r:id="rId6"/>
    <p:sldId id="417" r:id="rId7"/>
    <p:sldId id="416" r:id="rId8"/>
    <p:sldId id="412" r:id="rId9"/>
    <p:sldId id="422" r:id="rId10"/>
    <p:sldId id="409" r:id="rId11"/>
    <p:sldId id="407" r:id="rId12"/>
    <p:sldId id="420" r:id="rId13"/>
    <p:sldId id="414" r:id="rId14"/>
    <p:sldId id="411" r:id="rId15"/>
    <p:sldId id="426" r:id="rId16"/>
    <p:sldId id="421" r:id="rId17"/>
    <p:sldId id="427" r:id="rId18"/>
    <p:sldId id="408" r:id="rId19"/>
    <p:sldId id="415" r:id="rId20"/>
    <p:sldId id="429" r:id="rId21"/>
    <p:sldId id="410" r:id="rId22"/>
    <p:sldId id="424" r:id="rId23"/>
    <p:sldId id="425" r:id="rId24"/>
    <p:sldId id="386" r:id="rId25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7" autoAdjust="0"/>
    <p:restoredTop sz="94676" autoAdjust="0"/>
  </p:normalViewPr>
  <p:slideViewPr>
    <p:cSldViewPr>
      <p:cViewPr varScale="1">
        <p:scale>
          <a:sx n="69" d="100"/>
          <a:sy n="69" d="100"/>
        </p:scale>
        <p:origin x="-750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МУҲАРРИКҲОИ ДАРУНСӮЗИ АВТОМОБИЛӢ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D4B72EE-B91A-4A61-AA9A-1647D4668A51}" type="datetimeFigureOut">
              <a:rPr lang="ru-RU"/>
              <a:pPr>
                <a:defRPr/>
              </a:pPr>
              <a:t>14.09.2024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F56909A-E89E-4764-9251-ED49DACEC37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371204698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МУҲАРРИКҲОИ ДАРУНСӮЗИ АВТОМОБИЛӢ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5931269-2394-4F88-B934-AED3B1738AF9}" type="datetimeFigureOut">
              <a:rPr lang="ru-RU"/>
              <a:pPr>
                <a:defRPr/>
              </a:pPr>
              <a:t>14.09.2024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900499-9E3B-42BE-A525-7B87EA6EE1A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404906610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A935-7B58-4FE3-8827-14C5B8F9C4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21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7" y="1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21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7980" y="409427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1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44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V="1">
            <a:off x="1487488" y="1031250"/>
            <a:ext cx="940904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97566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DDD9-1916-4E88-A337-E6DEABCEE5B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21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7" y="1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21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7980" y="409427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1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44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583499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54916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05079-C988-43D8-8631-6B241E3D07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21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7" y="1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21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7980" y="409427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1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44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583499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813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4C22FE-406A-4720-9484-206EAA5E1E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7768B7-EDB6-4BAE-A74D-38B281F9372A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5393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EC27-C201-45A6-BE6F-0989B06708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742F7-E083-4E34-A083-AB320D0B1161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6082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132D88-550A-4054-856D-4722C876C6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116A05-B2C2-46B3-81F8-AA0B647EB914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6081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5B7CC2-C242-4694-B532-DA80B753B2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23B9C-3B1A-4915-B0B2-2931967C3125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555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E5DC14-6B55-42AA-A2F3-E8B1B59D93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CF21FF-5B2A-47CF-9163-226307E06B09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352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C114AD-AE0B-420B-8AF5-3BE6B577B5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D9967-1DD4-474A-9B7D-367C8F33F5A8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25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8F33C-D7CB-40E3-B693-E56D79118D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A9B9A6-B789-40E2-A6C8-00483344552F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888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F7095-72DE-4E9A-9B64-09E7EE42C2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5379EA-1B3F-44E6-B27B-6A8AFBAEBCF0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369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31C1-B089-4F9C-B976-D80C56188D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21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7" y="1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21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7980" y="409427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1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44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583499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28223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68DD86-B89A-42E6-962D-B46F09BC59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60B57-D425-4909-A43A-B714E30AC1C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945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2A1BC8-AAAE-4714-8EBC-E058118EAC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ADE61-0EC1-4C18-8565-5BBDCEC507B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2487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8ED1CE-B75D-41C3-A46B-8144F84028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D5702-4595-49A7-A19C-926506BC0456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5746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4C22FE-406A-4720-9484-206EAA5E1E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7768B7-EDB6-4BAE-A74D-38B281F9372A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431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EC27-C201-45A6-BE6F-0989B06708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742F7-E083-4E34-A083-AB320D0B1161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420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132D88-550A-4054-856D-4722C876C6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116A05-B2C2-46B3-81F8-AA0B647EB914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96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5B7CC2-C242-4694-B532-DA80B753B2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23B9C-3B1A-4915-B0B2-2931967C3125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7281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E5DC14-6B55-42AA-A2F3-E8B1B59D93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CF21FF-5B2A-47CF-9163-226307E06B09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4637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C114AD-AE0B-420B-8AF5-3BE6B577B5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D9967-1DD4-474A-9B7D-367C8F33F5A8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3616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8F33C-D7CB-40E3-B693-E56D79118D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A9B9A6-B789-40E2-A6C8-00483344552F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877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7957-8661-42F1-8F5B-0940030113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21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7" y="1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21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7980" y="409427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1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44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583499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93987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F7095-72DE-4E9A-9B64-09E7EE42C2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5379EA-1B3F-44E6-B27B-6A8AFBAEBCF0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432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68DD86-B89A-42E6-962D-B46F09BC59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60B57-D425-4909-A43A-B714E30AC1C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3467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2A1BC8-AAAE-4714-8EBC-E058118EAC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ADE61-0EC1-4C18-8565-5BBDCEC507B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2596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8ED1CE-B75D-41C3-A46B-8144F84028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D5702-4595-49A7-A19C-926506BC0456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9546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85B1-2FFA-40FC-B5F3-891537A00D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5521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69171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0992544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1775521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5535117" y="1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775521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1769171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992544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 userDrawn="1"/>
        </p:nvCxnSpPr>
        <p:spPr>
          <a:xfrm flipV="1">
            <a:off x="1583499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7817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C63-D7DC-4B36-AE12-77A967F0C8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5521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535117" y="1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75521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777980" y="409427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1769171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92544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775521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5535117" y="1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1775521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1769171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10992544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 userDrawn="1"/>
        </p:nvCxnSpPr>
        <p:spPr>
          <a:xfrm flipV="1">
            <a:off x="1583499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4958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F2E4-D4E7-4B34-BA3F-A7289135D7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775521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35117" y="1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75521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7980" y="409427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69171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0992544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 flipV="1">
            <a:off x="1583499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7750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4053-1B29-433C-8AFA-A72378E920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1775521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5535117" y="1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21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77980" y="409427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69171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0992544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 flipV="1">
            <a:off x="1583499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301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2A17-EBCB-4458-BEA2-37A80FCC30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75521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5535117" y="1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5521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77980" y="409427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69171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0992544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V="1">
            <a:off x="1583499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968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2E8C-94D5-48B3-9080-9ED4655DC3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75521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5535117" y="1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5521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77980" y="409427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69171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0992544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V="1">
            <a:off x="1583499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05186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832996A-28C3-4AEB-9D38-C2BE71A58DD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14.09.2024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5520" y="12957"/>
            <a:ext cx="9313035" cy="104091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36" y="5439"/>
            <a:ext cx="1763784" cy="104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6BBF074-7DE1-44FC-B122-DC7BE082FE5C}"/>
              </a:ext>
            </a:extLst>
          </p:cNvPr>
          <p:cNvSpPr/>
          <p:nvPr userDrawn="1"/>
        </p:nvSpPr>
        <p:spPr>
          <a:xfrm>
            <a:off x="11088552" y="-22626"/>
            <a:ext cx="1103448" cy="1075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18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769482-2F76-4AAF-8FDC-92FB3CAC85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1D95BB-4FB4-4664-BEFD-03319D3A9B9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308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769482-2F76-4AAF-8FDC-92FB3CAC85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1D95BB-4FB4-4664-BEFD-03319D3A9B9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37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8.jpeg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44826"/>
            <a:ext cx="121920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g-Cyrl-TJ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КАФЕДРАИ 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g-Cyrl-TJ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tg-Cyrl-TJ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НЕРУГОҲҲОИ ЭЛЕКТРИКӢ</a:t>
            </a:r>
            <a:r>
              <a:rPr lang="tg-Cyrl-TJ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tg-Cyrl-TJ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337" y="92705"/>
            <a:ext cx="1338369" cy="96003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75ED71A-8389-45DB-896C-C02186C560A2}"/>
              </a:ext>
            </a:extLst>
          </p:cNvPr>
          <p:cNvSpPr/>
          <p:nvPr/>
        </p:nvSpPr>
        <p:spPr>
          <a:xfrm>
            <a:off x="1823610" y="2694708"/>
            <a:ext cx="85447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g-Cyrl-TJ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ФАННИ</a:t>
            </a:r>
          </a:p>
          <a:p>
            <a:pPr algn="ctr"/>
            <a:r>
              <a:rPr lang="tg-Cyrl-TJ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g-Cyrl-TJ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МАНБАЪҲОИ БАРҚАРОРШАВАНДАИ ЭНЕРГИЯ</a:t>
            </a:r>
            <a:r>
              <a:rPr lang="tg-Cyrl-TJ" sz="1400" b="1" dirty="0" smtClean="0">
                <a:solidFill>
                  <a:srgbClr val="C00000"/>
                </a:solidFill>
              </a:rPr>
              <a:t/>
            </a:r>
            <a:br>
              <a:rPr lang="tg-Cyrl-TJ" sz="1400" b="1" dirty="0" smtClean="0">
                <a:solidFill>
                  <a:srgbClr val="C00000"/>
                </a:solidFill>
              </a:rPr>
            </a:br>
            <a:r>
              <a:rPr lang="tg-Cyrl-TJ" sz="2000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ЛЕКСИЯИ </a:t>
            </a:r>
            <a:r>
              <a:rPr lang="tg-Cyrl-TJ" sz="20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</a:p>
          <a:p>
            <a:pPr algn="ctr"/>
            <a:r>
              <a:rPr lang="tg-Cyrl-TJ" sz="2000" b="1" cap="all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Таҷҳизоти гидравликии НБО</a:t>
            </a:r>
          </a:p>
        </p:txBody>
      </p:sp>
      <p:pic>
        <p:nvPicPr>
          <p:cNvPr id="8" name="Рисунок 7" descr="4f9cafb0ce17e159deacea61493668d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646" y="4055133"/>
            <a:ext cx="4643470" cy="2731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24628" y="5699485"/>
            <a:ext cx="5500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Номзади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илм</a:t>
            </a:r>
            <a:r>
              <a:rPr lang="tg-Cyrl-TJ" sz="2000" dirty="0" smtClean="0">
                <a:latin typeface="Times New Roman" pitchFamily="18" charset="0"/>
                <a:cs typeface="Times New Roman" pitchFamily="18" charset="0"/>
              </a:rPr>
              <a:t>ҳои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техникӣ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дотсент</a:t>
            </a:r>
            <a:endParaRPr lang="tg-Cyrl-TJ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g-Cyrl-TJ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ҲАСАНЗОДА НАСРУЛЛО</a:t>
            </a:r>
            <a:endParaRPr lang="en-US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tel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tg-Cyrl-TJ" sz="2000" b="1" dirty="0" smtClean="0">
                <a:latin typeface="Times New Roman" pitchFamily="18" charset="0"/>
                <a:cs typeface="Times New Roman" pitchFamily="18" charset="0"/>
              </a:rPr>
              <a:t>935338080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tg-Cyrl-TJ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nasrullo-5445</a:t>
            </a:r>
            <a:r>
              <a:rPr lang="tg-Cyrl-TJ" sz="2000" b="1" dirty="0" smtClean="0">
                <a:latin typeface="Times New Roman" pitchFamily="18" charset="0"/>
                <a:cs typeface="Times New Roman" pitchFamily="18" charset="0"/>
              </a:rPr>
              <a:t>@mail.ru</a:t>
            </a:r>
            <a:endParaRPr lang="ru-RU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3" descr="C:\Users\nasrullo\Desktop\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96330" y="3511070"/>
            <a:ext cx="1654174" cy="2203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5280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10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09852" y="1181385"/>
            <a:ext cx="7858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g-Cyrl-TJ" sz="24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Намунаи камераи </a:t>
            </a:r>
            <a:r>
              <a:rPr lang="tg-Cyrl-TJ" sz="24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спиралӣ (</a:t>
            </a:r>
            <a:r>
              <a:rPr lang="tg-Cyrl-TJ" sz="24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металли)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2530" name="Picture 2" descr="D:\КАФЕДРА\ЛЕКСИЯХО-2021\4. МБГЭ\Лекция+видеолекция\Фотографии\IMG_06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1" t="32453" r="15379" b="9450"/>
          <a:stretch/>
        </p:blipFill>
        <p:spPr bwMode="auto">
          <a:xfrm>
            <a:off x="2190922" y="1916832"/>
            <a:ext cx="7260481" cy="398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C:\Users\nasrullo\Desktop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923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11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426385" y="999485"/>
            <a:ext cx="9956799" cy="609600"/>
          </a:xfrm>
          <a:prstGeom prst="rect">
            <a:avLst/>
          </a:prstGeom>
          <a:noFill/>
        </p:spPr>
        <p:txBody>
          <a:bodyPr vert="horz" lIns="92075" tIns="46038" rIns="92075" bIns="4603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62000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АППАРАТИ САМТДЕҲ - (КАЛИДИ ОБ)</a:t>
            </a:r>
          </a:p>
        </p:txBody>
      </p:sp>
      <p:grpSp>
        <p:nvGrpSpPr>
          <p:cNvPr id="170" name="Group 119"/>
          <p:cNvGrpSpPr>
            <a:grpSpLocks/>
          </p:cNvGrpSpPr>
          <p:nvPr/>
        </p:nvGrpSpPr>
        <p:grpSpPr bwMode="auto">
          <a:xfrm>
            <a:off x="409909" y="1609086"/>
            <a:ext cx="11328400" cy="646113"/>
            <a:chOff x="216" y="512"/>
            <a:chExt cx="5352" cy="407"/>
          </a:xfrm>
        </p:grpSpPr>
        <p:sp>
          <p:nvSpPr>
            <p:cNvPr id="171" name="Text Box 7"/>
            <p:cNvSpPr txBox="1">
              <a:spLocks noChangeArrowheads="1"/>
            </p:cNvSpPr>
            <p:nvPr/>
          </p:nvSpPr>
          <p:spPr bwMode="auto">
            <a:xfrm>
              <a:off x="216" y="636"/>
              <a:ext cx="77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solidFill>
                    <a:srgbClr val="A50021"/>
                  </a:solidFill>
                  <a:cs typeface="Times New Roman" pitchFamily="18" charset="0"/>
                </a:rPr>
                <a:t>Таъинот:</a:t>
              </a:r>
              <a:endParaRPr lang="ru-RU" sz="1800" b="1" dirty="0">
                <a:cs typeface="Times New Roman" pitchFamily="18" charset="0"/>
              </a:endParaRPr>
            </a:p>
          </p:txBody>
        </p:sp>
        <p:sp>
          <p:nvSpPr>
            <p:cNvPr id="172" name="Text Box 8"/>
            <p:cNvSpPr txBox="1">
              <a:spLocks noChangeArrowheads="1"/>
            </p:cNvSpPr>
            <p:nvPr/>
          </p:nvSpPr>
          <p:spPr bwMode="auto">
            <a:xfrm>
              <a:off x="1200" y="512"/>
              <a:ext cx="4368" cy="4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err="1" smtClean="0">
                  <a:cs typeface="Times New Roman" pitchFamily="18" charset="0"/>
                </a:rPr>
                <a:t>Тағйирдиҳии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таъминоти</a:t>
              </a:r>
              <a:r>
                <a:rPr lang="ru-RU" sz="1800" b="1" dirty="0" smtClean="0">
                  <a:cs typeface="Times New Roman" pitchFamily="18" charset="0"/>
                </a:rPr>
                <a:t> (</a:t>
              </a:r>
              <a:r>
                <a:rPr lang="ru-RU" sz="1800" b="1" dirty="0" err="1" smtClean="0">
                  <a:cs typeface="Times New Roman" pitchFamily="18" charset="0"/>
                </a:rPr>
                <a:t>додани</a:t>
              </a:r>
              <a:r>
                <a:rPr lang="ru-RU" sz="1800" b="1" dirty="0" smtClean="0">
                  <a:cs typeface="Times New Roman" pitchFamily="18" charset="0"/>
                </a:rPr>
                <a:t>) об ба турбина ва </a:t>
              </a:r>
              <a:r>
                <a:rPr lang="ru-RU" sz="1800" b="1" dirty="0" err="1" smtClean="0">
                  <a:cs typeface="Times New Roman" pitchFamily="18" charset="0"/>
                </a:rPr>
                <a:t>таҳти</a:t>
              </a:r>
              <a:r>
                <a:rPr lang="ru-RU" sz="1800" b="1" dirty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кунҷи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зарури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равонакардани</a:t>
              </a:r>
              <a:r>
                <a:rPr lang="ru-RU" sz="1800" b="1" dirty="0">
                  <a:cs typeface="Times New Roman" pitchFamily="18" charset="0"/>
                </a:rPr>
                <a:t> </a:t>
              </a:r>
              <a:r>
                <a:rPr lang="ru-RU" sz="1800" b="1" dirty="0" smtClean="0">
                  <a:cs typeface="Times New Roman" pitchFamily="18" charset="0"/>
                </a:rPr>
                <a:t>маҷро (ё </a:t>
              </a:r>
              <a:r>
                <a:rPr lang="ru-RU" sz="1800" b="1" dirty="0" err="1" smtClean="0">
                  <a:cs typeface="Times New Roman" pitchFamily="18" charset="0"/>
                </a:rPr>
                <a:t>самт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додани</a:t>
              </a:r>
              <a:r>
                <a:rPr lang="ru-RU" sz="1800" b="1" dirty="0">
                  <a:cs typeface="Times New Roman" pitchFamily="18" charset="0"/>
                </a:rPr>
                <a:t> </a:t>
              </a:r>
              <a:r>
                <a:rPr lang="ru-RU" sz="1800" b="1" dirty="0" smtClean="0">
                  <a:cs typeface="Times New Roman" pitchFamily="18" charset="0"/>
                </a:rPr>
                <a:t>маҷро) </a:t>
              </a:r>
              <a:endParaRPr lang="ru-RU" sz="1800" b="1" dirty="0">
                <a:cs typeface="Times New Roman" pitchFamily="18" charset="0"/>
              </a:endParaRPr>
            </a:p>
          </p:txBody>
        </p:sp>
      </p:grpSp>
      <p:grpSp>
        <p:nvGrpSpPr>
          <p:cNvPr id="173" name="Group 121"/>
          <p:cNvGrpSpPr>
            <a:grpSpLocks/>
          </p:cNvGrpSpPr>
          <p:nvPr/>
        </p:nvGrpSpPr>
        <p:grpSpPr bwMode="auto">
          <a:xfrm>
            <a:off x="431800" y="2685281"/>
            <a:ext cx="11074400" cy="646113"/>
            <a:chOff x="192" y="1420"/>
            <a:chExt cx="5232" cy="407"/>
          </a:xfrm>
        </p:grpSpPr>
        <p:sp>
          <p:nvSpPr>
            <p:cNvPr id="174" name="Text Box 10"/>
            <p:cNvSpPr txBox="1">
              <a:spLocks noChangeArrowheads="1"/>
            </p:cNvSpPr>
            <p:nvPr/>
          </p:nvSpPr>
          <p:spPr bwMode="auto">
            <a:xfrm>
              <a:off x="192" y="1420"/>
              <a:ext cx="1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solidFill>
                    <a:srgbClr val="A50021"/>
                  </a:solidFill>
                  <a:cs typeface="Times New Roman" pitchFamily="18" charset="0"/>
                </a:rPr>
                <a:t>Иҷроиш:</a:t>
              </a:r>
              <a:endParaRPr lang="ru-RU" sz="1800" b="1" dirty="0">
                <a:cs typeface="Times New Roman" pitchFamily="18" charset="0"/>
              </a:endParaRPr>
            </a:p>
          </p:txBody>
        </p:sp>
        <p:sp>
          <p:nvSpPr>
            <p:cNvPr id="175" name="Text Box 11"/>
            <p:cNvSpPr txBox="1">
              <a:spLocks noChangeArrowheads="1"/>
            </p:cNvSpPr>
            <p:nvPr/>
          </p:nvSpPr>
          <p:spPr bwMode="auto">
            <a:xfrm>
              <a:off x="1150" y="1420"/>
              <a:ext cx="427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err="1" smtClean="0">
                  <a:cs typeface="Times New Roman" pitchFamily="18" charset="0"/>
                </a:rPr>
                <a:t>Системаи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долрои</a:t>
              </a:r>
              <a:r>
                <a:rPr lang="ru-RU" sz="1800" b="1" dirty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парраҳои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бисёр</a:t>
              </a:r>
              <a:r>
                <a:rPr lang="ru-RU" sz="1800" b="1" dirty="0" smtClean="0">
                  <a:cs typeface="Times New Roman" pitchFamily="18" charset="0"/>
                </a:rPr>
                <a:t>, ки дар атрофи </a:t>
              </a:r>
              <a:r>
                <a:rPr lang="ru-RU" sz="1800" b="1" dirty="0" err="1" smtClean="0">
                  <a:cs typeface="Times New Roman" pitchFamily="18" charset="0"/>
                </a:rPr>
                <a:t>меҳвари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худашон</a:t>
              </a:r>
              <a:r>
                <a:rPr lang="ru-RU" sz="1800" b="1" dirty="0" smtClean="0">
                  <a:cs typeface="Times New Roman" pitchFamily="18" charset="0"/>
                </a:rPr>
                <a:t> ба таври </a:t>
              </a:r>
              <a:r>
                <a:rPr lang="ru-RU" sz="1800" b="1" dirty="0" err="1" smtClean="0">
                  <a:cs typeface="Times New Roman" pitchFamily="18" charset="0"/>
                </a:rPr>
                <a:t>синхронӣ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давр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мезананд</a:t>
              </a:r>
              <a:endParaRPr lang="ru-RU" sz="1800" b="1" dirty="0">
                <a:cs typeface="Times New Roman" pitchFamily="18" charset="0"/>
              </a:endParaRPr>
            </a:p>
          </p:txBody>
        </p:sp>
      </p:grpSp>
      <p:grpSp>
        <p:nvGrpSpPr>
          <p:cNvPr id="176" name="Group 120"/>
          <p:cNvGrpSpPr>
            <a:grpSpLocks/>
          </p:cNvGrpSpPr>
          <p:nvPr/>
        </p:nvGrpSpPr>
        <p:grpSpPr bwMode="auto">
          <a:xfrm>
            <a:off x="396513" y="2315393"/>
            <a:ext cx="11074400" cy="369888"/>
            <a:chOff x="192" y="1056"/>
            <a:chExt cx="5232" cy="233"/>
          </a:xfrm>
        </p:grpSpPr>
        <p:sp>
          <p:nvSpPr>
            <p:cNvPr id="177" name="Text Box 13"/>
            <p:cNvSpPr txBox="1">
              <a:spLocks noChangeArrowheads="1"/>
            </p:cNvSpPr>
            <p:nvPr/>
          </p:nvSpPr>
          <p:spPr bwMode="auto">
            <a:xfrm>
              <a:off x="192" y="1056"/>
              <a:ext cx="106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solidFill>
                    <a:srgbClr val="A50021"/>
                  </a:solidFill>
                  <a:cs typeface="Times New Roman" pitchFamily="18" charset="0"/>
                </a:rPr>
                <a:t>Принсипи кори:</a:t>
              </a:r>
              <a:endParaRPr lang="ru-RU" sz="1800" b="1" dirty="0">
                <a:cs typeface="Times New Roman" pitchFamily="18" charset="0"/>
              </a:endParaRPr>
            </a:p>
          </p:txBody>
        </p:sp>
        <p:sp>
          <p:nvSpPr>
            <p:cNvPr id="178" name="Text Box 14"/>
            <p:cNvSpPr txBox="1">
              <a:spLocks noChangeArrowheads="1"/>
            </p:cNvSpPr>
            <p:nvPr/>
          </p:nvSpPr>
          <p:spPr bwMode="auto">
            <a:xfrm>
              <a:off x="1174" y="1056"/>
              <a:ext cx="425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err="1">
                  <a:cs typeface="Times New Roman" pitchFamily="18" charset="0"/>
                </a:rPr>
                <a:t>Тағйирдиҳии</a:t>
              </a:r>
              <a:r>
                <a:rPr lang="ru-RU" sz="1800" b="1" dirty="0">
                  <a:cs typeface="Times New Roman" pitchFamily="18" charset="0"/>
                </a:rPr>
                <a:t> </a:t>
              </a:r>
              <a:r>
                <a:rPr lang="ru-RU" sz="1800" b="1" dirty="0" smtClean="0">
                  <a:cs typeface="Times New Roman" pitchFamily="18" charset="0"/>
                </a:rPr>
                <a:t>буриши</a:t>
              </a:r>
              <a:r>
                <a:rPr lang="ru-RU" sz="1800" b="1" dirty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кундалангӣ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барои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маҷрои</a:t>
              </a:r>
              <a:r>
                <a:rPr lang="ru-RU" sz="1800" b="1" dirty="0" smtClean="0">
                  <a:cs typeface="Times New Roman" pitchFamily="18" charset="0"/>
                </a:rPr>
                <a:t> об</a:t>
              </a:r>
              <a:endParaRPr lang="ru-RU" sz="1800" b="1" dirty="0">
                <a:cs typeface="Times New Roman" pitchFamily="18" charset="0"/>
              </a:endParaRPr>
            </a:p>
          </p:txBody>
        </p:sp>
      </p:grpSp>
      <p:grpSp>
        <p:nvGrpSpPr>
          <p:cNvPr id="179" name="Group 38"/>
          <p:cNvGrpSpPr>
            <a:grpSpLocks/>
          </p:cNvGrpSpPr>
          <p:nvPr/>
        </p:nvGrpSpPr>
        <p:grpSpPr bwMode="auto">
          <a:xfrm>
            <a:off x="449787" y="3297980"/>
            <a:ext cx="11125200" cy="395288"/>
            <a:chOff x="216" y="1776"/>
            <a:chExt cx="5256" cy="249"/>
          </a:xfrm>
        </p:grpSpPr>
        <p:sp>
          <p:nvSpPr>
            <p:cNvPr id="180" name="Text Box 16"/>
            <p:cNvSpPr txBox="1">
              <a:spLocks noChangeArrowheads="1"/>
            </p:cNvSpPr>
            <p:nvPr/>
          </p:nvSpPr>
          <p:spPr bwMode="auto">
            <a:xfrm>
              <a:off x="216" y="1776"/>
              <a:ext cx="7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solidFill>
                    <a:srgbClr val="A50021"/>
                  </a:solidFill>
                  <a:cs typeface="Times New Roman" pitchFamily="18" charset="0"/>
                </a:rPr>
                <a:t>Талабот:</a:t>
              </a:r>
              <a:endParaRPr lang="ru-RU" sz="1800" b="1" dirty="0">
                <a:cs typeface="Times New Roman" pitchFamily="18" charset="0"/>
              </a:endParaRPr>
            </a:p>
          </p:txBody>
        </p:sp>
        <p:sp>
          <p:nvSpPr>
            <p:cNvPr id="181" name="Text Box 17"/>
            <p:cNvSpPr txBox="1">
              <a:spLocks noChangeArrowheads="1"/>
            </p:cNvSpPr>
            <p:nvPr/>
          </p:nvSpPr>
          <p:spPr bwMode="auto">
            <a:xfrm>
              <a:off x="1152" y="1794"/>
              <a:ext cx="43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cs typeface="Times New Roman" pitchFamily="18" charset="0"/>
                </a:rPr>
                <a:t>Талафи минималии гидравлики </a:t>
              </a:r>
              <a:r>
                <a:rPr lang="ru-RU" sz="1800" b="1" dirty="0">
                  <a:cs typeface="Times New Roman" pitchFamily="18" charset="0"/>
                </a:rPr>
                <a:t>(</a:t>
              </a:r>
              <a:r>
                <a:rPr lang="ru-RU" sz="1800" b="1" dirty="0" smtClean="0">
                  <a:cs typeface="Times New Roman" pitchFamily="18" charset="0"/>
                </a:rPr>
                <a:t>энергетики)</a:t>
              </a:r>
              <a:endParaRPr lang="ru-RU" sz="1800" b="1" dirty="0">
                <a:cs typeface="Times New Roman" pitchFamily="18" charset="0"/>
              </a:endParaRPr>
            </a:p>
          </p:txBody>
        </p:sp>
      </p:grpSp>
      <p:grpSp>
        <p:nvGrpSpPr>
          <p:cNvPr id="182" name="Group 78"/>
          <p:cNvGrpSpPr>
            <a:grpSpLocks/>
          </p:cNvGrpSpPr>
          <p:nvPr/>
        </p:nvGrpSpPr>
        <p:grpSpPr bwMode="auto">
          <a:xfrm>
            <a:off x="7742481" y="2686053"/>
            <a:ext cx="4123267" cy="3344866"/>
            <a:chOff x="128" y="2016"/>
            <a:chExt cx="1948" cy="2107"/>
          </a:xfrm>
        </p:grpSpPr>
        <p:grpSp>
          <p:nvGrpSpPr>
            <p:cNvPr id="183" name="Group 41"/>
            <p:cNvGrpSpPr>
              <a:grpSpLocks/>
            </p:cNvGrpSpPr>
            <p:nvPr/>
          </p:nvGrpSpPr>
          <p:grpSpPr bwMode="auto">
            <a:xfrm>
              <a:off x="678" y="2627"/>
              <a:ext cx="720" cy="685"/>
              <a:chOff x="816" y="2579"/>
              <a:chExt cx="720" cy="685"/>
            </a:xfrm>
          </p:grpSpPr>
          <p:sp>
            <p:nvSpPr>
              <p:cNvPr id="217" name="Oval 20"/>
              <p:cNvSpPr>
                <a:spLocks noChangeArrowheads="1"/>
              </p:cNvSpPr>
              <p:nvPr/>
            </p:nvSpPr>
            <p:spPr bwMode="auto">
              <a:xfrm>
                <a:off x="816" y="2579"/>
                <a:ext cx="720" cy="68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8" name="AutoShape 22"/>
              <p:cNvSpPr>
                <a:spLocks noChangeArrowheads="1"/>
              </p:cNvSpPr>
              <p:nvPr/>
            </p:nvSpPr>
            <p:spPr bwMode="auto">
              <a:xfrm flipH="1">
                <a:off x="816" y="2855"/>
                <a:ext cx="240" cy="164"/>
              </a:xfrm>
              <a:prstGeom prst="flowChartDelay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9" name="AutoShape 23"/>
              <p:cNvSpPr>
                <a:spLocks noChangeArrowheads="1"/>
              </p:cNvSpPr>
              <p:nvPr/>
            </p:nvSpPr>
            <p:spPr bwMode="auto">
              <a:xfrm>
                <a:off x="1216" y="2855"/>
                <a:ext cx="320" cy="164"/>
              </a:xfrm>
              <a:prstGeom prst="flowChartDelay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0" name="AutoShape 24"/>
              <p:cNvSpPr>
                <a:spLocks noChangeArrowheads="1"/>
              </p:cNvSpPr>
              <p:nvPr/>
            </p:nvSpPr>
            <p:spPr bwMode="auto">
              <a:xfrm rot="5400000">
                <a:off x="1045" y="3062"/>
                <a:ext cx="245" cy="160"/>
              </a:xfrm>
              <a:prstGeom prst="flowChartDelay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1" name="AutoShape 25"/>
              <p:cNvSpPr>
                <a:spLocks noChangeArrowheads="1"/>
              </p:cNvSpPr>
              <p:nvPr/>
            </p:nvSpPr>
            <p:spPr bwMode="auto">
              <a:xfrm rot="-5400000">
                <a:off x="1045" y="2630"/>
                <a:ext cx="245" cy="160"/>
              </a:xfrm>
              <a:prstGeom prst="flowChartDelay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2" name="Oval 26"/>
              <p:cNvSpPr>
                <a:spLocks noChangeArrowheads="1"/>
              </p:cNvSpPr>
              <p:nvPr/>
            </p:nvSpPr>
            <p:spPr bwMode="auto">
              <a:xfrm>
                <a:off x="1024" y="2784"/>
                <a:ext cx="272" cy="266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84" name="Oval 42"/>
            <p:cNvSpPr>
              <a:spLocks noChangeArrowheads="1"/>
            </p:cNvSpPr>
            <p:nvPr/>
          </p:nvSpPr>
          <p:spPr bwMode="auto">
            <a:xfrm>
              <a:off x="438" y="2400"/>
              <a:ext cx="1200" cy="1104"/>
            </a:xfrm>
            <a:prstGeom prst="ellips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5" name="AutoShape 43"/>
            <p:cNvSpPr>
              <a:spLocks noChangeArrowheads="1"/>
            </p:cNvSpPr>
            <p:nvPr/>
          </p:nvSpPr>
          <p:spPr bwMode="auto">
            <a:xfrm rot="1405461">
              <a:off x="630" y="3216"/>
              <a:ext cx="48" cy="432"/>
            </a:xfrm>
            <a:prstGeom prst="moon">
              <a:avLst>
                <a:gd name="adj" fmla="val 803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6" name="AutoShape 45"/>
            <p:cNvSpPr>
              <a:spLocks noChangeArrowheads="1"/>
            </p:cNvSpPr>
            <p:nvPr/>
          </p:nvSpPr>
          <p:spPr bwMode="auto">
            <a:xfrm rot="326756">
              <a:off x="870" y="3312"/>
              <a:ext cx="48" cy="432"/>
            </a:xfrm>
            <a:prstGeom prst="moon">
              <a:avLst>
                <a:gd name="adj" fmla="val 803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7" name="AutoShape 46"/>
            <p:cNvSpPr>
              <a:spLocks noChangeArrowheads="1"/>
            </p:cNvSpPr>
            <p:nvPr/>
          </p:nvSpPr>
          <p:spPr bwMode="auto">
            <a:xfrm rot="20073557">
              <a:off x="1158" y="3312"/>
              <a:ext cx="48" cy="432"/>
            </a:xfrm>
            <a:prstGeom prst="moon">
              <a:avLst>
                <a:gd name="adj" fmla="val 803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8" name="AutoShape 47"/>
            <p:cNvSpPr>
              <a:spLocks noChangeArrowheads="1"/>
            </p:cNvSpPr>
            <p:nvPr/>
          </p:nvSpPr>
          <p:spPr bwMode="auto">
            <a:xfrm rot="18576526">
              <a:off x="1398" y="3168"/>
              <a:ext cx="48" cy="432"/>
            </a:xfrm>
            <a:prstGeom prst="moon">
              <a:avLst>
                <a:gd name="adj" fmla="val 803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9" name="AutoShape 48"/>
            <p:cNvSpPr>
              <a:spLocks noChangeArrowheads="1"/>
            </p:cNvSpPr>
            <p:nvPr/>
          </p:nvSpPr>
          <p:spPr bwMode="auto">
            <a:xfrm rot="2631180">
              <a:off x="486" y="2976"/>
              <a:ext cx="48" cy="432"/>
            </a:xfrm>
            <a:prstGeom prst="moon">
              <a:avLst>
                <a:gd name="adj" fmla="val 803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0" name="AutoShape 49"/>
            <p:cNvSpPr>
              <a:spLocks noChangeArrowheads="1"/>
            </p:cNvSpPr>
            <p:nvPr/>
          </p:nvSpPr>
          <p:spPr bwMode="auto">
            <a:xfrm rot="4572486">
              <a:off x="438" y="2688"/>
              <a:ext cx="48" cy="432"/>
            </a:xfrm>
            <a:prstGeom prst="moon">
              <a:avLst>
                <a:gd name="adj" fmla="val 803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1" name="AutoShape 50"/>
            <p:cNvSpPr>
              <a:spLocks noChangeArrowheads="1"/>
            </p:cNvSpPr>
            <p:nvPr/>
          </p:nvSpPr>
          <p:spPr bwMode="auto">
            <a:xfrm rot="6795364">
              <a:off x="534" y="2400"/>
              <a:ext cx="48" cy="432"/>
            </a:xfrm>
            <a:prstGeom prst="moon">
              <a:avLst>
                <a:gd name="adj" fmla="val 803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2" name="AutoShape 51"/>
            <p:cNvSpPr>
              <a:spLocks noChangeArrowheads="1"/>
            </p:cNvSpPr>
            <p:nvPr/>
          </p:nvSpPr>
          <p:spPr bwMode="auto">
            <a:xfrm rot="8982639">
              <a:off x="774" y="2208"/>
              <a:ext cx="48" cy="432"/>
            </a:xfrm>
            <a:prstGeom prst="moon">
              <a:avLst>
                <a:gd name="adj" fmla="val 803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3" name="AutoShape 52"/>
            <p:cNvSpPr>
              <a:spLocks noChangeArrowheads="1"/>
            </p:cNvSpPr>
            <p:nvPr/>
          </p:nvSpPr>
          <p:spPr bwMode="auto">
            <a:xfrm rot="9982682">
              <a:off x="1062" y="2160"/>
              <a:ext cx="48" cy="432"/>
            </a:xfrm>
            <a:prstGeom prst="moon">
              <a:avLst>
                <a:gd name="adj" fmla="val 803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" name="AutoShape 53"/>
            <p:cNvSpPr>
              <a:spLocks noChangeArrowheads="1"/>
            </p:cNvSpPr>
            <p:nvPr/>
          </p:nvSpPr>
          <p:spPr bwMode="auto">
            <a:xfrm rot="11154128">
              <a:off x="1302" y="2208"/>
              <a:ext cx="48" cy="432"/>
            </a:xfrm>
            <a:prstGeom prst="moon">
              <a:avLst>
                <a:gd name="adj" fmla="val 803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" name="AutoShape 54"/>
            <p:cNvSpPr>
              <a:spLocks noChangeArrowheads="1"/>
            </p:cNvSpPr>
            <p:nvPr/>
          </p:nvSpPr>
          <p:spPr bwMode="auto">
            <a:xfrm rot="14964677">
              <a:off x="1638" y="2640"/>
              <a:ext cx="48" cy="432"/>
            </a:xfrm>
            <a:prstGeom prst="moon">
              <a:avLst>
                <a:gd name="adj" fmla="val 803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6" name="AutoShape 55"/>
            <p:cNvSpPr>
              <a:spLocks noChangeArrowheads="1"/>
            </p:cNvSpPr>
            <p:nvPr/>
          </p:nvSpPr>
          <p:spPr bwMode="auto">
            <a:xfrm rot="12962481">
              <a:off x="1494" y="2400"/>
              <a:ext cx="48" cy="432"/>
            </a:xfrm>
            <a:prstGeom prst="moon">
              <a:avLst>
                <a:gd name="adj" fmla="val 803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7" name="AutoShape 56"/>
            <p:cNvSpPr>
              <a:spLocks noChangeArrowheads="1"/>
            </p:cNvSpPr>
            <p:nvPr/>
          </p:nvSpPr>
          <p:spPr bwMode="auto">
            <a:xfrm rot="16846477">
              <a:off x="1590" y="2928"/>
              <a:ext cx="48" cy="432"/>
            </a:xfrm>
            <a:prstGeom prst="moon">
              <a:avLst>
                <a:gd name="adj" fmla="val 803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8" name="Oval 59"/>
            <p:cNvSpPr>
              <a:spLocks noChangeArrowheads="1"/>
            </p:cNvSpPr>
            <p:nvPr/>
          </p:nvSpPr>
          <p:spPr bwMode="auto">
            <a:xfrm>
              <a:off x="438" y="2880"/>
              <a:ext cx="48" cy="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9" name="Oval 60"/>
            <p:cNvSpPr>
              <a:spLocks noChangeArrowheads="1"/>
            </p:cNvSpPr>
            <p:nvPr/>
          </p:nvSpPr>
          <p:spPr bwMode="auto">
            <a:xfrm>
              <a:off x="1158" y="3456"/>
              <a:ext cx="48" cy="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0" name="Oval 61"/>
            <p:cNvSpPr>
              <a:spLocks noChangeArrowheads="1"/>
            </p:cNvSpPr>
            <p:nvPr/>
          </p:nvSpPr>
          <p:spPr bwMode="auto">
            <a:xfrm>
              <a:off x="1398" y="3360"/>
              <a:ext cx="48" cy="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1" name="Oval 62"/>
            <p:cNvSpPr>
              <a:spLocks noChangeArrowheads="1"/>
            </p:cNvSpPr>
            <p:nvPr/>
          </p:nvSpPr>
          <p:spPr bwMode="auto">
            <a:xfrm>
              <a:off x="1590" y="3120"/>
              <a:ext cx="48" cy="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2" name="Oval 63"/>
            <p:cNvSpPr>
              <a:spLocks noChangeArrowheads="1"/>
            </p:cNvSpPr>
            <p:nvPr/>
          </p:nvSpPr>
          <p:spPr bwMode="auto">
            <a:xfrm>
              <a:off x="1590" y="2832"/>
              <a:ext cx="48" cy="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3" name="Oval 64"/>
            <p:cNvSpPr>
              <a:spLocks noChangeArrowheads="1"/>
            </p:cNvSpPr>
            <p:nvPr/>
          </p:nvSpPr>
          <p:spPr bwMode="auto">
            <a:xfrm>
              <a:off x="1494" y="2592"/>
              <a:ext cx="48" cy="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4" name="Oval 65"/>
            <p:cNvSpPr>
              <a:spLocks noChangeArrowheads="1"/>
            </p:cNvSpPr>
            <p:nvPr/>
          </p:nvSpPr>
          <p:spPr bwMode="auto">
            <a:xfrm>
              <a:off x="870" y="3456"/>
              <a:ext cx="48" cy="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" name="Oval 66"/>
            <p:cNvSpPr>
              <a:spLocks noChangeArrowheads="1"/>
            </p:cNvSpPr>
            <p:nvPr/>
          </p:nvSpPr>
          <p:spPr bwMode="auto">
            <a:xfrm>
              <a:off x="630" y="3360"/>
              <a:ext cx="48" cy="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" name="Oval 67"/>
            <p:cNvSpPr>
              <a:spLocks noChangeArrowheads="1"/>
            </p:cNvSpPr>
            <p:nvPr/>
          </p:nvSpPr>
          <p:spPr bwMode="auto">
            <a:xfrm>
              <a:off x="486" y="3168"/>
              <a:ext cx="48" cy="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" name="Oval 68"/>
            <p:cNvSpPr>
              <a:spLocks noChangeArrowheads="1"/>
            </p:cNvSpPr>
            <p:nvPr/>
          </p:nvSpPr>
          <p:spPr bwMode="auto">
            <a:xfrm>
              <a:off x="1302" y="2448"/>
              <a:ext cx="48" cy="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8" name="Oval 69"/>
            <p:cNvSpPr>
              <a:spLocks noChangeArrowheads="1"/>
            </p:cNvSpPr>
            <p:nvPr/>
          </p:nvSpPr>
          <p:spPr bwMode="auto">
            <a:xfrm>
              <a:off x="1062" y="2352"/>
              <a:ext cx="48" cy="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" name="Oval 70"/>
            <p:cNvSpPr>
              <a:spLocks noChangeArrowheads="1"/>
            </p:cNvSpPr>
            <p:nvPr/>
          </p:nvSpPr>
          <p:spPr bwMode="auto">
            <a:xfrm>
              <a:off x="774" y="2400"/>
              <a:ext cx="48" cy="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0" name="Oval 71"/>
            <p:cNvSpPr>
              <a:spLocks noChangeArrowheads="1"/>
            </p:cNvSpPr>
            <p:nvPr/>
          </p:nvSpPr>
          <p:spPr bwMode="auto">
            <a:xfrm>
              <a:off x="534" y="2592"/>
              <a:ext cx="48" cy="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1" name="Freeform 72"/>
            <p:cNvSpPr>
              <a:spLocks/>
            </p:cNvSpPr>
            <p:nvPr/>
          </p:nvSpPr>
          <p:spPr bwMode="auto">
            <a:xfrm>
              <a:off x="432" y="3162"/>
              <a:ext cx="294" cy="630"/>
            </a:xfrm>
            <a:custGeom>
              <a:avLst/>
              <a:gdLst>
                <a:gd name="T0" fmla="*/ 6 w 294"/>
                <a:gd name="T1" fmla="*/ 630 h 630"/>
                <a:gd name="T2" fmla="*/ 6 w 294"/>
                <a:gd name="T3" fmla="*/ 582 h 630"/>
                <a:gd name="T4" fmla="*/ 6 w 294"/>
                <a:gd name="T5" fmla="*/ 534 h 630"/>
                <a:gd name="T6" fmla="*/ 6 w 294"/>
                <a:gd name="T7" fmla="*/ 486 h 630"/>
                <a:gd name="T8" fmla="*/ 6 w 294"/>
                <a:gd name="T9" fmla="*/ 438 h 630"/>
                <a:gd name="T10" fmla="*/ 42 w 294"/>
                <a:gd name="T11" fmla="*/ 294 h 630"/>
                <a:gd name="T12" fmla="*/ 102 w 294"/>
                <a:gd name="T13" fmla="*/ 198 h 630"/>
                <a:gd name="T14" fmla="*/ 198 w 294"/>
                <a:gd name="T15" fmla="*/ 96 h 630"/>
                <a:gd name="T16" fmla="*/ 294 w 294"/>
                <a:gd name="T17" fmla="*/ 0 h 6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4" h="630">
                  <a:moveTo>
                    <a:pt x="6" y="630"/>
                  </a:moveTo>
                  <a:cubicBezTo>
                    <a:pt x="6" y="614"/>
                    <a:pt x="6" y="598"/>
                    <a:pt x="6" y="582"/>
                  </a:cubicBezTo>
                  <a:cubicBezTo>
                    <a:pt x="6" y="566"/>
                    <a:pt x="6" y="550"/>
                    <a:pt x="6" y="534"/>
                  </a:cubicBezTo>
                  <a:cubicBezTo>
                    <a:pt x="6" y="518"/>
                    <a:pt x="6" y="502"/>
                    <a:pt x="6" y="486"/>
                  </a:cubicBezTo>
                  <a:cubicBezTo>
                    <a:pt x="6" y="470"/>
                    <a:pt x="0" y="470"/>
                    <a:pt x="6" y="438"/>
                  </a:cubicBezTo>
                  <a:cubicBezTo>
                    <a:pt x="12" y="406"/>
                    <a:pt x="26" y="334"/>
                    <a:pt x="42" y="294"/>
                  </a:cubicBezTo>
                  <a:cubicBezTo>
                    <a:pt x="58" y="254"/>
                    <a:pt x="76" y="231"/>
                    <a:pt x="102" y="198"/>
                  </a:cubicBezTo>
                  <a:cubicBezTo>
                    <a:pt x="128" y="165"/>
                    <a:pt x="166" y="129"/>
                    <a:pt x="198" y="96"/>
                  </a:cubicBezTo>
                  <a:cubicBezTo>
                    <a:pt x="230" y="63"/>
                    <a:pt x="274" y="20"/>
                    <a:pt x="294" y="0"/>
                  </a:cubicBezTo>
                </a:path>
              </a:pathLst>
            </a:custGeom>
            <a:noFill/>
            <a:ln w="38100" cmpd="sng">
              <a:solidFill>
                <a:srgbClr val="000066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2" name="Freeform 73"/>
            <p:cNvSpPr>
              <a:spLocks/>
            </p:cNvSpPr>
            <p:nvPr/>
          </p:nvSpPr>
          <p:spPr bwMode="auto">
            <a:xfrm rot="5021857">
              <a:off x="312" y="2160"/>
              <a:ext cx="294" cy="630"/>
            </a:xfrm>
            <a:custGeom>
              <a:avLst/>
              <a:gdLst>
                <a:gd name="T0" fmla="*/ 6 w 294"/>
                <a:gd name="T1" fmla="*/ 630 h 630"/>
                <a:gd name="T2" fmla="*/ 6 w 294"/>
                <a:gd name="T3" fmla="*/ 582 h 630"/>
                <a:gd name="T4" fmla="*/ 6 w 294"/>
                <a:gd name="T5" fmla="*/ 534 h 630"/>
                <a:gd name="T6" fmla="*/ 6 w 294"/>
                <a:gd name="T7" fmla="*/ 486 h 630"/>
                <a:gd name="T8" fmla="*/ 6 w 294"/>
                <a:gd name="T9" fmla="*/ 438 h 630"/>
                <a:gd name="T10" fmla="*/ 42 w 294"/>
                <a:gd name="T11" fmla="*/ 294 h 630"/>
                <a:gd name="T12" fmla="*/ 102 w 294"/>
                <a:gd name="T13" fmla="*/ 198 h 630"/>
                <a:gd name="T14" fmla="*/ 198 w 294"/>
                <a:gd name="T15" fmla="*/ 96 h 630"/>
                <a:gd name="T16" fmla="*/ 294 w 294"/>
                <a:gd name="T17" fmla="*/ 0 h 6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4" h="630">
                  <a:moveTo>
                    <a:pt x="6" y="630"/>
                  </a:moveTo>
                  <a:cubicBezTo>
                    <a:pt x="6" y="614"/>
                    <a:pt x="6" y="598"/>
                    <a:pt x="6" y="582"/>
                  </a:cubicBezTo>
                  <a:cubicBezTo>
                    <a:pt x="6" y="566"/>
                    <a:pt x="6" y="550"/>
                    <a:pt x="6" y="534"/>
                  </a:cubicBezTo>
                  <a:cubicBezTo>
                    <a:pt x="6" y="518"/>
                    <a:pt x="6" y="502"/>
                    <a:pt x="6" y="486"/>
                  </a:cubicBezTo>
                  <a:cubicBezTo>
                    <a:pt x="6" y="470"/>
                    <a:pt x="0" y="470"/>
                    <a:pt x="6" y="438"/>
                  </a:cubicBezTo>
                  <a:cubicBezTo>
                    <a:pt x="12" y="406"/>
                    <a:pt x="26" y="334"/>
                    <a:pt x="42" y="294"/>
                  </a:cubicBezTo>
                  <a:cubicBezTo>
                    <a:pt x="58" y="254"/>
                    <a:pt x="76" y="231"/>
                    <a:pt x="102" y="198"/>
                  </a:cubicBezTo>
                  <a:cubicBezTo>
                    <a:pt x="128" y="165"/>
                    <a:pt x="166" y="129"/>
                    <a:pt x="198" y="96"/>
                  </a:cubicBezTo>
                  <a:cubicBezTo>
                    <a:pt x="230" y="63"/>
                    <a:pt x="274" y="20"/>
                    <a:pt x="294" y="0"/>
                  </a:cubicBezTo>
                </a:path>
              </a:pathLst>
            </a:custGeom>
            <a:noFill/>
            <a:ln w="38100" cmpd="sng">
              <a:solidFill>
                <a:srgbClr val="000066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3" name="Freeform 74"/>
            <p:cNvSpPr>
              <a:spLocks/>
            </p:cNvSpPr>
            <p:nvPr/>
          </p:nvSpPr>
          <p:spPr bwMode="auto">
            <a:xfrm rot="9070801">
              <a:off x="1200" y="2016"/>
              <a:ext cx="294" cy="630"/>
            </a:xfrm>
            <a:custGeom>
              <a:avLst/>
              <a:gdLst>
                <a:gd name="T0" fmla="*/ 6 w 294"/>
                <a:gd name="T1" fmla="*/ 630 h 630"/>
                <a:gd name="T2" fmla="*/ 6 w 294"/>
                <a:gd name="T3" fmla="*/ 582 h 630"/>
                <a:gd name="T4" fmla="*/ 6 w 294"/>
                <a:gd name="T5" fmla="*/ 534 h 630"/>
                <a:gd name="T6" fmla="*/ 6 w 294"/>
                <a:gd name="T7" fmla="*/ 486 h 630"/>
                <a:gd name="T8" fmla="*/ 6 w 294"/>
                <a:gd name="T9" fmla="*/ 438 h 630"/>
                <a:gd name="T10" fmla="*/ 42 w 294"/>
                <a:gd name="T11" fmla="*/ 294 h 630"/>
                <a:gd name="T12" fmla="*/ 102 w 294"/>
                <a:gd name="T13" fmla="*/ 198 h 630"/>
                <a:gd name="T14" fmla="*/ 198 w 294"/>
                <a:gd name="T15" fmla="*/ 96 h 630"/>
                <a:gd name="T16" fmla="*/ 294 w 294"/>
                <a:gd name="T17" fmla="*/ 0 h 6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4" h="630">
                  <a:moveTo>
                    <a:pt x="6" y="630"/>
                  </a:moveTo>
                  <a:cubicBezTo>
                    <a:pt x="6" y="614"/>
                    <a:pt x="6" y="598"/>
                    <a:pt x="6" y="582"/>
                  </a:cubicBezTo>
                  <a:cubicBezTo>
                    <a:pt x="6" y="566"/>
                    <a:pt x="6" y="550"/>
                    <a:pt x="6" y="534"/>
                  </a:cubicBezTo>
                  <a:cubicBezTo>
                    <a:pt x="6" y="518"/>
                    <a:pt x="6" y="502"/>
                    <a:pt x="6" y="486"/>
                  </a:cubicBezTo>
                  <a:cubicBezTo>
                    <a:pt x="6" y="470"/>
                    <a:pt x="0" y="470"/>
                    <a:pt x="6" y="438"/>
                  </a:cubicBezTo>
                  <a:cubicBezTo>
                    <a:pt x="12" y="406"/>
                    <a:pt x="26" y="334"/>
                    <a:pt x="42" y="294"/>
                  </a:cubicBezTo>
                  <a:cubicBezTo>
                    <a:pt x="58" y="254"/>
                    <a:pt x="76" y="231"/>
                    <a:pt x="102" y="198"/>
                  </a:cubicBezTo>
                  <a:cubicBezTo>
                    <a:pt x="128" y="165"/>
                    <a:pt x="166" y="129"/>
                    <a:pt x="198" y="96"/>
                  </a:cubicBezTo>
                  <a:cubicBezTo>
                    <a:pt x="230" y="63"/>
                    <a:pt x="274" y="20"/>
                    <a:pt x="294" y="0"/>
                  </a:cubicBezTo>
                </a:path>
              </a:pathLst>
            </a:custGeom>
            <a:noFill/>
            <a:ln w="38100" cmpd="sng">
              <a:solidFill>
                <a:srgbClr val="000066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4" name="Freeform 75"/>
            <p:cNvSpPr>
              <a:spLocks/>
            </p:cNvSpPr>
            <p:nvPr/>
          </p:nvSpPr>
          <p:spPr bwMode="auto">
            <a:xfrm rot="15501298">
              <a:off x="1560" y="2952"/>
              <a:ext cx="294" cy="630"/>
            </a:xfrm>
            <a:custGeom>
              <a:avLst/>
              <a:gdLst>
                <a:gd name="T0" fmla="*/ 6 w 294"/>
                <a:gd name="T1" fmla="*/ 630 h 630"/>
                <a:gd name="T2" fmla="*/ 6 w 294"/>
                <a:gd name="T3" fmla="*/ 582 h 630"/>
                <a:gd name="T4" fmla="*/ 6 w 294"/>
                <a:gd name="T5" fmla="*/ 534 h 630"/>
                <a:gd name="T6" fmla="*/ 6 w 294"/>
                <a:gd name="T7" fmla="*/ 486 h 630"/>
                <a:gd name="T8" fmla="*/ 6 w 294"/>
                <a:gd name="T9" fmla="*/ 438 h 630"/>
                <a:gd name="T10" fmla="*/ 42 w 294"/>
                <a:gd name="T11" fmla="*/ 294 h 630"/>
                <a:gd name="T12" fmla="*/ 102 w 294"/>
                <a:gd name="T13" fmla="*/ 198 h 630"/>
                <a:gd name="T14" fmla="*/ 198 w 294"/>
                <a:gd name="T15" fmla="*/ 96 h 630"/>
                <a:gd name="T16" fmla="*/ 294 w 294"/>
                <a:gd name="T17" fmla="*/ 0 h 6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4" h="630">
                  <a:moveTo>
                    <a:pt x="6" y="630"/>
                  </a:moveTo>
                  <a:cubicBezTo>
                    <a:pt x="6" y="614"/>
                    <a:pt x="6" y="598"/>
                    <a:pt x="6" y="582"/>
                  </a:cubicBezTo>
                  <a:cubicBezTo>
                    <a:pt x="6" y="566"/>
                    <a:pt x="6" y="550"/>
                    <a:pt x="6" y="534"/>
                  </a:cubicBezTo>
                  <a:cubicBezTo>
                    <a:pt x="6" y="518"/>
                    <a:pt x="6" y="502"/>
                    <a:pt x="6" y="486"/>
                  </a:cubicBezTo>
                  <a:cubicBezTo>
                    <a:pt x="6" y="470"/>
                    <a:pt x="0" y="470"/>
                    <a:pt x="6" y="438"/>
                  </a:cubicBezTo>
                  <a:cubicBezTo>
                    <a:pt x="12" y="406"/>
                    <a:pt x="26" y="334"/>
                    <a:pt x="42" y="294"/>
                  </a:cubicBezTo>
                  <a:cubicBezTo>
                    <a:pt x="58" y="254"/>
                    <a:pt x="76" y="231"/>
                    <a:pt x="102" y="198"/>
                  </a:cubicBezTo>
                  <a:cubicBezTo>
                    <a:pt x="128" y="165"/>
                    <a:pt x="166" y="129"/>
                    <a:pt x="198" y="96"/>
                  </a:cubicBezTo>
                  <a:cubicBezTo>
                    <a:pt x="230" y="63"/>
                    <a:pt x="274" y="20"/>
                    <a:pt x="294" y="0"/>
                  </a:cubicBezTo>
                </a:path>
              </a:pathLst>
            </a:custGeom>
            <a:noFill/>
            <a:ln w="38100" cmpd="sng">
              <a:solidFill>
                <a:srgbClr val="000066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" name="AutoShape 76"/>
            <p:cNvSpPr>
              <a:spLocks/>
            </p:cNvSpPr>
            <p:nvPr/>
          </p:nvSpPr>
          <p:spPr bwMode="auto">
            <a:xfrm>
              <a:off x="128" y="3744"/>
              <a:ext cx="897" cy="194"/>
            </a:xfrm>
            <a:prstGeom prst="callout2">
              <a:avLst>
                <a:gd name="adj1" fmla="val 37857"/>
                <a:gd name="adj2" fmla="val 101525"/>
                <a:gd name="adj3" fmla="val -46173"/>
                <a:gd name="adj4" fmla="val 111635"/>
                <a:gd name="adj5" fmla="val -395609"/>
                <a:gd name="adj6" fmla="val 12253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ru-RU" sz="1400" b="1" dirty="0" err="1" smtClean="0">
                  <a:latin typeface="Arial" charset="0"/>
                </a:rPr>
                <a:t>Парраи</a:t>
              </a:r>
              <a:r>
                <a:rPr lang="ru-RU" sz="1400" b="1" dirty="0" smtClean="0">
                  <a:latin typeface="Arial" charset="0"/>
                </a:rPr>
                <a:t> чархи кори</a:t>
              </a:r>
              <a:endParaRPr lang="ru-RU" sz="1400" b="1" dirty="0">
                <a:latin typeface="Arial" charset="0"/>
              </a:endParaRPr>
            </a:p>
          </p:txBody>
        </p:sp>
        <p:sp>
          <p:nvSpPr>
            <p:cNvPr id="216" name="AutoShape 77"/>
            <p:cNvSpPr>
              <a:spLocks/>
            </p:cNvSpPr>
            <p:nvPr/>
          </p:nvSpPr>
          <p:spPr bwMode="auto">
            <a:xfrm>
              <a:off x="1170" y="3793"/>
              <a:ext cx="906" cy="330"/>
            </a:xfrm>
            <a:prstGeom prst="callout2">
              <a:avLst>
                <a:gd name="adj1" fmla="val 46385"/>
                <a:gd name="adj2" fmla="val -1136"/>
                <a:gd name="adj3" fmla="val 278"/>
                <a:gd name="adj4" fmla="val -885"/>
                <a:gd name="adj5" fmla="val -126266"/>
                <a:gd name="adj6" fmla="val 2431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err="1" smtClean="0">
                  <a:latin typeface="Arial" charset="0"/>
                </a:rPr>
                <a:t>Парраи</a:t>
              </a:r>
              <a:r>
                <a:rPr lang="ru-RU" sz="1400" dirty="0" smtClean="0">
                  <a:latin typeface="Arial" charset="0"/>
                </a:rPr>
                <a:t> </a:t>
              </a:r>
              <a:r>
                <a:rPr lang="ru-RU" sz="1400" dirty="0" err="1" smtClean="0">
                  <a:latin typeface="Arial" charset="0"/>
                </a:rPr>
                <a:t>аппарати</a:t>
              </a:r>
              <a:r>
                <a:rPr lang="ru-RU" sz="1400" dirty="0">
                  <a:latin typeface="Arial" charset="0"/>
                </a:rPr>
                <a:t> </a:t>
              </a:r>
              <a:r>
                <a:rPr lang="ru-RU" sz="1400" dirty="0" err="1" smtClean="0">
                  <a:latin typeface="Arial" charset="0"/>
                </a:rPr>
                <a:t>самтдеҳ</a:t>
              </a:r>
              <a:endParaRPr lang="ru-RU" sz="1400" dirty="0">
                <a:latin typeface="Arial" charset="0"/>
              </a:endParaRPr>
            </a:p>
          </p:txBody>
        </p:sp>
      </p:grpSp>
      <p:grpSp>
        <p:nvGrpSpPr>
          <p:cNvPr id="223" name="Group 105"/>
          <p:cNvGrpSpPr>
            <a:grpSpLocks/>
          </p:cNvGrpSpPr>
          <p:nvPr/>
        </p:nvGrpSpPr>
        <p:grpSpPr bwMode="auto">
          <a:xfrm>
            <a:off x="4411001" y="5181600"/>
            <a:ext cx="3133254" cy="849313"/>
            <a:chOff x="2091" y="3072"/>
            <a:chExt cx="1262" cy="535"/>
          </a:xfrm>
        </p:grpSpPr>
        <p:sp>
          <p:nvSpPr>
            <p:cNvPr id="224" name="AutoShape 87"/>
            <p:cNvSpPr>
              <a:spLocks noChangeArrowheads="1"/>
            </p:cNvSpPr>
            <p:nvPr/>
          </p:nvSpPr>
          <p:spPr bwMode="auto">
            <a:xfrm rot="4098073">
              <a:off x="2352" y="2928"/>
              <a:ext cx="96" cy="480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" name="AutoShape 88"/>
            <p:cNvSpPr>
              <a:spLocks noChangeArrowheads="1"/>
            </p:cNvSpPr>
            <p:nvPr/>
          </p:nvSpPr>
          <p:spPr bwMode="auto">
            <a:xfrm rot="5128987">
              <a:off x="2736" y="2880"/>
              <a:ext cx="96" cy="480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" name="Oval 89"/>
            <p:cNvSpPr>
              <a:spLocks noChangeArrowheads="1"/>
            </p:cNvSpPr>
            <p:nvPr/>
          </p:nvSpPr>
          <p:spPr bwMode="auto">
            <a:xfrm>
              <a:off x="2352" y="3120"/>
              <a:ext cx="96" cy="96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7" name="Oval 92"/>
            <p:cNvSpPr>
              <a:spLocks noChangeArrowheads="1"/>
            </p:cNvSpPr>
            <p:nvPr/>
          </p:nvSpPr>
          <p:spPr bwMode="auto">
            <a:xfrm>
              <a:off x="2736" y="3072"/>
              <a:ext cx="96" cy="96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8" name="Freeform 94"/>
            <p:cNvSpPr>
              <a:spLocks/>
            </p:cNvSpPr>
            <p:nvPr/>
          </p:nvSpPr>
          <p:spPr bwMode="auto">
            <a:xfrm>
              <a:off x="2142" y="3120"/>
              <a:ext cx="1074" cy="204"/>
            </a:xfrm>
            <a:custGeom>
              <a:avLst/>
              <a:gdLst>
                <a:gd name="T0" fmla="*/ 0 w 1074"/>
                <a:gd name="T1" fmla="*/ 204 h 204"/>
                <a:gd name="T2" fmla="*/ 192 w 1074"/>
                <a:gd name="T3" fmla="*/ 60 h 204"/>
                <a:gd name="T4" fmla="*/ 384 w 1074"/>
                <a:gd name="T5" fmla="*/ 12 h 204"/>
                <a:gd name="T6" fmla="*/ 552 w 1074"/>
                <a:gd name="T7" fmla="*/ 0 h 204"/>
                <a:gd name="T8" fmla="*/ 720 w 1074"/>
                <a:gd name="T9" fmla="*/ 12 h 204"/>
                <a:gd name="T10" fmla="*/ 912 w 1074"/>
                <a:gd name="T11" fmla="*/ 60 h 204"/>
                <a:gd name="T12" fmla="*/ 1074 w 1074"/>
                <a:gd name="T13" fmla="*/ 198 h 2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74" h="204">
                  <a:moveTo>
                    <a:pt x="0" y="204"/>
                  </a:moveTo>
                  <a:cubicBezTo>
                    <a:pt x="64" y="148"/>
                    <a:pt x="128" y="92"/>
                    <a:pt x="192" y="60"/>
                  </a:cubicBezTo>
                  <a:cubicBezTo>
                    <a:pt x="256" y="28"/>
                    <a:pt x="324" y="22"/>
                    <a:pt x="384" y="12"/>
                  </a:cubicBezTo>
                  <a:cubicBezTo>
                    <a:pt x="444" y="2"/>
                    <a:pt x="496" y="0"/>
                    <a:pt x="552" y="0"/>
                  </a:cubicBezTo>
                  <a:cubicBezTo>
                    <a:pt x="608" y="0"/>
                    <a:pt x="660" y="2"/>
                    <a:pt x="720" y="12"/>
                  </a:cubicBezTo>
                  <a:cubicBezTo>
                    <a:pt x="780" y="22"/>
                    <a:pt x="853" y="29"/>
                    <a:pt x="912" y="60"/>
                  </a:cubicBezTo>
                  <a:cubicBezTo>
                    <a:pt x="971" y="91"/>
                    <a:pt x="1040" y="169"/>
                    <a:pt x="1074" y="198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9" name="Text Box 96"/>
            <p:cNvSpPr txBox="1">
              <a:spLocks noChangeArrowheads="1"/>
            </p:cNvSpPr>
            <p:nvPr/>
          </p:nvSpPr>
          <p:spPr bwMode="auto">
            <a:xfrm>
              <a:off x="2091" y="3374"/>
              <a:ext cx="126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err="1"/>
                <a:t>Аппарати</a:t>
              </a:r>
              <a:r>
                <a:rPr lang="ru-RU" sz="1800" b="1" dirty="0"/>
                <a:t> </a:t>
              </a:r>
              <a:r>
                <a:rPr lang="ru-RU" sz="1800" b="1" dirty="0" err="1"/>
                <a:t>самтдеҳ</a:t>
              </a:r>
              <a:r>
                <a:rPr lang="ru-RU" sz="1800" b="1" dirty="0"/>
                <a:t> </a:t>
              </a:r>
              <a:r>
                <a:rPr lang="ru-RU" sz="1800" b="1" dirty="0" err="1" smtClean="0"/>
                <a:t>пӯшида</a:t>
              </a:r>
              <a:endParaRPr lang="ru-RU" sz="1800" b="1" dirty="0"/>
            </a:p>
          </p:txBody>
        </p:sp>
      </p:grpSp>
      <p:grpSp>
        <p:nvGrpSpPr>
          <p:cNvPr id="230" name="Group 104"/>
          <p:cNvGrpSpPr>
            <a:grpSpLocks/>
          </p:cNvGrpSpPr>
          <p:nvPr/>
        </p:nvGrpSpPr>
        <p:grpSpPr bwMode="auto">
          <a:xfrm>
            <a:off x="4537622" y="3606800"/>
            <a:ext cx="2997200" cy="1717675"/>
            <a:chOff x="1968" y="2022"/>
            <a:chExt cx="1248" cy="1082"/>
          </a:xfrm>
        </p:grpSpPr>
        <p:grpSp>
          <p:nvGrpSpPr>
            <p:cNvPr id="231" name="Group 85"/>
            <p:cNvGrpSpPr>
              <a:grpSpLocks/>
            </p:cNvGrpSpPr>
            <p:nvPr/>
          </p:nvGrpSpPr>
          <p:grpSpPr bwMode="auto">
            <a:xfrm>
              <a:off x="2256" y="2112"/>
              <a:ext cx="480" cy="480"/>
              <a:chOff x="2256" y="2112"/>
              <a:chExt cx="480" cy="672"/>
            </a:xfrm>
          </p:grpSpPr>
          <p:sp>
            <p:nvSpPr>
              <p:cNvPr id="237" name="AutoShape 80"/>
              <p:cNvSpPr>
                <a:spLocks noChangeArrowheads="1"/>
              </p:cNvSpPr>
              <p:nvPr/>
            </p:nvSpPr>
            <p:spPr bwMode="auto">
              <a:xfrm>
                <a:off x="2256" y="2112"/>
                <a:ext cx="96" cy="672"/>
              </a:xfrm>
              <a:prstGeom prst="moon">
                <a:avLst>
                  <a:gd name="adj" fmla="val 5000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8" name="AutoShape 81"/>
              <p:cNvSpPr>
                <a:spLocks noChangeArrowheads="1"/>
              </p:cNvSpPr>
              <p:nvPr/>
            </p:nvSpPr>
            <p:spPr bwMode="auto">
              <a:xfrm>
                <a:off x="2640" y="2112"/>
                <a:ext cx="96" cy="672"/>
              </a:xfrm>
              <a:prstGeom prst="moon">
                <a:avLst>
                  <a:gd name="adj" fmla="val 5000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32" name="Oval 90"/>
            <p:cNvSpPr>
              <a:spLocks noChangeArrowheads="1"/>
            </p:cNvSpPr>
            <p:nvPr/>
          </p:nvSpPr>
          <p:spPr bwMode="auto">
            <a:xfrm>
              <a:off x="2256" y="2304"/>
              <a:ext cx="96" cy="96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3" name="Oval 91"/>
            <p:cNvSpPr>
              <a:spLocks noChangeArrowheads="1"/>
            </p:cNvSpPr>
            <p:nvPr/>
          </p:nvSpPr>
          <p:spPr bwMode="auto">
            <a:xfrm>
              <a:off x="2640" y="2304"/>
              <a:ext cx="96" cy="96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4" name="Freeform 93"/>
            <p:cNvSpPr>
              <a:spLocks/>
            </p:cNvSpPr>
            <p:nvPr/>
          </p:nvSpPr>
          <p:spPr bwMode="auto">
            <a:xfrm>
              <a:off x="1968" y="2340"/>
              <a:ext cx="1074" cy="204"/>
            </a:xfrm>
            <a:custGeom>
              <a:avLst/>
              <a:gdLst>
                <a:gd name="T0" fmla="*/ 0 w 1074"/>
                <a:gd name="T1" fmla="*/ 204 h 204"/>
                <a:gd name="T2" fmla="*/ 192 w 1074"/>
                <a:gd name="T3" fmla="*/ 60 h 204"/>
                <a:gd name="T4" fmla="*/ 384 w 1074"/>
                <a:gd name="T5" fmla="*/ 12 h 204"/>
                <a:gd name="T6" fmla="*/ 552 w 1074"/>
                <a:gd name="T7" fmla="*/ 0 h 204"/>
                <a:gd name="T8" fmla="*/ 720 w 1074"/>
                <a:gd name="T9" fmla="*/ 12 h 204"/>
                <a:gd name="T10" fmla="*/ 912 w 1074"/>
                <a:gd name="T11" fmla="*/ 60 h 204"/>
                <a:gd name="T12" fmla="*/ 1074 w 1074"/>
                <a:gd name="T13" fmla="*/ 198 h 2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74" h="204">
                  <a:moveTo>
                    <a:pt x="0" y="204"/>
                  </a:moveTo>
                  <a:cubicBezTo>
                    <a:pt x="64" y="148"/>
                    <a:pt x="128" y="92"/>
                    <a:pt x="192" y="60"/>
                  </a:cubicBezTo>
                  <a:cubicBezTo>
                    <a:pt x="256" y="28"/>
                    <a:pt x="324" y="22"/>
                    <a:pt x="384" y="12"/>
                  </a:cubicBezTo>
                  <a:cubicBezTo>
                    <a:pt x="444" y="2"/>
                    <a:pt x="496" y="0"/>
                    <a:pt x="552" y="0"/>
                  </a:cubicBezTo>
                  <a:cubicBezTo>
                    <a:pt x="608" y="0"/>
                    <a:pt x="660" y="2"/>
                    <a:pt x="720" y="12"/>
                  </a:cubicBezTo>
                  <a:cubicBezTo>
                    <a:pt x="780" y="22"/>
                    <a:pt x="853" y="29"/>
                    <a:pt x="912" y="60"/>
                  </a:cubicBezTo>
                  <a:cubicBezTo>
                    <a:pt x="971" y="91"/>
                    <a:pt x="1040" y="169"/>
                    <a:pt x="1074" y="198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" name="Text Box 95"/>
            <p:cNvSpPr txBox="1">
              <a:spLocks noChangeArrowheads="1"/>
            </p:cNvSpPr>
            <p:nvPr/>
          </p:nvSpPr>
          <p:spPr bwMode="auto">
            <a:xfrm>
              <a:off x="1968" y="2697"/>
              <a:ext cx="124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err="1"/>
                <a:t>Аппарати</a:t>
              </a:r>
              <a:r>
                <a:rPr lang="ru-RU" sz="1800" b="1" dirty="0"/>
                <a:t> </a:t>
              </a:r>
              <a:r>
                <a:rPr lang="ru-RU" sz="1800" b="1" dirty="0" err="1"/>
                <a:t>самтдеҳ</a:t>
              </a:r>
              <a:r>
                <a:rPr lang="ru-RU" sz="1800" b="1" dirty="0"/>
                <a:t> </a:t>
              </a:r>
              <a:r>
                <a:rPr lang="ru-RU" sz="1800" b="1" dirty="0" err="1" smtClean="0"/>
                <a:t>кушода</a:t>
              </a:r>
              <a:endParaRPr lang="ru-RU" sz="1800" b="1" dirty="0"/>
            </a:p>
          </p:txBody>
        </p:sp>
        <p:sp>
          <p:nvSpPr>
            <p:cNvPr id="236" name="Freeform 97"/>
            <p:cNvSpPr>
              <a:spLocks/>
            </p:cNvSpPr>
            <p:nvPr/>
          </p:nvSpPr>
          <p:spPr bwMode="auto">
            <a:xfrm>
              <a:off x="2474" y="2022"/>
              <a:ext cx="76" cy="522"/>
            </a:xfrm>
            <a:custGeom>
              <a:avLst/>
              <a:gdLst>
                <a:gd name="T0" fmla="*/ 76 w 76"/>
                <a:gd name="T1" fmla="*/ 0 h 522"/>
                <a:gd name="T2" fmla="*/ 28 w 76"/>
                <a:gd name="T3" fmla="*/ 108 h 522"/>
                <a:gd name="T4" fmla="*/ 4 w 76"/>
                <a:gd name="T5" fmla="*/ 264 h 522"/>
                <a:gd name="T6" fmla="*/ 4 w 76"/>
                <a:gd name="T7" fmla="*/ 402 h 522"/>
                <a:gd name="T8" fmla="*/ 22 w 76"/>
                <a:gd name="T9" fmla="*/ 522 h 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522">
                  <a:moveTo>
                    <a:pt x="76" y="0"/>
                  </a:moveTo>
                  <a:cubicBezTo>
                    <a:pt x="67" y="17"/>
                    <a:pt x="40" y="64"/>
                    <a:pt x="28" y="108"/>
                  </a:cubicBezTo>
                  <a:cubicBezTo>
                    <a:pt x="16" y="152"/>
                    <a:pt x="8" y="215"/>
                    <a:pt x="4" y="264"/>
                  </a:cubicBezTo>
                  <a:cubicBezTo>
                    <a:pt x="0" y="313"/>
                    <a:pt x="1" y="359"/>
                    <a:pt x="4" y="402"/>
                  </a:cubicBezTo>
                  <a:cubicBezTo>
                    <a:pt x="7" y="445"/>
                    <a:pt x="18" y="497"/>
                    <a:pt x="22" y="522"/>
                  </a:cubicBezTo>
                </a:path>
              </a:pathLst>
            </a:custGeom>
            <a:noFill/>
            <a:ln w="19050" cmpd="sng">
              <a:solidFill>
                <a:srgbClr val="000066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39" name="Group 126"/>
          <p:cNvGrpSpPr>
            <a:grpSpLocks/>
          </p:cNvGrpSpPr>
          <p:nvPr/>
        </p:nvGrpSpPr>
        <p:grpSpPr bwMode="auto">
          <a:xfrm>
            <a:off x="129117" y="3944143"/>
            <a:ext cx="4610100" cy="2189163"/>
            <a:chOff x="3486" y="2064"/>
            <a:chExt cx="2178" cy="1379"/>
          </a:xfrm>
        </p:grpSpPr>
        <p:grpSp>
          <p:nvGrpSpPr>
            <p:cNvPr id="240" name="Group 118"/>
            <p:cNvGrpSpPr>
              <a:grpSpLocks/>
            </p:cNvGrpSpPr>
            <p:nvPr/>
          </p:nvGrpSpPr>
          <p:grpSpPr bwMode="auto">
            <a:xfrm>
              <a:off x="3486" y="2064"/>
              <a:ext cx="1188" cy="1056"/>
              <a:chOff x="3486" y="2064"/>
              <a:chExt cx="1188" cy="1056"/>
            </a:xfrm>
          </p:grpSpPr>
          <p:grpSp>
            <p:nvGrpSpPr>
              <p:cNvPr id="244" name="Group 98"/>
              <p:cNvGrpSpPr>
                <a:grpSpLocks/>
              </p:cNvGrpSpPr>
              <p:nvPr/>
            </p:nvGrpSpPr>
            <p:grpSpPr bwMode="auto">
              <a:xfrm>
                <a:off x="3774" y="2064"/>
                <a:ext cx="480" cy="480"/>
                <a:chOff x="2256" y="2112"/>
                <a:chExt cx="480" cy="672"/>
              </a:xfrm>
            </p:grpSpPr>
            <p:sp>
              <p:nvSpPr>
                <p:cNvPr id="257" name="AutoShape 99"/>
                <p:cNvSpPr>
                  <a:spLocks noChangeArrowheads="1"/>
                </p:cNvSpPr>
                <p:nvPr/>
              </p:nvSpPr>
              <p:spPr bwMode="auto">
                <a:xfrm>
                  <a:off x="2256" y="2112"/>
                  <a:ext cx="96" cy="672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8" name="AutoShape 100"/>
                <p:cNvSpPr>
                  <a:spLocks noChangeArrowheads="1"/>
                </p:cNvSpPr>
                <p:nvPr/>
              </p:nvSpPr>
              <p:spPr bwMode="auto">
                <a:xfrm>
                  <a:off x="2640" y="2112"/>
                  <a:ext cx="96" cy="672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245" name="Oval 101"/>
              <p:cNvSpPr>
                <a:spLocks noChangeArrowheads="1"/>
              </p:cNvSpPr>
              <p:nvPr/>
            </p:nvSpPr>
            <p:spPr bwMode="auto">
              <a:xfrm>
                <a:off x="3774" y="225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6" name="Oval 102"/>
              <p:cNvSpPr>
                <a:spLocks noChangeArrowheads="1"/>
              </p:cNvSpPr>
              <p:nvPr/>
            </p:nvSpPr>
            <p:spPr bwMode="auto">
              <a:xfrm>
                <a:off x="4158" y="225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7" name="Freeform 103"/>
              <p:cNvSpPr>
                <a:spLocks/>
              </p:cNvSpPr>
              <p:nvPr/>
            </p:nvSpPr>
            <p:spPr bwMode="auto">
              <a:xfrm>
                <a:off x="3486" y="2292"/>
                <a:ext cx="912" cy="204"/>
              </a:xfrm>
              <a:custGeom>
                <a:avLst/>
                <a:gdLst>
                  <a:gd name="T0" fmla="*/ 0 w 912"/>
                  <a:gd name="T1" fmla="*/ 204 h 204"/>
                  <a:gd name="T2" fmla="*/ 192 w 912"/>
                  <a:gd name="T3" fmla="*/ 60 h 204"/>
                  <a:gd name="T4" fmla="*/ 384 w 912"/>
                  <a:gd name="T5" fmla="*/ 12 h 204"/>
                  <a:gd name="T6" fmla="*/ 552 w 912"/>
                  <a:gd name="T7" fmla="*/ 0 h 204"/>
                  <a:gd name="T8" fmla="*/ 720 w 912"/>
                  <a:gd name="T9" fmla="*/ 12 h 204"/>
                  <a:gd name="T10" fmla="*/ 912 w 912"/>
                  <a:gd name="T11" fmla="*/ 60 h 2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2" h="204">
                    <a:moveTo>
                      <a:pt x="0" y="204"/>
                    </a:moveTo>
                    <a:cubicBezTo>
                      <a:pt x="64" y="148"/>
                      <a:pt x="128" y="92"/>
                      <a:pt x="192" y="60"/>
                    </a:cubicBezTo>
                    <a:cubicBezTo>
                      <a:pt x="256" y="28"/>
                      <a:pt x="324" y="22"/>
                      <a:pt x="384" y="12"/>
                    </a:cubicBezTo>
                    <a:cubicBezTo>
                      <a:pt x="444" y="2"/>
                      <a:pt x="496" y="0"/>
                      <a:pt x="552" y="0"/>
                    </a:cubicBezTo>
                    <a:cubicBezTo>
                      <a:pt x="608" y="0"/>
                      <a:pt x="660" y="2"/>
                      <a:pt x="720" y="12"/>
                    </a:cubicBezTo>
                    <a:cubicBezTo>
                      <a:pt x="780" y="22"/>
                      <a:pt x="880" y="52"/>
                      <a:pt x="912" y="6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8" name="Rectangle 106"/>
              <p:cNvSpPr>
                <a:spLocks noChangeArrowheads="1"/>
              </p:cNvSpPr>
              <p:nvPr/>
            </p:nvSpPr>
            <p:spPr bwMode="auto">
              <a:xfrm>
                <a:off x="3936" y="2400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9" name="Line 108"/>
              <p:cNvSpPr>
                <a:spLocks noChangeShapeType="1"/>
              </p:cNvSpPr>
              <p:nvPr/>
            </p:nvSpPr>
            <p:spPr bwMode="auto">
              <a:xfrm>
                <a:off x="3984" y="2448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50" name="Line 110"/>
              <p:cNvSpPr>
                <a:spLocks noChangeShapeType="1"/>
              </p:cNvSpPr>
              <p:nvPr/>
            </p:nvSpPr>
            <p:spPr bwMode="auto">
              <a:xfrm>
                <a:off x="3984" y="2448"/>
                <a:ext cx="432" cy="4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51" name="Line 107"/>
              <p:cNvSpPr>
                <a:spLocks noChangeShapeType="1"/>
              </p:cNvSpPr>
              <p:nvPr/>
            </p:nvSpPr>
            <p:spPr bwMode="auto">
              <a:xfrm>
                <a:off x="3984" y="2448"/>
                <a:ext cx="48" cy="4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52" name="Line 112"/>
              <p:cNvSpPr>
                <a:spLocks noChangeShapeType="1"/>
              </p:cNvSpPr>
              <p:nvPr/>
            </p:nvSpPr>
            <p:spPr bwMode="auto">
              <a:xfrm>
                <a:off x="4032" y="2928"/>
                <a:ext cx="384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53" name="Line 113"/>
              <p:cNvSpPr>
                <a:spLocks noChangeShapeType="1"/>
              </p:cNvSpPr>
              <p:nvPr/>
            </p:nvSpPr>
            <p:spPr bwMode="auto">
              <a:xfrm>
                <a:off x="4368" y="2448"/>
                <a:ext cx="48" cy="48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aphicFrame>
            <p:nvGraphicFramePr>
              <p:cNvPr id="254" name="Object 114"/>
              <p:cNvGraphicFramePr>
                <a:graphicFrameLocks noChangeAspect="1"/>
              </p:cNvGraphicFramePr>
              <p:nvPr/>
            </p:nvGraphicFramePr>
            <p:xfrm>
              <a:off x="4393" y="2256"/>
              <a:ext cx="258" cy="288"/>
            </p:xfrm>
            <a:graphic>
              <a:graphicData uri="http://schemas.openxmlformats.org/presentationml/2006/ole">
                <p:oleObj spid="_x0000_s17590" name="Equation" r:id="rId3" imgW="215713" imgH="241091" progId="Equation.3">
                  <p:embed/>
                </p:oleObj>
              </a:graphicData>
            </a:graphic>
          </p:graphicFrame>
          <p:graphicFrame>
            <p:nvGraphicFramePr>
              <p:cNvPr id="255" name="Object 115"/>
              <p:cNvGraphicFramePr>
                <a:graphicFrameLocks noChangeAspect="1"/>
              </p:cNvGraphicFramePr>
              <p:nvPr/>
            </p:nvGraphicFramePr>
            <p:xfrm>
              <a:off x="4416" y="2784"/>
              <a:ext cx="258" cy="288"/>
            </p:xfrm>
            <a:graphic>
              <a:graphicData uri="http://schemas.openxmlformats.org/presentationml/2006/ole">
                <p:oleObj spid="_x0000_s17591" name="Equation" r:id="rId4" imgW="215713" imgH="241091" progId="Equation.3">
                  <p:embed/>
                </p:oleObj>
              </a:graphicData>
            </a:graphic>
          </p:graphicFrame>
          <p:graphicFrame>
            <p:nvGraphicFramePr>
              <p:cNvPr id="256" name="Object 116"/>
              <p:cNvGraphicFramePr>
                <a:graphicFrameLocks noChangeAspect="1"/>
              </p:cNvGraphicFramePr>
              <p:nvPr/>
            </p:nvGraphicFramePr>
            <p:xfrm>
              <a:off x="3810" y="2832"/>
              <a:ext cx="319" cy="288"/>
            </p:xfrm>
            <a:graphic>
              <a:graphicData uri="http://schemas.openxmlformats.org/presentationml/2006/ole">
                <p:oleObj spid="_x0000_s17592" name="Equation" r:id="rId5" imgW="266469" imgH="241091" progId="Equation.3">
                  <p:embed/>
                </p:oleObj>
              </a:graphicData>
            </a:graphic>
          </p:graphicFrame>
        </p:grpSp>
        <p:sp>
          <p:nvSpPr>
            <p:cNvPr id="241" name="AutoShape 123"/>
            <p:cNvSpPr>
              <a:spLocks/>
            </p:cNvSpPr>
            <p:nvPr/>
          </p:nvSpPr>
          <p:spPr bwMode="auto">
            <a:xfrm>
              <a:off x="4767" y="2231"/>
              <a:ext cx="897" cy="407"/>
            </a:xfrm>
            <a:prstGeom prst="callout1">
              <a:avLst>
                <a:gd name="adj1" fmla="val 20454"/>
                <a:gd name="adj2" fmla="val -5352"/>
                <a:gd name="adj3" fmla="val 35796"/>
                <a:gd name="adj4" fmla="val -1973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1200" b="1" dirty="0" smtClean="0">
                  <a:latin typeface="Arial" charset="0"/>
                </a:rPr>
                <a:t>Суръати </a:t>
              </a:r>
              <a:r>
                <a:rPr lang="ru-RU" sz="1200" b="1" dirty="0" err="1" smtClean="0">
                  <a:latin typeface="Arial" charset="0"/>
                </a:rPr>
                <a:t>даври</a:t>
              </a:r>
              <a:r>
                <a:rPr lang="ru-RU" sz="1200" b="1" dirty="0" smtClean="0">
                  <a:latin typeface="Arial" charset="0"/>
                </a:rPr>
                <a:t>, ки </a:t>
              </a:r>
              <a:r>
                <a:rPr lang="ru-RU" sz="1200" b="1" dirty="0" err="1" smtClean="0">
                  <a:latin typeface="Arial" charset="0"/>
                </a:rPr>
                <a:t>тобди</a:t>
              </a:r>
              <a:r>
                <a:rPr lang="ru-RU" sz="1200" b="1" dirty="0" err="1" smtClean="0"/>
                <a:t>ҳии</a:t>
              </a:r>
              <a:r>
                <a:rPr lang="ru-RU" sz="1200" b="1" dirty="0" smtClean="0"/>
                <a:t> </a:t>
              </a:r>
              <a:r>
                <a:rPr lang="ru-RU" sz="1200" b="1" dirty="0" err="1" smtClean="0"/>
                <a:t>ма</a:t>
              </a:r>
              <a:r>
                <a:rPr lang="ru-RU" sz="1200" b="1" dirty="0" err="1" smtClean="0">
                  <a:latin typeface="Arial" charset="0"/>
                </a:rPr>
                <a:t>ҷрои</a:t>
              </a:r>
              <a:r>
                <a:rPr lang="ru-RU" sz="1200" b="1" dirty="0" smtClean="0">
                  <a:latin typeface="Arial" charset="0"/>
                </a:rPr>
                <a:t> </a:t>
              </a:r>
              <a:r>
                <a:rPr lang="ru-RU" sz="1200" b="1" dirty="0" err="1" smtClean="0">
                  <a:latin typeface="Arial" charset="0"/>
                </a:rPr>
                <a:t>обро</a:t>
              </a:r>
              <a:r>
                <a:rPr lang="ru-RU" sz="1200" b="1" dirty="0" smtClean="0">
                  <a:latin typeface="Arial" charset="0"/>
                </a:rPr>
                <a:t> </a:t>
              </a:r>
              <a:r>
                <a:rPr lang="ru-RU" sz="1200" b="1" dirty="0" err="1" smtClean="0">
                  <a:latin typeface="Arial" charset="0"/>
                </a:rPr>
                <a:t>муайян</a:t>
              </a:r>
              <a:r>
                <a:rPr lang="ru-RU" sz="1200" b="1" dirty="0" smtClean="0">
                  <a:latin typeface="Arial" charset="0"/>
                </a:rPr>
                <a:t> </a:t>
              </a:r>
              <a:r>
                <a:rPr lang="ru-RU" sz="1200" b="1" dirty="0" err="1" smtClean="0">
                  <a:latin typeface="Arial" charset="0"/>
                </a:rPr>
                <a:t>мекунад</a:t>
              </a:r>
              <a:endParaRPr lang="ru-RU" sz="1200" b="1" dirty="0">
                <a:latin typeface="Arial" charset="0"/>
              </a:endParaRPr>
            </a:p>
          </p:txBody>
        </p:sp>
        <p:sp>
          <p:nvSpPr>
            <p:cNvPr id="242" name="AutoShape 124"/>
            <p:cNvSpPr>
              <a:spLocks/>
            </p:cNvSpPr>
            <p:nvPr/>
          </p:nvSpPr>
          <p:spPr bwMode="auto">
            <a:xfrm>
              <a:off x="4770" y="2832"/>
              <a:ext cx="750" cy="174"/>
            </a:xfrm>
            <a:prstGeom prst="callout1">
              <a:avLst>
                <a:gd name="adj1" fmla="val 24491"/>
                <a:gd name="adj2" fmla="val -6398"/>
                <a:gd name="adj3" fmla="val 32995"/>
                <a:gd name="adj4" fmla="val -2080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1200" b="1" dirty="0" smtClean="0">
                  <a:latin typeface="Arial" charset="0"/>
                </a:rPr>
                <a:t>Суръати</a:t>
              </a:r>
              <a:r>
                <a:rPr lang="ru-RU" sz="1200" b="1" dirty="0">
                  <a:latin typeface="Arial" charset="0"/>
                </a:rPr>
                <a:t> </a:t>
              </a:r>
              <a:r>
                <a:rPr lang="ru-RU" sz="1200" b="1" dirty="0" err="1">
                  <a:latin typeface="Arial" charset="0"/>
                </a:rPr>
                <a:t>мутлақ</a:t>
              </a:r>
              <a:endParaRPr lang="ru-RU" sz="1200" b="1" dirty="0">
                <a:latin typeface="Arial" charset="0"/>
              </a:endParaRPr>
            </a:p>
          </p:txBody>
        </p:sp>
        <p:sp>
          <p:nvSpPr>
            <p:cNvPr id="243" name="AutoShape 125"/>
            <p:cNvSpPr>
              <a:spLocks/>
            </p:cNvSpPr>
            <p:nvPr/>
          </p:nvSpPr>
          <p:spPr bwMode="auto">
            <a:xfrm>
              <a:off x="4167" y="3152"/>
              <a:ext cx="1065" cy="291"/>
            </a:xfrm>
            <a:prstGeom prst="callout2">
              <a:avLst>
                <a:gd name="adj1" fmla="val 17602"/>
                <a:gd name="adj2" fmla="val -4509"/>
                <a:gd name="adj3" fmla="val 17602"/>
                <a:gd name="adj4" fmla="val -4509"/>
                <a:gd name="adj5" fmla="val -7579"/>
                <a:gd name="adj6" fmla="val -1605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1200" b="1" dirty="0" smtClean="0">
                  <a:latin typeface="Arial" charset="0"/>
                </a:rPr>
                <a:t>Суръати </a:t>
              </a:r>
              <a:r>
                <a:rPr lang="ru-RU" sz="1200" b="1" dirty="0" err="1" smtClean="0">
                  <a:latin typeface="Arial" charset="0"/>
                </a:rPr>
                <a:t>нисби</a:t>
              </a:r>
              <a:r>
                <a:rPr lang="ru-RU" sz="1200" b="1" dirty="0" smtClean="0">
                  <a:latin typeface="Arial" charset="0"/>
                </a:rPr>
                <a:t>, ки </a:t>
              </a:r>
              <a:r>
                <a:rPr lang="ru-RU" sz="1200" b="1" dirty="0" err="1" smtClean="0">
                  <a:latin typeface="Arial" charset="0"/>
                </a:rPr>
                <a:t>сарфи</a:t>
              </a:r>
              <a:r>
                <a:rPr lang="ru-RU" sz="1200" b="1" dirty="0" smtClean="0">
                  <a:latin typeface="Arial" charset="0"/>
                </a:rPr>
                <a:t> </a:t>
              </a:r>
              <a:r>
                <a:rPr lang="ru-RU" sz="1200" b="1" dirty="0" err="1" smtClean="0">
                  <a:latin typeface="Arial" charset="0"/>
                </a:rPr>
                <a:t>обро</a:t>
              </a:r>
              <a:r>
                <a:rPr lang="ru-RU" sz="1200" b="1" dirty="0" smtClean="0">
                  <a:latin typeface="Arial" charset="0"/>
                </a:rPr>
                <a:t> </a:t>
              </a:r>
              <a:r>
                <a:rPr lang="ru-RU" sz="1200" b="1" dirty="0" err="1" smtClean="0">
                  <a:latin typeface="Arial" charset="0"/>
                </a:rPr>
                <a:t>муайян</a:t>
              </a:r>
              <a:r>
                <a:rPr lang="ru-RU" sz="1200" b="1" dirty="0" smtClean="0">
                  <a:latin typeface="Arial" charset="0"/>
                </a:rPr>
                <a:t> </a:t>
              </a:r>
              <a:r>
                <a:rPr lang="ru-RU" sz="1200" b="1" dirty="0" err="1" smtClean="0">
                  <a:latin typeface="Arial" charset="0"/>
                </a:rPr>
                <a:t>мекунад</a:t>
              </a:r>
              <a:endParaRPr lang="ru-RU" sz="1200" b="1" dirty="0">
                <a:latin typeface="Arial" charset="0"/>
              </a:endParaRPr>
            </a:p>
          </p:txBody>
        </p:sp>
      </p:grpSp>
      <p:pic>
        <p:nvPicPr>
          <p:cNvPr id="97" name="Picture 1" descr="C:\Users\nasrullo\Desktop\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02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12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74193" y="1122670"/>
            <a:ext cx="5856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g-Cyrl-TJ" sz="24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Аппарати самтдеҳ - (калиди об)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360" y="1654800"/>
            <a:ext cx="7762652" cy="422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3758" y="1943100"/>
            <a:ext cx="471011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 descr="C:\Users\nasrullo\Desktop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16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13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92691" y="1056476"/>
            <a:ext cx="9811901" cy="495618"/>
          </a:xfrm>
          <a:prstGeom prst="rect">
            <a:avLst/>
          </a:prstGeom>
          <a:solidFill>
            <a:schemeClr val="bg1"/>
          </a:solidFill>
        </p:spPr>
        <p:txBody>
          <a:bodyPr vert="horz" lIns="92075" tIns="46038" rIns="92075" bIns="4603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62000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tg-Cyrl-TJ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ЛАИ МАКАНДА (ҶАБИШ)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47"/>
          <p:cNvGrpSpPr>
            <a:grpSpLocks/>
          </p:cNvGrpSpPr>
          <p:nvPr/>
        </p:nvGrpSpPr>
        <p:grpSpPr bwMode="auto">
          <a:xfrm>
            <a:off x="212640" y="1553429"/>
            <a:ext cx="11427578" cy="951226"/>
            <a:chOff x="48" y="405"/>
            <a:chExt cx="5445" cy="737"/>
          </a:xfrm>
        </p:grpSpPr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48" y="624"/>
              <a:ext cx="91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solidFill>
                    <a:srgbClr val="A50021"/>
                  </a:solidFill>
                  <a:cs typeface="Times New Roman" pitchFamily="18" charset="0"/>
                </a:rPr>
                <a:t>Таъинот:</a:t>
              </a:r>
              <a:endParaRPr lang="ru-RU" sz="1800" b="1" dirty="0">
                <a:cs typeface="Times New Roman" pitchFamily="18" charset="0"/>
              </a:endParaRP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922" y="405"/>
              <a:ext cx="4571" cy="7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  <a:buFontTx/>
                <a:buChar char="•"/>
              </a:pPr>
              <a:r>
                <a:rPr lang="ru-RU" sz="1800" b="1" dirty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Ташкили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мунназами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кучонидани</a:t>
              </a:r>
              <a:r>
                <a:rPr lang="ru-RU" sz="1800" b="1" dirty="0" smtClean="0">
                  <a:cs typeface="Times New Roman" pitchFamily="18" charset="0"/>
                </a:rPr>
                <a:t> об ба </a:t>
              </a:r>
              <a:r>
                <a:rPr lang="ru-RU" sz="1800" b="1" dirty="0" err="1" smtClean="0">
                  <a:cs typeface="Times New Roman" pitchFamily="18" charset="0"/>
                </a:rPr>
                <a:t>сатҳи</a:t>
              </a:r>
              <a:r>
                <a:rPr lang="ru-RU" sz="1800" b="1" dirty="0" smtClean="0">
                  <a:cs typeface="Times New Roman" pitchFamily="18" charset="0"/>
                </a:rPr>
                <a:t> поён;</a:t>
              </a:r>
              <a:endParaRPr lang="ru-RU" sz="1800" b="1" dirty="0">
                <a:cs typeface="Times New Roman" pitchFamily="18" charset="0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  <a:buFontTx/>
                <a:buChar char="•"/>
              </a:pPr>
              <a:r>
                <a:rPr lang="ru-RU" sz="1800" b="1" dirty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Таъмини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истифодаи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пурраи</a:t>
              </a:r>
              <a:r>
                <a:rPr lang="ru-RU" sz="1800" b="1" dirty="0" smtClean="0">
                  <a:cs typeface="Times New Roman" pitchFamily="18" charset="0"/>
                </a:rPr>
                <a:t> энергияи </a:t>
              </a:r>
              <a:r>
                <a:rPr lang="ru-RU" sz="1800" b="1" dirty="0" err="1" smtClean="0">
                  <a:cs typeface="Times New Roman" pitchFamily="18" charset="0"/>
                </a:rPr>
                <a:t>потенсиалии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ҷойгиршавӣ</a:t>
              </a:r>
              <a:r>
                <a:rPr lang="ru-RU" sz="1800" b="1" dirty="0" smtClean="0">
                  <a:cs typeface="Times New Roman" pitchFamily="18" charset="0"/>
                </a:rPr>
                <a:t>;</a:t>
              </a:r>
              <a:endParaRPr lang="ru-RU" sz="1800" b="1" dirty="0">
                <a:cs typeface="Times New Roman" pitchFamily="18" charset="0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  <a:buFontTx/>
                <a:buChar char="•"/>
              </a:pPr>
              <a:r>
                <a:rPr lang="ru-RU" sz="1800" b="1" dirty="0">
                  <a:cs typeface="Times New Roman" pitchFamily="18" charset="0"/>
                </a:rPr>
                <a:t> </a:t>
              </a:r>
              <a:r>
                <a:rPr lang="ru-RU" sz="1800" b="1" dirty="0" smtClean="0">
                  <a:cs typeface="Times New Roman" pitchFamily="18" charset="0"/>
                </a:rPr>
                <a:t>Истифодаи </a:t>
              </a:r>
              <a:r>
                <a:rPr lang="ru-RU" sz="1800" b="1" dirty="0" err="1" smtClean="0">
                  <a:cs typeface="Times New Roman" pitchFamily="18" charset="0"/>
                </a:rPr>
                <a:t>иловагии</a:t>
              </a:r>
              <a:r>
                <a:rPr lang="ru-RU" sz="1800" b="1" dirty="0" smtClean="0">
                  <a:cs typeface="Times New Roman" pitchFamily="18" charset="0"/>
                </a:rPr>
                <a:t> энергияи </a:t>
              </a:r>
              <a:r>
                <a:rPr lang="ru-RU" sz="1800" b="1" dirty="0" err="1" smtClean="0">
                  <a:cs typeface="Times New Roman" pitchFamily="18" charset="0"/>
                </a:rPr>
                <a:t>кинетикии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маҷро.</a:t>
              </a:r>
              <a:endParaRPr lang="ru-RU" sz="1800" b="1" dirty="0">
                <a:cs typeface="Times New Roman" pitchFamily="18" charset="0"/>
              </a:endParaRPr>
            </a:p>
          </p:txBody>
        </p:sp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324270" y="3516888"/>
            <a:ext cx="4430416" cy="369132"/>
            <a:chOff x="48" y="1881"/>
            <a:chExt cx="2111" cy="286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48" y="1881"/>
              <a:ext cx="129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solidFill>
                    <a:srgbClr val="A50021"/>
                  </a:solidFill>
                  <a:latin typeface="Arial" charset="0"/>
                </a:rPr>
                <a:t>Иҷроиш:</a:t>
              </a:r>
              <a:endParaRPr lang="ru-RU" sz="1800" b="1" dirty="0">
                <a:latin typeface="Arial" charset="0"/>
              </a:endParaRPr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598" y="1881"/>
              <a:ext cx="1561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err="1" smtClean="0">
                  <a:latin typeface="Arial" charset="0"/>
                </a:rPr>
                <a:t>Лулаи</a:t>
              </a:r>
              <a:r>
                <a:rPr lang="ru-RU" sz="1800" b="1" dirty="0" smtClean="0">
                  <a:latin typeface="Arial" charset="0"/>
                </a:rPr>
                <a:t> </a:t>
              </a:r>
              <a:r>
                <a:rPr lang="ru-RU" sz="1800" b="1" dirty="0" err="1" smtClean="0">
                  <a:latin typeface="Arial" charset="0"/>
                </a:rPr>
                <a:t>каҷи</a:t>
              </a:r>
              <a:r>
                <a:rPr lang="ru-RU" sz="1800" b="1" dirty="0" smtClean="0">
                  <a:latin typeface="Arial" charset="0"/>
                </a:rPr>
                <a:t> </a:t>
              </a:r>
              <a:r>
                <a:rPr lang="ru-RU" sz="1800" b="1" dirty="0" err="1" smtClean="0">
                  <a:latin typeface="Arial" charset="0"/>
                </a:rPr>
                <a:t>конусмонанд</a:t>
              </a:r>
              <a:r>
                <a:rPr lang="ru-RU" sz="1800" b="1" dirty="0" smtClean="0">
                  <a:latin typeface="Arial" charset="0"/>
                </a:rPr>
                <a:t> </a:t>
              </a:r>
              <a:endParaRPr lang="ru-RU" sz="1800" b="1" dirty="0">
                <a:latin typeface="Arial" charset="0"/>
              </a:endParaRPr>
            </a:p>
          </p:txBody>
        </p:sp>
      </p:grpSp>
      <p:grpSp>
        <p:nvGrpSpPr>
          <p:cNvPr id="18" name="Group 48"/>
          <p:cNvGrpSpPr>
            <a:grpSpLocks/>
          </p:cNvGrpSpPr>
          <p:nvPr/>
        </p:nvGrpSpPr>
        <p:grpSpPr bwMode="auto">
          <a:xfrm>
            <a:off x="222143" y="2660769"/>
            <a:ext cx="11383505" cy="813123"/>
            <a:chOff x="96" y="1344"/>
            <a:chExt cx="5424" cy="630"/>
          </a:xfrm>
        </p:grpSpPr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96" y="1344"/>
              <a:ext cx="91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err="1" smtClean="0">
                  <a:solidFill>
                    <a:srgbClr val="A50021"/>
                  </a:solidFill>
                  <a:cs typeface="Times New Roman" pitchFamily="18" charset="0"/>
                </a:rPr>
                <a:t>Принсип</a:t>
              </a:r>
              <a:r>
                <a:rPr lang="ru-RU" sz="1800" b="1" dirty="0">
                  <a:solidFill>
                    <a:srgbClr val="A50021"/>
                  </a:solidFill>
                  <a:cs typeface="Times New Roman" pitchFamily="18" charset="0"/>
                </a:rPr>
                <a:t>:</a:t>
              </a:r>
              <a:endParaRPr lang="ru-RU" sz="1800" b="1" dirty="0">
                <a:cs typeface="Times New Roman" pitchFamily="18" charset="0"/>
              </a:endParaRPr>
            </a:p>
          </p:txBody>
        </p:sp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960" y="1344"/>
              <a:ext cx="4560" cy="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  <a:buFontTx/>
                <a:buChar char="•"/>
              </a:pPr>
              <a:r>
                <a:rPr lang="ru-RU" sz="1800" b="1" dirty="0" err="1" smtClean="0">
                  <a:cs typeface="Times New Roman" pitchFamily="18" charset="0"/>
                </a:rPr>
                <a:t>Пайвасти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баромади</a:t>
              </a:r>
              <a:r>
                <a:rPr lang="ru-RU" sz="1800" b="1" dirty="0" smtClean="0">
                  <a:cs typeface="Times New Roman" pitchFamily="18" charset="0"/>
                </a:rPr>
                <a:t> турбина бо </a:t>
              </a:r>
              <a:r>
                <a:rPr lang="ru-RU" sz="1800" b="1" dirty="0" err="1" smtClean="0">
                  <a:cs typeface="Times New Roman" pitchFamily="18" charset="0"/>
                </a:rPr>
                <a:t>сатҳи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поёни</a:t>
              </a:r>
              <a:r>
                <a:rPr lang="ru-RU" sz="1800" b="1" dirty="0" smtClean="0">
                  <a:cs typeface="Times New Roman" pitchFamily="18" charset="0"/>
                </a:rPr>
                <a:t>,</a:t>
              </a:r>
              <a:endParaRPr lang="ru-RU" sz="1800" b="1" dirty="0">
                <a:cs typeface="Times New Roman" pitchFamily="18" charset="0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  <a:buFontTx/>
                <a:buChar char="•"/>
              </a:pPr>
              <a:r>
                <a:rPr lang="ru-RU" sz="1800" b="1" dirty="0" err="1" smtClean="0">
                  <a:cs typeface="Times New Roman" pitchFamily="18" charset="0"/>
                </a:rPr>
                <a:t>Кам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намудани</a:t>
              </a:r>
              <a:r>
                <a:rPr lang="ru-RU" sz="1800" b="1" dirty="0" smtClean="0">
                  <a:cs typeface="Times New Roman" pitchFamily="18" charset="0"/>
                </a:rPr>
                <a:t> энергияи </a:t>
              </a:r>
              <a:r>
                <a:rPr lang="ru-RU" sz="1800" b="1" dirty="0" err="1" smtClean="0">
                  <a:cs typeface="Times New Roman" pitchFamily="18" charset="0"/>
                </a:rPr>
                <a:t>кинетикии</a:t>
              </a:r>
              <a:r>
                <a:rPr lang="ru-RU" sz="1800" b="1" dirty="0" smtClean="0">
                  <a:cs typeface="Times New Roman" pitchFamily="18" charset="0"/>
                </a:rPr>
                <a:t> маҷро дар </a:t>
              </a:r>
              <a:r>
                <a:rPr lang="ru-RU" sz="1800" b="1" dirty="0" err="1" smtClean="0">
                  <a:cs typeface="Times New Roman" pitchFamily="18" charset="0"/>
                </a:rPr>
                <a:t>баромади</a:t>
              </a:r>
              <a:r>
                <a:rPr lang="ru-RU" sz="1800" b="1" dirty="0" smtClean="0">
                  <a:cs typeface="Times New Roman" pitchFamily="18" charset="0"/>
                </a:rPr>
                <a:t> агрегат аз </a:t>
              </a:r>
              <a:r>
                <a:rPr lang="ru-RU" sz="1800" b="1" dirty="0" err="1" smtClean="0">
                  <a:cs typeface="Times New Roman" pitchFamily="18" charset="0"/>
                </a:rPr>
                <a:t>ҳисоби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зиёд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намудани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буриш</a:t>
              </a:r>
              <a:r>
                <a:rPr lang="ru-RU" sz="1800" b="1" dirty="0" smtClean="0">
                  <a:cs typeface="Times New Roman" pitchFamily="18" charset="0"/>
                </a:rPr>
                <a:t> дар </a:t>
              </a:r>
              <a:r>
                <a:rPr lang="ru-RU" sz="1800" b="1" dirty="0" err="1" smtClean="0">
                  <a:cs typeface="Times New Roman" pitchFamily="18" charset="0"/>
                </a:rPr>
                <a:t>баромади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лулаи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ҷабиш</a:t>
              </a:r>
              <a:r>
                <a:rPr lang="ru-RU" sz="1800" b="1" dirty="0" smtClean="0">
                  <a:cs typeface="Times New Roman" pitchFamily="18" charset="0"/>
                </a:rPr>
                <a:t>. </a:t>
              </a:r>
              <a:endParaRPr lang="ru-RU" sz="1800" b="1" dirty="0">
                <a:cs typeface="Times New Roman" pitchFamily="18" charset="0"/>
              </a:endParaRPr>
            </a:p>
          </p:txBody>
        </p:sp>
      </p:grpSp>
      <p:grpSp>
        <p:nvGrpSpPr>
          <p:cNvPr id="21" name="Group 50"/>
          <p:cNvGrpSpPr>
            <a:grpSpLocks/>
          </p:cNvGrpSpPr>
          <p:nvPr/>
        </p:nvGrpSpPr>
        <p:grpSpPr bwMode="auto">
          <a:xfrm>
            <a:off x="4550667" y="3497218"/>
            <a:ext cx="7595706" cy="505942"/>
            <a:chOff x="48" y="2103"/>
            <a:chExt cx="5328" cy="304"/>
          </a:xfrm>
        </p:grpSpPr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48" y="2103"/>
              <a:ext cx="105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solidFill>
                    <a:srgbClr val="A50021"/>
                  </a:solidFill>
                  <a:latin typeface="Arial" charset="0"/>
                </a:rPr>
                <a:t>Талабот:</a:t>
              </a:r>
              <a:endParaRPr lang="ru-RU" sz="1800" b="1" dirty="0">
                <a:latin typeface="Arial" charset="0"/>
              </a:endParaRPr>
            </a:p>
          </p:txBody>
        </p: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1056" y="2121"/>
              <a:ext cx="4320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latin typeface="Arial" charset="0"/>
                </a:rPr>
                <a:t>Талафи минималии гидравлики (энергетики)</a:t>
              </a:r>
              <a:endParaRPr lang="ru-RU" sz="1800" b="1" dirty="0">
                <a:latin typeface="Arial" charset="0"/>
              </a:endParaRPr>
            </a:p>
          </p:txBody>
        </p:sp>
      </p:grpSp>
      <p:grpSp>
        <p:nvGrpSpPr>
          <p:cNvPr id="24" name="Group 52"/>
          <p:cNvGrpSpPr>
            <a:grpSpLocks/>
          </p:cNvGrpSpPr>
          <p:nvPr/>
        </p:nvGrpSpPr>
        <p:grpSpPr bwMode="auto">
          <a:xfrm>
            <a:off x="3909817" y="3932926"/>
            <a:ext cx="7654064" cy="2138644"/>
            <a:chOff x="1825" y="2352"/>
            <a:chExt cx="3647" cy="1657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848" y="2880"/>
              <a:ext cx="624" cy="816"/>
            </a:xfrm>
            <a:prstGeom prst="rect">
              <a:avLst/>
            </a:prstGeom>
            <a:solidFill>
              <a:srgbClr val="00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AutoShape 15"/>
            <p:cNvSpPr>
              <a:spLocks noChangeArrowheads="1"/>
            </p:cNvSpPr>
            <p:nvPr/>
          </p:nvSpPr>
          <p:spPr bwMode="auto">
            <a:xfrm flipV="1">
              <a:off x="2592" y="2640"/>
              <a:ext cx="720" cy="336"/>
            </a:xfrm>
            <a:custGeom>
              <a:avLst/>
              <a:gdLst>
                <a:gd name="T0" fmla="*/ 640 w 21600"/>
                <a:gd name="T1" fmla="*/ 168 h 21600"/>
                <a:gd name="T2" fmla="*/ 360 w 21600"/>
                <a:gd name="T3" fmla="*/ 336 h 21600"/>
                <a:gd name="T4" fmla="*/ 81 w 21600"/>
                <a:gd name="T5" fmla="*/ 168 h 21600"/>
                <a:gd name="T6" fmla="*/ 36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230 w 21600"/>
                <a:gd name="T13" fmla="*/ 4243 h 21600"/>
                <a:gd name="T14" fmla="*/ 17400 w 21600"/>
                <a:gd name="T15" fmla="*/ 173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829" y="21600"/>
                  </a:lnTo>
                  <a:lnTo>
                    <a:pt x="1677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AutoShape 16"/>
            <p:cNvSpPr>
              <a:spLocks noChangeArrowheads="1"/>
            </p:cNvSpPr>
            <p:nvPr/>
          </p:nvSpPr>
          <p:spPr bwMode="auto">
            <a:xfrm>
              <a:off x="3456" y="3168"/>
              <a:ext cx="1392" cy="528"/>
            </a:xfrm>
            <a:prstGeom prst="flowChartManualInpu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Freeform 17"/>
            <p:cNvSpPr>
              <a:spLocks/>
            </p:cNvSpPr>
            <p:nvPr/>
          </p:nvSpPr>
          <p:spPr bwMode="auto">
            <a:xfrm>
              <a:off x="2472" y="2976"/>
              <a:ext cx="978" cy="715"/>
            </a:xfrm>
            <a:custGeom>
              <a:avLst/>
              <a:gdLst>
                <a:gd name="T0" fmla="*/ 120 w 978"/>
                <a:gd name="T1" fmla="*/ 0 h 715"/>
                <a:gd name="T2" fmla="*/ 60 w 978"/>
                <a:gd name="T3" fmla="*/ 216 h 715"/>
                <a:gd name="T4" fmla="*/ 6 w 978"/>
                <a:gd name="T5" fmla="*/ 396 h 715"/>
                <a:gd name="T6" fmla="*/ 24 w 978"/>
                <a:gd name="T7" fmla="*/ 528 h 715"/>
                <a:gd name="T8" fmla="*/ 66 w 978"/>
                <a:gd name="T9" fmla="*/ 642 h 715"/>
                <a:gd name="T10" fmla="*/ 180 w 978"/>
                <a:gd name="T11" fmla="*/ 690 h 715"/>
                <a:gd name="T12" fmla="*/ 294 w 978"/>
                <a:gd name="T13" fmla="*/ 702 h 715"/>
                <a:gd name="T14" fmla="*/ 390 w 978"/>
                <a:gd name="T15" fmla="*/ 714 h 715"/>
                <a:gd name="T16" fmla="*/ 504 w 978"/>
                <a:gd name="T17" fmla="*/ 708 h 715"/>
                <a:gd name="T18" fmla="*/ 660 w 978"/>
                <a:gd name="T19" fmla="*/ 714 h 715"/>
                <a:gd name="T20" fmla="*/ 978 w 978"/>
                <a:gd name="T21" fmla="*/ 714 h 7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78" h="715">
                  <a:moveTo>
                    <a:pt x="120" y="0"/>
                  </a:moveTo>
                  <a:cubicBezTo>
                    <a:pt x="110" y="36"/>
                    <a:pt x="79" y="150"/>
                    <a:pt x="60" y="216"/>
                  </a:cubicBezTo>
                  <a:cubicBezTo>
                    <a:pt x="41" y="282"/>
                    <a:pt x="12" y="344"/>
                    <a:pt x="6" y="396"/>
                  </a:cubicBezTo>
                  <a:cubicBezTo>
                    <a:pt x="0" y="448"/>
                    <a:pt x="14" y="487"/>
                    <a:pt x="24" y="528"/>
                  </a:cubicBezTo>
                  <a:cubicBezTo>
                    <a:pt x="34" y="569"/>
                    <a:pt x="40" y="615"/>
                    <a:pt x="66" y="642"/>
                  </a:cubicBezTo>
                  <a:cubicBezTo>
                    <a:pt x="92" y="669"/>
                    <a:pt x="142" y="680"/>
                    <a:pt x="180" y="690"/>
                  </a:cubicBezTo>
                  <a:cubicBezTo>
                    <a:pt x="218" y="700"/>
                    <a:pt x="259" y="698"/>
                    <a:pt x="294" y="702"/>
                  </a:cubicBezTo>
                  <a:cubicBezTo>
                    <a:pt x="329" y="706"/>
                    <a:pt x="355" y="713"/>
                    <a:pt x="390" y="714"/>
                  </a:cubicBezTo>
                  <a:cubicBezTo>
                    <a:pt x="425" y="715"/>
                    <a:pt x="459" y="708"/>
                    <a:pt x="504" y="708"/>
                  </a:cubicBezTo>
                  <a:cubicBezTo>
                    <a:pt x="549" y="708"/>
                    <a:pt x="581" y="713"/>
                    <a:pt x="660" y="714"/>
                  </a:cubicBezTo>
                  <a:cubicBezTo>
                    <a:pt x="739" y="715"/>
                    <a:pt x="912" y="714"/>
                    <a:pt x="978" y="71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Freeform 18"/>
            <p:cNvSpPr>
              <a:spLocks/>
            </p:cNvSpPr>
            <p:nvPr/>
          </p:nvSpPr>
          <p:spPr bwMode="auto">
            <a:xfrm>
              <a:off x="3310" y="2976"/>
              <a:ext cx="146" cy="282"/>
            </a:xfrm>
            <a:custGeom>
              <a:avLst/>
              <a:gdLst>
                <a:gd name="T0" fmla="*/ 2 w 146"/>
                <a:gd name="T1" fmla="*/ 0 h 282"/>
                <a:gd name="T2" fmla="*/ 8 w 146"/>
                <a:gd name="T3" fmla="*/ 96 h 282"/>
                <a:gd name="T4" fmla="*/ 50 w 146"/>
                <a:gd name="T5" fmla="*/ 210 h 282"/>
                <a:gd name="T6" fmla="*/ 146 w 146"/>
                <a:gd name="T7" fmla="*/ 282 h 2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6" h="282">
                  <a:moveTo>
                    <a:pt x="2" y="0"/>
                  </a:moveTo>
                  <a:cubicBezTo>
                    <a:pt x="3" y="16"/>
                    <a:pt x="0" y="61"/>
                    <a:pt x="8" y="96"/>
                  </a:cubicBezTo>
                  <a:cubicBezTo>
                    <a:pt x="16" y="131"/>
                    <a:pt x="27" y="179"/>
                    <a:pt x="50" y="210"/>
                  </a:cubicBezTo>
                  <a:cubicBezTo>
                    <a:pt x="73" y="241"/>
                    <a:pt x="126" y="267"/>
                    <a:pt x="146" y="282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Text Box 20"/>
            <p:cNvSpPr txBox="1">
              <a:spLocks noChangeArrowheads="1"/>
            </p:cNvSpPr>
            <p:nvPr/>
          </p:nvSpPr>
          <p:spPr bwMode="auto">
            <a:xfrm>
              <a:off x="2736" y="3747"/>
              <a:ext cx="2064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600" b="1" dirty="0" err="1">
                  <a:latin typeface="Arial" charset="0"/>
                </a:rPr>
                <a:t>Лӯлаи</a:t>
              </a:r>
              <a:r>
                <a:rPr lang="ru-RU" sz="1600" b="1" dirty="0">
                  <a:latin typeface="Arial" charset="0"/>
                </a:rPr>
                <a:t> </a:t>
              </a:r>
              <a:r>
                <a:rPr lang="ru-RU" sz="1600" b="1" dirty="0" err="1">
                  <a:latin typeface="Arial" charset="0"/>
                </a:rPr>
                <a:t>ҷабиши</a:t>
              </a:r>
              <a:r>
                <a:rPr lang="ru-RU" sz="1600" b="1" dirty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каҷ</a:t>
              </a:r>
              <a:endParaRPr lang="ru-RU" sz="1600" b="1" dirty="0">
                <a:latin typeface="Arial" charset="0"/>
              </a:endParaRPr>
            </a:p>
          </p:txBody>
        </p:sp>
        <p:sp>
          <p:nvSpPr>
            <p:cNvPr id="31" name="Line 22"/>
            <p:cNvSpPr>
              <a:spLocks noChangeShapeType="1"/>
            </p:cNvSpPr>
            <p:nvPr/>
          </p:nvSpPr>
          <p:spPr bwMode="auto">
            <a:xfrm>
              <a:off x="2928" y="2352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Line 25"/>
            <p:cNvSpPr>
              <a:spLocks noChangeShapeType="1"/>
            </p:cNvSpPr>
            <p:nvPr/>
          </p:nvSpPr>
          <p:spPr bwMode="auto">
            <a:xfrm>
              <a:off x="4848" y="288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Line 26"/>
            <p:cNvSpPr>
              <a:spLocks noChangeShapeType="1"/>
            </p:cNvSpPr>
            <p:nvPr/>
          </p:nvSpPr>
          <p:spPr bwMode="auto">
            <a:xfrm>
              <a:off x="4992" y="302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Line 27"/>
            <p:cNvSpPr>
              <a:spLocks noChangeShapeType="1"/>
            </p:cNvSpPr>
            <p:nvPr/>
          </p:nvSpPr>
          <p:spPr bwMode="auto">
            <a:xfrm>
              <a:off x="5136" y="316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AutoShape 33"/>
            <p:cNvSpPr>
              <a:spLocks/>
            </p:cNvSpPr>
            <p:nvPr/>
          </p:nvSpPr>
          <p:spPr bwMode="auto">
            <a:xfrm>
              <a:off x="3648" y="2361"/>
              <a:ext cx="1252" cy="238"/>
            </a:xfrm>
            <a:prstGeom prst="callout2">
              <a:avLst>
                <a:gd name="adj1" fmla="val 21685"/>
                <a:gd name="adj2" fmla="val -4764"/>
                <a:gd name="adj3" fmla="val 21685"/>
                <a:gd name="adj4" fmla="val -29565"/>
                <a:gd name="adj5" fmla="val 130617"/>
                <a:gd name="adj6" fmla="val -4682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400" b="1" dirty="0" err="1" smtClean="0">
                  <a:latin typeface="Arial" charset="0"/>
                </a:rPr>
                <a:t>Конуси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дорои</a:t>
              </a:r>
              <a:r>
                <a:rPr lang="ru-RU" sz="1400" b="1" dirty="0" smtClean="0">
                  <a:latin typeface="Arial" charset="0"/>
                </a:rPr>
                <a:t> буриши </a:t>
              </a:r>
              <a:r>
                <a:rPr lang="ru-RU" sz="1400" b="1" dirty="0" err="1" smtClean="0">
                  <a:latin typeface="Arial" charset="0"/>
                </a:rPr>
                <a:t>гирд</a:t>
              </a:r>
              <a:endParaRPr lang="ru-RU" sz="1400" b="1" dirty="0">
                <a:latin typeface="Arial" charset="0"/>
              </a:endParaRPr>
            </a:p>
          </p:txBody>
        </p:sp>
        <p:sp>
          <p:nvSpPr>
            <p:cNvPr id="36" name="AutoShape 34"/>
            <p:cNvSpPr>
              <a:spLocks/>
            </p:cNvSpPr>
            <p:nvPr/>
          </p:nvSpPr>
          <p:spPr bwMode="auto">
            <a:xfrm>
              <a:off x="1825" y="2602"/>
              <a:ext cx="576" cy="238"/>
            </a:xfrm>
            <a:prstGeom prst="callout2">
              <a:avLst>
                <a:gd name="adj1" fmla="val 36366"/>
                <a:gd name="adj2" fmla="val 108333"/>
                <a:gd name="adj3" fmla="val 36366"/>
                <a:gd name="adj4" fmla="val 137847"/>
                <a:gd name="adj5" fmla="val 294444"/>
                <a:gd name="adj6" fmla="val 16857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tg-Cyrl-TJ" sz="1400" b="1" dirty="0" smtClean="0">
                  <a:latin typeface="Arial" charset="0"/>
                </a:rPr>
                <a:t>Зону</a:t>
              </a:r>
              <a:endParaRPr lang="ru-RU" sz="1400" b="1" dirty="0">
                <a:latin typeface="Arial" charset="0"/>
              </a:endParaRPr>
            </a:p>
          </p:txBody>
        </p:sp>
        <p:sp>
          <p:nvSpPr>
            <p:cNvPr id="37" name="AutoShape 35"/>
            <p:cNvSpPr>
              <a:spLocks/>
            </p:cNvSpPr>
            <p:nvPr/>
          </p:nvSpPr>
          <p:spPr bwMode="auto">
            <a:xfrm>
              <a:off x="3888" y="2640"/>
              <a:ext cx="1086" cy="238"/>
            </a:xfrm>
            <a:prstGeom prst="callout2">
              <a:avLst>
                <a:gd name="adj1" fmla="val 15449"/>
                <a:gd name="adj2" fmla="val -4421"/>
                <a:gd name="adj3" fmla="val 15449"/>
                <a:gd name="adj4" fmla="val -12431"/>
                <a:gd name="adj5" fmla="val 273342"/>
                <a:gd name="adj6" fmla="val -2166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1400" b="1" dirty="0" smtClean="0">
                  <a:latin typeface="Arial" charset="0"/>
                </a:rPr>
                <a:t>Раструб – буриши рост</a:t>
              </a:r>
              <a:endParaRPr lang="ru-RU" sz="1400" b="1" dirty="0">
                <a:latin typeface="Arial" charset="0"/>
              </a:endParaRPr>
            </a:p>
          </p:txBody>
        </p:sp>
      </p:grpSp>
      <p:grpSp>
        <p:nvGrpSpPr>
          <p:cNvPr id="38" name="Group 53"/>
          <p:cNvGrpSpPr>
            <a:grpSpLocks/>
          </p:cNvGrpSpPr>
          <p:nvPr/>
        </p:nvGrpSpPr>
        <p:grpSpPr bwMode="auto">
          <a:xfrm>
            <a:off x="444285" y="3809021"/>
            <a:ext cx="4331776" cy="2315466"/>
            <a:chOff x="240" y="2304"/>
            <a:chExt cx="2064" cy="1794"/>
          </a:xfrm>
        </p:grpSpPr>
        <p:sp>
          <p:nvSpPr>
            <p:cNvPr id="39" name="Text Box 19"/>
            <p:cNvSpPr txBox="1">
              <a:spLocks noChangeArrowheads="1"/>
            </p:cNvSpPr>
            <p:nvPr/>
          </p:nvSpPr>
          <p:spPr bwMode="auto">
            <a:xfrm>
              <a:off x="240" y="3836"/>
              <a:ext cx="2064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600" b="1" dirty="0" err="1" smtClean="0">
                  <a:latin typeface="Arial" charset="0"/>
                </a:rPr>
                <a:t>Лӯлаи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ҷабиши</a:t>
              </a:r>
              <a:r>
                <a:rPr lang="ru-RU" sz="1600" b="1" dirty="0" smtClean="0">
                  <a:latin typeface="Arial" charset="0"/>
                </a:rPr>
                <a:t> рост</a:t>
              </a:r>
              <a:endParaRPr lang="ru-RU" sz="1600" b="1" dirty="0">
                <a:latin typeface="Arial" charset="0"/>
              </a:endParaRPr>
            </a:p>
          </p:txBody>
        </p:sp>
        <p:grpSp>
          <p:nvGrpSpPr>
            <p:cNvPr id="40" name="Group 51"/>
            <p:cNvGrpSpPr>
              <a:grpSpLocks/>
            </p:cNvGrpSpPr>
            <p:nvPr/>
          </p:nvGrpSpPr>
          <p:grpSpPr bwMode="auto">
            <a:xfrm>
              <a:off x="384" y="2304"/>
              <a:ext cx="1632" cy="1584"/>
              <a:chOff x="384" y="2304"/>
              <a:chExt cx="1632" cy="1584"/>
            </a:xfrm>
          </p:grpSpPr>
          <p:sp>
            <p:nvSpPr>
              <p:cNvPr id="41" name="Line 21"/>
              <p:cNvSpPr>
                <a:spLocks noChangeShapeType="1"/>
              </p:cNvSpPr>
              <p:nvPr/>
            </p:nvSpPr>
            <p:spPr bwMode="auto">
              <a:xfrm>
                <a:off x="1200" y="2352"/>
                <a:ext cx="0" cy="15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2" name="Rectangle 23"/>
              <p:cNvSpPr>
                <a:spLocks noChangeArrowheads="1"/>
              </p:cNvSpPr>
              <p:nvPr/>
            </p:nvSpPr>
            <p:spPr bwMode="auto">
              <a:xfrm>
                <a:off x="528" y="3552"/>
                <a:ext cx="1488" cy="288"/>
              </a:xfrm>
              <a:prstGeom prst="rect">
                <a:avLst/>
              </a:prstGeom>
              <a:solidFill>
                <a:srgbClr val="00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3" name="AutoShape 14"/>
              <p:cNvSpPr>
                <a:spLocks noChangeArrowheads="1"/>
              </p:cNvSpPr>
              <p:nvPr/>
            </p:nvSpPr>
            <p:spPr bwMode="auto">
              <a:xfrm flipV="1">
                <a:off x="816" y="2640"/>
                <a:ext cx="816" cy="1056"/>
              </a:xfrm>
              <a:custGeom>
                <a:avLst/>
                <a:gdLst>
                  <a:gd name="T0" fmla="*/ 714 w 21600"/>
                  <a:gd name="T1" fmla="*/ 528 h 21600"/>
                  <a:gd name="T2" fmla="*/ 408 w 21600"/>
                  <a:gd name="T3" fmla="*/ 1056 h 21600"/>
                  <a:gd name="T4" fmla="*/ 102 w 21600"/>
                  <a:gd name="T5" fmla="*/ 528 h 21600"/>
                  <a:gd name="T6" fmla="*/ 408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4" name="Line 28"/>
              <p:cNvSpPr>
                <a:spLocks noChangeShapeType="1"/>
              </p:cNvSpPr>
              <p:nvPr/>
            </p:nvSpPr>
            <p:spPr bwMode="auto">
              <a:xfrm>
                <a:off x="1632" y="3552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5" name="Line 30"/>
              <p:cNvSpPr>
                <a:spLocks noChangeShapeType="1"/>
              </p:cNvSpPr>
              <p:nvPr/>
            </p:nvSpPr>
            <p:spPr bwMode="auto">
              <a:xfrm>
                <a:off x="1776" y="369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6" name="Line 31"/>
              <p:cNvSpPr>
                <a:spLocks noChangeShapeType="1"/>
              </p:cNvSpPr>
              <p:nvPr/>
            </p:nvSpPr>
            <p:spPr bwMode="auto">
              <a:xfrm>
                <a:off x="480" y="3552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7" name="Line 32"/>
              <p:cNvSpPr>
                <a:spLocks noChangeShapeType="1"/>
              </p:cNvSpPr>
              <p:nvPr/>
            </p:nvSpPr>
            <p:spPr bwMode="auto">
              <a:xfrm>
                <a:off x="528" y="369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" name="Line 36"/>
              <p:cNvSpPr>
                <a:spLocks noChangeShapeType="1"/>
              </p:cNvSpPr>
              <p:nvPr/>
            </p:nvSpPr>
            <p:spPr bwMode="auto">
              <a:xfrm>
                <a:off x="1008" y="244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9" name="Line 37"/>
              <p:cNvSpPr>
                <a:spLocks noChangeShapeType="1"/>
              </p:cNvSpPr>
              <p:nvPr/>
            </p:nvSpPr>
            <p:spPr bwMode="auto">
              <a:xfrm>
                <a:off x="1440" y="240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0" name="Line 38"/>
              <p:cNvSpPr>
                <a:spLocks noChangeShapeType="1"/>
              </p:cNvSpPr>
              <p:nvPr/>
            </p:nvSpPr>
            <p:spPr bwMode="auto">
              <a:xfrm>
                <a:off x="1008" y="2496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" name="Line 39"/>
              <p:cNvSpPr>
                <a:spLocks noChangeShapeType="1"/>
              </p:cNvSpPr>
              <p:nvPr/>
            </p:nvSpPr>
            <p:spPr bwMode="auto">
              <a:xfrm flipH="1">
                <a:off x="384" y="3696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" name="Line 40"/>
              <p:cNvSpPr>
                <a:spLocks noChangeShapeType="1"/>
              </p:cNvSpPr>
              <p:nvPr/>
            </p:nvSpPr>
            <p:spPr bwMode="auto">
              <a:xfrm flipH="1">
                <a:off x="528" y="2640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3" name="Text Box 41"/>
              <p:cNvSpPr txBox="1">
                <a:spLocks noChangeArrowheads="1"/>
              </p:cNvSpPr>
              <p:nvPr/>
            </p:nvSpPr>
            <p:spPr bwMode="auto">
              <a:xfrm>
                <a:off x="1104" y="2304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Arial" charset="0"/>
                  </a:rPr>
                  <a:t>D</a:t>
                </a:r>
                <a:endParaRPr lang="ru-RU" sz="1400">
                  <a:latin typeface="Arial" charset="0"/>
                </a:endParaRPr>
              </a:p>
            </p:txBody>
          </p:sp>
          <p:sp>
            <p:nvSpPr>
              <p:cNvPr id="54" name="Line 42"/>
              <p:cNvSpPr>
                <a:spLocks noChangeShapeType="1"/>
              </p:cNvSpPr>
              <p:nvPr/>
            </p:nvSpPr>
            <p:spPr bwMode="auto">
              <a:xfrm>
                <a:off x="672" y="2640"/>
                <a:ext cx="0" cy="10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5" name="Text Box 43"/>
              <p:cNvSpPr txBox="1">
                <a:spLocks noChangeArrowheads="1"/>
              </p:cNvSpPr>
              <p:nvPr/>
            </p:nvSpPr>
            <p:spPr bwMode="auto">
              <a:xfrm>
                <a:off x="432" y="2976"/>
                <a:ext cx="28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sz="1400">
                    <a:latin typeface="Arial" charset="0"/>
                  </a:rPr>
                  <a:t>4D</a:t>
                </a:r>
              </a:p>
            </p:txBody>
          </p:sp>
          <p:sp>
            <p:nvSpPr>
              <p:cNvPr id="56" name="Line 44"/>
              <p:cNvSpPr>
                <a:spLocks noChangeShapeType="1"/>
              </p:cNvSpPr>
              <p:nvPr/>
            </p:nvSpPr>
            <p:spPr bwMode="auto">
              <a:xfrm>
                <a:off x="1392" y="2640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7" name="Freeform 45"/>
              <p:cNvSpPr>
                <a:spLocks/>
              </p:cNvSpPr>
              <p:nvPr/>
            </p:nvSpPr>
            <p:spPr bwMode="auto">
              <a:xfrm>
                <a:off x="1392" y="3263"/>
                <a:ext cx="152" cy="25"/>
              </a:xfrm>
              <a:custGeom>
                <a:avLst/>
                <a:gdLst>
                  <a:gd name="T0" fmla="*/ 0 w 152"/>
                  <a:gd name="T1" fmla="*/ 1 h 25"/>
                  <a:gd name="T2" fmla="*/ 54 w 152"/>
                  <a:gd name="T3" fmla="*/ 25 h 25"/>
                  <a:gd name="T4" fmla="*/ 144 w 152"/>
                  <a:gd name="T5" fmla="*/ 1 h 25"/>
                  <a:gd name="T6" fmla="*/ 102 w 152"/>
                  <a:gd name="T7" fmla="*/ 19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2" h="25">
                    <a:moveTo>
                      <a:pt x="0" y="1"/>
                    </a:moveTo>
                    <a:cubicBezTo>
                      <a:pt x="9" y="5"/>
                      <a:pt x="30" y="25"/>
                      <a:pt x="54" y="25"/>
                    </a:cubicBezTo>
                    <a:cubicBezTo>
                      <a:pt x="78" y="25"/>
                      <a:pt x="136" y="2"/>
                      <a:pt x="144" y="1"/>
                    </a:cubicBezTo>
                    <a:cubicBezTo>
                      <a:pt x="152" y="0"/>
                      <a:pt x="111" y="15"/>
                      <a:pt x="102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8" name="AutoShape 46"/>
              <p:cNvSpPr>
                <a:spLocks/>
              </p:cNvSpPr>
              <p:nvPr/>
            </p:nvSpPr>
            <p:spPr bwMode="auto">
              <a:xfrm>
                <a:off x="1692" y="2982"/>
                <a:ext cx="324" cy="237"/>
              </a:xfrm>
              <a:prstGeom prst="callout2">
                <a:avLst>
                  <a:gd name="adj1" fmla="val 24491"/>
                  <a:gd name="adj2" fmla="val -14815"/>
                  <a:gd name="adj3" fmla="val 24491"/>
                  <a:gd name="adj4" fmla="val -41977"/>
                  <a:gd name="adj5" fmla="val 90477"/>
                  <a:gd name="adj6" fmla="val -703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ru-RU" sz="1800">
                    <a:sym typeface="Symbol" pitchFamily="18" charset="2"/>
                  </a:rPr>
                  <a:t></a:t>
                </a:r>
                <a:endParaRPr lang="ru-RU" sz="1800"/>
              </a:p>
            </p:txBody>
          </p:sp>
        </p:grpSp>
      </p:grpSp>
      <p:pic>
        <p:nvPicPr>
          <p:cNvPr id="59" name="Picture 1" descr="C:\Users\nasrullo\Desktop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72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14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20325" y="1031250"/>
            <a:ext cx="4837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g-Cyrl-TJ" sz="24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ЛУЛАИ </a:t>
            </a:r>
            <a:r>
              <a:rPr lang="tg-Cyrl-TJ" sz="24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МАКАНДАИ ТУРБИНА</a:t>
            </a:r>
            <a:endParaRPr lang="ru-RU" sz="2400" dirty="0">
              <a:solidFill>
                <a:srgbClr val="FF000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228096" y="1442407"/>
            <a:ext cx="9735807" cy="4475313"/>
            <a:chOff x="1228096" y="1442407"/>
            <a:chExt cx="9735807" cy="4475313"/>
          </a:xfrm>
        </p:grpSpPr>
        <p:pic>
          <p:nvPicPr>
            <p:cNvPr id="21506" name="Picture 2" descr="D:\КАФЕДРА\ЛЕКСИЯХО-2021\4. МБГЭ\Лекция+видеолекция\Фотографии\IMG_063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1032" b="7139"/>
            <a:stretch/>
          </p:blipFill>
          <p:spPr bwMode="auto">
            <a:xfrm>
              <a:off x="1228096" y="1442407"/>
              <a:ext cx="9735807" cy="4475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1284172" y="5357826"/>
              <a:ext cx="4331776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b="1" dirty="0" smtClean="0">
                  <a:cs typeface="Times New Roman" pitchFamily="18" charset="0"/>
                </a:rPr>
                <a:t>ЛӮЛАИ ҶАБИШИ РОСТ</a:t>
              </a:r>
              <a:endParaRPr lang="ru-RU" b="1" dirty="0">
                <a:cs typeface="Times New Roman" pitchFamily="18" charset="0"/>
              </a:endParaRP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6031425" y="5357826"/>
              <a:ext cx="4331776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b="1" dirty="0" smtClean="0">
                  <a:cs typeface="Times New Roman" pitchFamily="18" charset="0"/>
                </a:rPr>
                <a:t>ЛӮЛАИ ҶАБИШИ КАҶ</a:t>
              </a:r>
              <a:endParaRPr lang="ru-RU" b="1" dirty="0">
                <a:cs typeface="Times New Roman" pitchFamily="18" charset="0"/>
              </a:endParaRPr>
            </a:p>
          </p:txBody>
        </p:sp>
      </p:grpSp>
      <p:pic>
        <p:nvPicPr>
          <p:cNvPr id="13" name="Picture 1" descr="C:\Users\nasrullo\Desktop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92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15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20325" y="1031250"/>
            <a:ext cx="3751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g-Cyrl-TJ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ЛУЛАИ МАКАНДАИ ТУРБИНА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 Box 69"/>
          <p:cNvSpPr txBox="1">
            <a:spLocks noChangeArrowheads="1"/>
          </p:cNvSpPr>
          <p:nvPr/>
        </p:nvSpPr>
        <p:spPr bwMode="auto">
          <a:xfrm>
            <a:off x="4876799" y="5537700"/>
            <a:ext cx="7159339" cy="64633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800" b="1" dirty="0" err="1" smtClean="0">
                <a:latin typeface="Arial" charset="0"/>
              </a:rPr>
              <a:t>Лӯлаи</a:t>
            </a:r>
            <a:r>
              <a:rPr lang="ru-RU" sz="1800" b="1" dirty="0" smtClean="0">
                <a:latin typeface="Arial" charset="0"/>
              </a:rPr>
              <a:t> </a:t>
            </a:r>
            <a:r>
              <a:rPr lang="ru-RU" sz="1800" b="1" dirty="0" err="1" smtClean="0">
                <a:latin typeface="Arial" charset="0"/>
              </a:rPr>
              <a:t>ҷабиш</a:t>
            </a:r>
            <a:r>
              <a:rPr lang="ru-RU" sz="1800" b="1" dirty="0" smtClean="0">
                <a:latin typeface="Arial" charset="0"/>
              </a:rPr>
              <a:t> </a:t>
            </a:r>
            <a:r>
              <a:rPr lang="ru-RU" sz="1800" b="1" dirty="0" err="1" smtClean="0">
                <a:latin typeface="Arial" charset="0"/>
              </a:rPr>
              <a:t>имконият</a:t>
            </a:r>
            <a:r>
              <a:rPr lang="ru-RU" sz="1800" b="1" dirty="0" smtClean="0">
                <a:latin typeface="Arial" charset="0"/>
              </a:rPr>
              <a:t> </a:t>
            </a:r>
            <a:r>
              <a:rPr lang="ru-RU" sz="1800" b="1" dirty="0" err="1" smtClean="0">
                <a:latin typeface="Arial" charset="0"/>
              </a:rPr>
              <a:t>медиҳад</a:t>
            </a:r>
            <a:r>
              <a:rPr lang="ru-RU" sz="1800" b="1" dirty="0" smtClean="0">
                <a:latin typeface="Arial" charset="0"/>
              </a:rPr>
              <a:t>, ки </a:t>
            </a:r>
            <a:r>
              <a:rPr lang="ru-RU" sz="1800" b="1" dirty="0" err="1" smtClean="0">
                <a:latin typeface="Arial" charset="0"/>
              </a:rPr>
              <a:t>турбинаро</a:t>
            </a:r>
            <a:r>
              <a:rPr lang="ru-RU" sz="1800" b="1" dirty="0" smtClean="0">
                <a:latin typeface="Arial" charset="0"/>
              </a:rPr>
              <a:t> дар </a:t>
            </a:r>
            <a:r>
              <a:rPr lang="ru-RU" sz="1800" b="1" dirty="0" err="1" smtClean="0">
                <a:latin typeface="Arial" charset="0"/>
              </a:rPr>
              <a:t>дилхоҳ</a:t>
            </a:r>
            <a:r>
              <a:rPr lang="ru-RU" sz="1800" b="1" dirty="0" smtClean="0">
                <a:latin typeface="Arial" charset="0"/>
              </a:rPr>
              <a:t> </a:t>
            </a:r>
            <a:r>
              <a:rPr lang="ru-RU" sz="1800" b="1" dirty="0" err="1" smtClean="0">
                <a:latin typeface="Arial" charset="0"/>
              </a:rPr>
              <a:t>баланди</a:t>
            </a:r>
            <a:r>
              <a:rPr lang="ru-RU" sz="1800" b="1" dirty="0" smtClean="0">
                <a:latin typeface="Arial" charset="0"/>
              </a:rPr>
              <a:t> (отметка) </a:t>
            </a:r>
            <a:r>
              <a:rPr lang="ru-RU" sz="1800" b="1" dirty="0" err="1" smtClean="0">
                <a:latin typeface="Arial" charset="0"/>
              </a:rPr>
              <a:t>бе</a:t>
            </a:r>
            <a:r>
              <a:rPr lang="ru-RU" sz="1800" b="1" dirty="0" smtClean="0">
                <a:latin typeface="Arial" charset="0"/>
              </a:rPr>
              <a:t> </a:t>
            </a:r>
            <a:r>
              <a:rPr lang="ru-RU" sz="1800" b="1" dirty="0" err="1" smtClean="0">
                <a:latin typeface="Arial" charset="0"/>
              </a:rPr>
              <a:t>талафи</a:t>
            </a:r>
            <a:r>
              <a:rPr lang="ru-RU" sz="1800" b="1" dirty="0" smtClean="0">
                <a:latin typeface="Arial" charset="0"/>
              </a:rPr>
              <a:t> </a:t>
            </a:r>
            <a:r>
              <a:rPr lang="ru-RU" sz="1800" b="1" dirty="0" err="1" smtClean="0">
                <a:latin typeface="Arial" charset="0"/>
              </a:rPr>
              <a:t>энергетикь</a:t>
            </a:r>
            <a:r>
              <a:rPr lang="ru-RU" sz="1800" b="1" dirty="0" smtClean="0">
                <a:latin typeface="Arial" charset="0"/>
              </a:rPr>
              <a:t> </a:t>
            </a:r>
            <a:r>
              <a:rPr lang="ru-RU" sz="1800" b="1" dirty="0" err="1" smtClean="0">
                <a:latin typeface="Arial" charset="0"/>
              </a:rPr>
              <a:t>насб</a:t>
            </a:r>
            <a:r>
              <a:rPr lang="ru-RU" sz="1800" b="1" dirty="0" smtClean="0">
                <a:latin typeface="Arial" charset="0"/>
              </a:rPr>
              <a:t> карда </a:t>
            </a:r>
            <a:r>
              <a:rPr lang="ru-RU" sz="1800" b="1" dirty="0" err="1" smtClean="0">
                <a:latin typeface="Arial" charset="0"/>
              </a:rPr>
              <a:t>шавад</a:t>
            </a:r>
            <a:r>
              <a:rPr lang="ru-RU" sz="1800" b="1" dirty="0" smtClean="0">
                <a:latin typeface="Arial" charset="0"/>
              </a:rPr>
              <a:t>.</a:t>
            </a:r>
            <a:endParaRPr lang="ru-RU" sz="1800" b="1" dirty="0">
              <a:latin typeface="Arial" charset="0"/>
            </a:endParaRPr>
          </a:p>
        </p:txBody>
      </p:sp>
      <p:grpSp>
        <p:nvGrpSpPr>
          <p:cNvPr id="15" name="Group 77"/>
          <p:cNvGrpSpPr>
            <a:grpSpLocks/>
          </p:cNvGrpSpPr>
          <p:nvPr/>
        </p:nvGrpSpPr>
        <p:grpSpPr bwMode="auto">
          <a:xfrm>
            <a:off x="407368" y="1215916"/>
            <a:ext cx="4571032" cy="2365484"/>
            <a:chOff x="48" y="480"/>
            <a:chExt cx="2304" cy="1776"/>
          </a:xfrm>
        </p:grpSpPr>
        <p:sp>
          <p:nvSpPr>
            <p:cNvPr id="16" name="AutoShape 59"/>
            <p:cNvSpPr>
              <a:spLocks/>
            </p:cNvSpPr>
            <p:nvPr/>
          </p:nvSpPr>
          <p:spPr bwMode="auto">
            <a:xfrm>
              <a:off x="1556" y="1488"/>
              <a:ext cx="796" cy="208"/>
            </a:xfrm>
            <a:prstGeom prst="callout1">
              <a:avLst>
                <a:gd name="adj1" fmla="val 24491"/>
                <a:gd name="adj2" fmla="val -6032"/>
                <a:gd name="adj3" fmla="val 43199"/>
                <a:gd name="adj4" fmla="val -3856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1200" b="1" dirty="0" smtClean="0">
                  <a:latin typeface="Arial" charset="0"/>
                </a:rPr>
                <a:t>Оби </a:t>
              </a:r>
              <a:r>
                <a:rPr lang="ru-RU" sz="1200" b="1" dirty="0" err="1" smtClean="0">
                  <a:latin typeface="Arial" charset="0"/>
                </a:rPr>
                <a:t>озод</a:t>
              </a:r>
              <a:endParaRPr lang="ru-RU" sz="1200" b="1" dirty="0">
                <a:latin typeface="Arial" charset="0"/>
              </a:endParaRPr>
            </a:p>
          </p:txBody>
        </p:sp>
        <p:grpSp>
          <p:nvGrpSpPr>
            <p:cNvPr id="17" name="Group 72"/>
            <p:cNvGrpSpPr>
              <a:grpSpLocks/>
            </p:cNvGrpSpPr>
            <p:nvPr/>
          </p:nvGrpSpPr>
          <p:grpSpPr bwMode="auto">
            <a:xfrm>
              <a:off x="48" y="480"/>
              <a:ext cx="2304" cy="1776"/>
              <a:chOff x="48" y="480"/>
              <a:chExt cx="2304" cy="1776"/>
            </a:xfrm>
          </p:grpSpPr>
          <p:sp>
            <p:nvSpPr>
              <p:cNvPr id="18" name="AutoShape 14"/>
              <p:cNvSpPr>
                <a:spLocks noChangeArrowheads="1"/>
              </p:cNvSpPr>
              <p:nvPr/>
            </p:nvSpPr>
            <p:spPr bwMode="auto">
              <a:xfrm flipV="1">
                <a:off x="476" y="528"/>
                <a:ext cx="686" cy="836"/>
              </a:xfrm>
              <a:custGeom>
                <a:avLst/>
                <a:gdLst>
                  <a:gd name="T0" fmla="*/ 462 w 21600"/>
                  <a:gd name="T1" fmla="*/ 0 h 21600"/>
                  <a:gd name="T2" fmla="*/ 462 w 21600"/>
                  <a:gd name="T3" fmla="*/ 471 h 21600"/>
                  <a:gd name="T4" fmla="*/ 86 w 21600"/>
                  <a:gd name="T5" fmla="*/ 836 h 21600"/>
                  <a:gd name="T6" fmla="*/ 686 w 21600"/>
                  <a:gd name="T7" fmla="*/ 235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37 w 21600"/>
                  <a:gd name="T13" fmla="*/ 3411 h 21600"/>
                  <a:gd name="T14" fmla="*/ 18514 w 21600"/>
                  <a:gd name="T15" fmla="*/ 873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4538" y="0"/>
                    </a:lnTo>
                    <a:lnTo>
                      <a:pt x="14538" y="3420"/>
                    </a:lnTo>
                    <a:lnTo>
                      <a:pt x="12427" y="3420"/>
                    </a:lnTo>
                    <a:cubicBezTo>
                      <a:pt x="5564" y="3420"/>
                      <a:pt x="0" y="7332"/>
                      <a:pt x="0" y="12158"/>
                    </a:cubicBezTo>
                    <a:lnTo>
                      <a:pt x="0" y="21600"/>
                    </a:lnTo>
                    <a:lnTo>
                      <a:pt x="5436" y="21600"/>
                    </a:lnTo>
                    <a:lnTo>
                      <a:pt x="5436" y="12158"/>
                    </a:lnTo>
                    <a:cubicBezTo>
                      <a:pt x="5436" y="10269"/>
                      <a:pt x="8566" y="8738"/>
                      <a:pt x="12427" y="8738"/>
                    </a:cubicBezTo>
                    <a:lnTo>
                      <a:pt x="14538" y="8738"/>
                    </a:lnTo>
                    <a:lnTo>
                      <a:pt x="14538" y="12158"/>
                    </a:lnTo>
                    <a:lnTo>
                      <a:pt x="21600" y="6079"/>
                    </a:lnTo>
                    <a:close/>
                  </a:path>
                </a:pathLst>
              </a:custGeom>
              <a:solidFill>
                <a:schemeClr val="bg2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" name="AutoShape 15"/>
              <p:cNvSpPr>
                <a:spLocks noChangeArrowheads="1"/>
              </p:cNvSpPr>
              <p:nvPr/>
            </p:nvSpPr>
            <p:spPr bwMode="auto">
              <a:xfrm flipV="1">
                <a:off x="740" y="918"/>
                <a:ext cx="686" cy="335"/>
              </a:xfrm>
              <a:custGeom>
                <a:avLst/>
                <a:gdLst>
                  <a:gd name="T0" fmla="*/ 600 w 21600"/>
                  <a:gd name="T1" fmla="*/ 168 h 21600"/>
                  <a:gd name="T2" fmla="*/ 343 w 21600"/>
                  <a:gd name="T3" fmla="*/ 335 h 21600"/>
                  <a:gd name="T4" fmla="*/ 86 w 21600"/>
                  <a:gd name="T5" fmla="*/ 168 h 21600"/>
                  <a:gd name="T6" fmla="*/ 343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3 w 21600"/>
                  <a:gd name="T13" fmla="*/ 4513 h 21600"/>
                  <a:gd name="T14" fmla="*/ 17097 w 21600"/>
                  <a:gd name="T15" fmla="*/ 170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" name="Rectangle 17"/>
              <p:cNvSpPr>
                <a:spLocks noChangeArrowheads="1"/>
              </p:cNvSpPr>
              <p:nvPr/>
            </p:nvSpPr>
            <p:spPr bwMode="auto">
              <a:xfrm>
                <a:off x="898" y="1253"/>
                <a:ext cx="422" cy="111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476" y="1922"/>
                <a:ext cx="1214" cy="334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" name="Line 19"/>
              <p:cNvSpPr>
                <a:spLocks noChangeShapeType="1"/>
              </p:cNvSpPr>
              <p:nvPr/>
            </p:nvSpPr>
            <p:spPr bwMode="auto">
              <a:xfrm>
                <a:off x="423" y="1922"/>
                <a:ext cx="15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" name="Line 20"/>
              <p:cNvSpPr>
                <a:spLocks noChangeShapeType="1"/>
              </p:cNvSpPr>
              <p:nvPr/>
            </p:nvSpPr>
            <p:spPr bwMode="auto">
              <a:xfrm>
                <a:off x="898" y="2033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" name="Line 21"/>
              <p:cNvSpPr>
                <a:spLocks noChangeShapeType="1"/>
              </p:cNvSpPr>
              <p:nvPr/>
            </p:nvSpPr>
            <p:spPr bwMode="auto">
              <a:xfrm>
                <a:off x="1004" y="2145"/>
                <a:ext cx="1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5" name="Line 22"/>
              <p:cNvSpPr>
                <a:spLocks noChangeShapeType="1"/>
              </p:cNvSpPr>
              <p:nvPr/>
            </p:nvSpPr>
            <p:spPr bwMode="auto">
              <a:xfrm>
                <a:off x="265" y="751"/>
                <a:ext cx="68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" name="Text Box 23"/>
              <p:cNvSpPr txBox="1">
                <a:spLocks noChangeArrowheads="1"/>
              </p:cNvSpPr>
              <p:nvPr/>
            </p:nvSpPr>
            <p:spPr bwMode="auto">
              <a:xfrm>
                <a:off x="634" y="528"/>
                <a:ext cx="15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sz="1600">
                    <a:latin typeface="Arial" charset="0"/>
                  </a:rPr>
                  <a:t>1</a:t>
                </a:r>
              </a:p>
            </p:txBody>
          </p:sp>
          <p:sp>
            <p:nvSpPr>
              <p:cNvPr id="27" name="Text Box 24"/>
              <p:cNvSpPr txBox="1">
                <a:spLocks noChangeArrowheads="1"/>
              </p:cNvSpPr>
              <p:nvPr/>
            </p:nvSpPr>
            <p:spPr bwMode="auto">
              <a:xfrm>
                <a:off x="265" y="528"/>
                <a:ext cx="15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sz="1600">
                    <a:latin typeface="Arial" charset="0"/>
                  </a:rPr>
                  <a:t>1</a:t>
                </a:r>
              </a:p>
            </p:txBody>
          </p:sp>
          <p:sp>
            <p:nvSpPr>
              <p:cNvPr id="28" name="Line 25"/>
              <p:cNvSpPr>
                <a:spLocks noChangeShapeType="1"/>
              </p:cNvSpPr>
              <p:nvPr/>
            </p:nvSpPr>
            <p:spPr bwMode="auto">
              <a:xfrm>
                <a:off x="529" y="1308"/>
                <a:ext cx="116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Text Box 26"/>
              <p:cNvSpPr txBox="1">
                <a:spLocks noChangeArrowheads="1"/>
              </p:cNvSpPr>
              <p:nvPr/>
            </p:nvSpPr>
            <p:spPr bwMode="auto">
              <a:xfrm>
                <a:off x="370" y="1174"/>
                <a:ext cx="15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sz="1600">
                    <a:latin typeface="Arial" charset="0"/>
                  </a:rPr>
                  <a:t>2</a:t>
                </a:r>
              </a:p>
            </p:txBody>
          </p:sp>
          <p:sp>
            <p:nvSpPr>
              <p:cNvPr id="30" name="Text Box 27"/>
              <p:cNvSpPr txBox="1">
                <a:spLocks noChangeArrowheads="1"/>
              </p:cNvSpPr>
              <p:nvPr/>
            </p:nvSpPr>
            <p:spPr bwMode="auto">
              <a:xfrm>
                <a:off x="1479" y="1062"/>
                <a:ext cx="21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sz="1600">
                    <a:latin typeface="Arial" charset="0"/>
                  </a:rPr>
                  <a:t>2</a:t>
                </a:r>
              </a:p>
            </p:txBody>
          </p:sp>
          <p:sp>
            <p:nvSpPr>
              <p:cNvPr id="31" name="Rectangle 28" descr="Темный вертикальный"/>
              <p:cNvSpPr>
                <a:spLocks noChangeArrowheads="1"/>
              </p:cNvSpPr>
              <p:nvPr/>
            </p:nvSpPr>
            <p:spPr bwMode="auto">
              <a:xfrm>
                <a:off x="951" y="1364"/>
                <a:ext cx="422" cy="502"/>
              </a:xfrm>
              <a:prstGeom prst="rect">
                <a:avLst/>
              </a:prstGeom>
              <a:pattFill prst="dkVert">
                <a:fgClr>
                  <a:srgbClr val="33CCCC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" name="Text Box 29"/>
              <p:cNvSpPr txBox="1">
                <a:spLocks noChangeArrowheads="1"/>
              </p:cNvSpPr>
              <p:nvPr/>
            </p:nvSpPr>
            <p:spPr bwMode="auto">
              <a:xfrm>
                <a:off x="1954" y="1787"/>
                <a:ext cx="21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sz="1600">
                    <a:latin typeface="Arial" charset="0"/>
                  </a:rPr>
                  <a:t>0</a:t>
                </a:r>
              </a:p>
            </p:txBody>
          </p:sp>
          <p:sp>
            <p:nvSpPr>
              <p:cNvPr id="33" name="Text Box 30"/>
              <p:cNvSpPr txBox="1">
                <a:spLocks noChangeArrowheads="1"/>
              </p:cNvSpPr>
              <p:nvPr/>
            </p:nvSpPr>
            <p:spPr bwMode="auto">
              <a:xfrm>
                <a:off x="265" y="1787"/>
                <a:ext cx="21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sz="1600">
                    <a:latin typeface="Arial" charset="0"/>
                  </a:rPr>
                  <a:t>0</a:t>
                </a:r>
              </a:p>
            </p:txBody>
          </p:sp>
          <p:sp>
            <p:nvSpPr>
              <p:cNvPr id="34" name="Line 31"/>
              <p:cNvSpPr>
                <a:spLocks noChangeShapeType="1"/>
              </p:cNvSpPr>
              <p:nvPr/>
            </p:nvSpPr>
            <p:spPr bwMode="auto">
              <a:xfrm>
                <a:off x="581" y="1308"/>
                <a:ext cx="0" cy="5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Line 32"/>
              <p:cNvSpPr>
                <a:spLocks noChangeShapeType="1"/>
              </p:cNvSpPr>
              <p:nvPr/>
            </p:nvSpPr>
            <p:spPr bwMode="auto">
              <a:xfrm>
                <a:off x="265" y="751"/>
                <a:ext cx="0" cy="11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aphicFrame>
            <p:nvGraphicFramePr>
              <p:cNvPr id="36" name="Object 33"/>
              <p:cNvGraphicFramePr>
                <a:graphicFrameLocks noChangeAspect="1"/>
              </p:cNvGraphicFramePr>
              <p:nvPr/>
            </p:nvGraphicFramePr>
            <p:xfrm>
              <a:off x="48" y="1141"/>
              <a:ext cx="217" cy="311"/>
            </p:xfrm>
            <a:graphic>
              <a:graphicData uri="http://schemas.openxmlformats.org/presentationml/2006/ole">
                <p:oleObj spid="_x0000_s19722" name="Equation" r:id="rId3" imgW="177646" imgH="241091" progId="Equation.3">
                  <p:embed/>
                </p:oleObj>
              </a:graphicData>
            </a:graphic>
          </p:graphicFrame>
          <p:graphicFrame>
            <p:nvGraphicFramePr>
              <p:cNvPr id="37" name="Object 34"/>
              <p:cNvGraphicFramePr>
                <a:graphicFrameLocks noChangeAspect="1"/>
              </p:cNvGraphicFramePr>
              <p:nvPr/>
            </p:nvGraphicFramePr>
            <p:xfrm>
              <a:off x="349" y="1332"/>
              <a:ext cx="248" cy="311"/>
            </p:xfrm>
            <a:graphic>
              <a:graphicData uri="http://schemas.openxmlformats.org/presentationml/2006/ole">
                <p:oleObj spid="_x0000_s19723" name="Equation" r:id="rId4" imgW="203112" imgH="241195" progId="Equation.3">
                  <p:embed/>
                </p:oleObj>
              </a:graphicData>
            </a:graphic>
          </p:graphicFrame>
          <p:sp>
            <p:nvSpPr>
              <p:cNvPr id="38" name="AutoShape 58"/>
              <p:cNvSpPr>
                <a:spLocks/>
              </p:cNvSpPr>
              <p:nvPr/>
            </p:nvSpPr>
            <p:spPr bwMode="auto">
              <a:xfrm>
                <a:off x="1329" y="688"/>
                <a:ext cx="576" cy="198"/>
              </a:xfrm>
              <a:prstGeom prst="callout2">
                <a:avLst>
                  <a:gd name="adj1" fmla="val 36366"/>
                  <a:gd name="adj2" fmla="val -8333"/>
                  <a:gd name="adj3" fmla="val 36366"/>
                  <a:gd name="adj4" fmla="val -26218"/>
                  <a:gd name="adj5" fmla="val 148991"/>
                  <a:gd name="adj6" fmla="val -44968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ru-RU" sz="1400" b="1">
                    <a:latin typeface="Arial" charset="0"/>
                  </a:rPr>
                  <a:t>турбина</a:t>
                </a:r>
              </a:p>
            </p:txBody>
          </p:sp>
          <p:sp>
            <p:nvSpPr>
              <p:cNvPr id="39" name="Text Box 61"/>
              <p:cNvSpPr txBox="1">
                <a:spLocks noChangeArrowheads="1"/>
              </p:cNvSpPr>
              <p:nvPr/>
            </p:nvSpPr>
            <p:spPr bwMode="auto">
              <a:xfrm>
                <a:off x="1008" y="480"/>
                <a:ext cx="1344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sz="1800" b="1" dirty="0" err="1" smtClean="0">
                    <a:latin typeface="Arial" charset="0"/>
                  </a:rPr>
                  <a:t>Бе</a:t>
                </a:r>
                <a:r>
                  <a:rPr lang="ru-RU" sz="1800" b="1" dirty="0" smtClean="0">
                    <a:latin typeface="Arial" charset="0"/>
                  </a:rPr>
                  <a:t> </a:t>
                </a:r>
                <a:r>
                  <a:rPr lang="ru-RU" sz="1800" b="1" dirty="0" err="1" smtClean="0">
                    <a:latin typeface="Arial" charset="0"/>
                  </a:rPr>
                  <a:t>лулаи</a:t>
                </a:r>
                <a:r>
                  <a:rPr lang="ru-RU" sz="1800" b="1" dirty="0" smtClean="0">
                    <a:latin typeface="Arial" charset="0"/>
                  </a:rPr>
                  <a:t> </a:t>
                </a:r>
                <a:r>
                  <a:rPr lang="ru-RU" sz="1800" b="1" dirty="0" err="1" smtClean="0">
                    <a:latin typeface="Arial" charset="0"/>
                  </a:rPr>
                  <a:t>маканда</a:t>
                </a:r>
                <a:endParaRPr lang="ru-RU" sz="1800" b="1" dirty="0">
                  <a:latin typeface="Arial" charset="0"/>
                </a:endParaRPr>
              </a:p>
            </p:txBody>
          </p:sp>
        </p:grpSp>
      </p:grpSp>
      <p:grpSp>
        <p:nvGrpSpPr>
          <p:cNvPr id="40" name="Group 78"/>
          <p:cNvGrpSpPr>
            <a:grpSpLocks/>
          </p:cNvGrpSpPr>
          <p:nvPr/>
        </p:nvGrpSpPr>
        <p:grpSpPr bwMode="auto">
          <a:xfrm>
            <a:off x="5417494" y="1304285"/>
            <a:ext cx="5652415" cy="1247190"/>
            <a:chOff x="2352" y="336"/>
            <a:chExt cx="2880" cy="1115"/>
          </a:xfrm>
        </p:grpSpPr>
        <p:graphicFrame>
          <p:nvGraphicFramePr>
            <p:cNvPr id="41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069411743"/>
                </p:ext>
              </p:extLst>
            </p:nvPr>
          </p:nvGraphicFramePr>
          <p:xfrm>
            <a:off x="2443" y="504"/>
            <a:ext cx="2538" cy="947"/>
          </p:xfrm>
          <a:graphic>
            <a:graphicData uri="http://schemas.openxmlformats.org/presentationml/2006/ole">
              <p:oleObj spid="_x0000_s19724" name="Формула" r:id="rId5" imgW="2717640" imgH="1015920" progId="Equation.3">
                <p:embed/>
              </p:oleObj>
            </a:graphicData>
          </a:graphic>
        </p:graphicFrame>
        <p:sp>
          <p:nvSpPr>
            <p:cNvPr id="42" name="Text Box 64"/>
            <p:cNvSpPr txBox="1">
              <a:spLocks noChangeArrowheads="1"/>
            </p:cNvSpPr>
            <p:nvPr/>
          </p:nvSpPr>
          <p:spPr bwMode="auto">
            <a:xfrm>
              <a:off x="2352" y="336"/>
              <a:ext cx="2880" cy="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600" b="1" dirty="0" err="1" smtClean="0">
                  <a:latin typeface="Arial" charset="0"/>
                </a:rPr>
                <a:t>Тазйиқи</a:t>
              </a:r>
              <a:r>
                <a:rPr lang="ru-RU" sz="1600" b="1" dirty="0" smtClean="0">
                  <a:latin typeface="Arial" charset="0"/>
                </a:rPr>
                <a:t> турбина </a:t>
              </a:r>
              <a:r>
                <a:rPr lang="ru-RU" sz="1600" b="1" dirty="0" err="1" smtClean="0">
                  <a:latin typeface="Arial" charset="0"/>
                </a:rPr>
                <a:t>бе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лӯлаи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ҷабиш</a:t>
              </a:r>
              <a:endParaRPr lang="ru-RU" sz="1600" b="1" dirty="0">
                <a:latin typeface="Arial" charset="0"/>
              </a:endParaRPr>
            </a:p>
          </p:txBody>
        </p:sp>
      </p:grpSp>
      <p:grpSp>
        <p:nvGrpSpPr>
          <p:cNvPr id="43" name="Group 79"/>
          <p:cNvGrpSpPr>
            <a:grpSpLocks/>
          </p:cNvGrpSpPr>
          <p:nvPr/>
        </p:nvGrpSpPr>
        <p:grpSpPr bwMode="auto">
          <a:xfrm>
            <a:off x="5360610" y="2532324"/>
            <a:ext cx="5713790" cy="1457116"/>
            <a:chOff x="2352" y="1420"/>
            <a:chExt cx="2880" cy="1094"/>
          </a:xfrm>
        </p:grpSpPr>
        <p:sp>
          <p:nvSpPr>
            <p:cNvPr id="44" name="Text Box 65"/>
            <p:cNvSpPr txBox="1">
              <a:spLocks noChangeArrowheads="1"/>
            </p:cNvSpPr>
            <p:nvPr/>
          </p:nvSpPr>
          <p:spPr bwMode="auto">
            <a:xfrm>
              <a:off x="2352" y="1420"/>
              <a:ext cx="2880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600" b="1" dirty="0" err="1">
                  <a:latin typeface="Arial" charset="0"/>
                </a:rPr>
                <a:t>Тазйиқи</a:t>
              </a:r>
              <a:r>
                <a:rPr lang="ru-RU" sz="1600" b="1" dirty="0">
                  <a:latin typeface="Arial" charset="0"/>
                </a:rPr>
                <a:t> турбина </a:t>
              </a:r>
              <a:r>
                <a:rPr lang="ru-RU" sz="1600" b="1" dirty="0" err="1">
                  <a:latin typeface="Arial" charset="0"/>
                </a:rPr>
                <a:t>бе</a:t>
              </a:r>
              <a:r>
                <a:rPr lang="ru-RU" sz="1600" b="1" dirty="0">
                  <a:latin typeface="Arial" charset="0"/>
                </a:rPr>
                <a:t> </a:t>
              </a:r>
              <a:r>
                <a:rPr lang="ru-RU" sz="1600" b="1" dirty="0" err="1">
                  <a:latin typeface="Arial" charset="0"/>
                </a:rPr>
                <a:t>лӯлаи</a:t>
              </a:r>
              <a:r>
                <a:rPr lang="ru-RU" sz="1600" b="1" dirty="0">
                  <a:latin typeface="Arial" charset="0"/>
                </a:rPr>
                <a:t> </a:t>
              </a:r>
              <a:r>
                <a:rPr lang="ru-RU" sz="1600" b="1" dirty="0" err="1">
                  <a:latin typeface="Arial" charset="0"/>
                </a:rPr>
                <a:t>ҷабиш</a:t>
              </a:r>
              <a:endParaRPr lang="ru-RU" sz="1600" b="1" dirty="0">
                <a:latin typeface="Arial" charset="0"/>
              </a:endParaRPr>
            </a:p>
          </p:txBody>
        </p:sp>
        <p:graphicFrame>
          <p:nvGraphicFramePr>
            <p:cNvPr id="45" name="Object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668271691"/>
                </p:ext>
              </p:extLst>
            </p:nvPr>
          </p:nvGraphicFramePr>
          <p:xfrm>
            <a:off x="2458" y="1572"/>
            <a:ext cx="2524" cy="942"/>
          </p:xfrm>
          <a:graphic>
            <a:graphicData uri="http://schemas.openxmlformats.org/presentationml/2006/ole">
              <p:oleObj spid="_x0000_s19725" name="Формула" r:id="rId6" imgW="2717640" imgH="1015920" progId="Equation.3">
                <p:embed/>
              </p:oleObj>
            </a:graphicData>
          </a:graphic>
        </p:graphicFrame>
      </p:grpSp>
      <p:grpSp>
        <p:nvGrpSpPr>
          <p:cNvPr id="46" name="Group 80"/>
          <p:cNvGrpSpPr>
            <a:grpSpLocks/>
          </p:cNvGrpSpPr>
          <p:nvPr/>
        </p:nvGrpSpPr>
        <p:grpSpPr bwMode="auto">
          <a:xfrm>
            <a:off x="5335023" y="3910508"/>
            <a:ext cx="5846715" cy="1623606"/>
            <a:chOff x="2352" y="2524"/>
            <a:chExt cx="2947" cy="1219"/>
          </a:xfrm>
        </p:grpSpPr>
        <p:sp>
          <p:nvSpPr>
            <p:cNvPr id="47" name="Text Box 67"/>
            <p:cNvSpPr txBox="1">
              <a:spLocks noChangeArrowheads="1"/>
            </p:cNvSpPr>
            <p:nvPr/>
          </p:nvSpPr>
          <p:spPr bwMode="auto">
            <a:xfrm>
              <a:off x="2352" y="2524"/>
              <a:ext cx="2880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600" b="1" dirty="0" err="1" smtClean="0">
                  <a:latin typeface="Arial" charset="0"/>
                </a:rPr>
                <a:t>Зиёдшудани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тазйиқ</a:t>
              </a:r>
              <a:r>
                <a:rPr lang="ru-RU" sz="1600" b="1" dirty="0" smtClean="0">
                  <a:latin typeface="Arial" charset="0"/>
                </a:rPr>
                <a:t> бо </a:t>
              </a:r>
              <a:r>
                <a:rPr lang="ru-RU" sz="1600" b="1" dirty="0" err="1" smtClean="0">
                  <a:latin typeface="Arial" charset="0"/>
                </a:rPr>
                <a:t>лӯлаи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ҷабиш</a:t>
              </a:r>
              <a:endParaRPr lang="ru-RU" sz="1600" b="1" dirty="0">
                <a:latin typeface="Arial" charset="0"/>
              </a:endParaRPr>
            </a:p>
          </p:txBody>
        </p:sp>
        <p:graphicFrame>
          <p:nvGraphicFramePr>
            <p:cNvPr id="48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138071387"/>
                </p:ext>
              </p:extLst>
            </p:nvPr>
          </p:nvGraphicFramePr>
          <p:xfrm>
            <a:off x="2355" y="2579"/>
            <a:ext cx="2944" cy="1164"/>
          </p:xfrm>
          <a:graphic>
            <a:graphicData uri="http://schemas.openxmlformats.org/presentationml/2006/ole">
              <p:oleObj spid="_x0000_s19726" name="Формула" r:id="rId7" imgW="3174840" imgH="1257120" progId="Equation.3">
                <p:embed/>
              </p:oleObj>
            </a:graphicData>
          </a:graphic>
        </p:graphicFrame>
      </p:grpSp>
      <p:grpSp>
        <p:nvGrpSpPr>
          <p:cNvPr id="49" name="Group 74"/>
          <p:cNvGrpSpPr>
            <a:grpSpLocks/>
          </p:cNvGrpSpPr>
          <p:nvPr/>
        </p:nvGrpSpPr>
        <p:grpSpPr bwMode="auto">
          <a:xfrm>
            <a:off x="400997" y="3809292"/>
            <a:ext cx="4475802" cy="2353496"/>
            <a:chOff x="48" y="2457"/>
            <a:chExt cx="2256" cy="1767"/>
          </a:xfrm>
        </p:grpSpPr>
        <p:sp>
          <p:nvSpPr>
            <p:cNvPr id="50" name="AutoShape 37"/>
            <p:cNvSpPr>
              <a:spLocks noChangeArrowheads="1"/>
            </p:cNvSpPr>
            <p:nvPr/>
          </p:nvSpPr>
          <p:spPr bwMode="auto">
            <a:xfrm flipV="1">
              <a:off x="476" y="2496"/>
              <a:ext cx="686" cy="836"/>
            </a:xfrm>
            <a:custGeom>
              <a:avLst/>
              <a:gdLst>
                <a:gd name="T0" fmla="*/ 462 w 21600"/>
                <a:gd name="T1" fmla="*/ 0 h 21600"/>
                <a:gd name="T2" fmla="*/ 462 w 21600"/>
                <a:gd name="T3" fmla="*/ 471 h 21600"/>
                <a:gd name="T4" fmla="*/ 86 w 21600"/>
                <a:gd name="T5" fmla="*/ 836 h 21600"/>
                <a:gd name="T6" fmla="*/ 686 w 21600"/>
                <a:gd name="T7" fmla="*/ 235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7 w 21600"/>
                <a:gd name="T13" fmla="*/ 3411 h 21600"/>
                <a:gd name="T14" fmla="*/ 18514 w 21600"/>
                <a:gd name="T15" fmla="*/ 87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4538" y="0"/>
                  </a:lnTo>
                  <a:lnTo>
                    <a:pt x="14538" y="3420"/>
                  </a:lnTo>
                  <a:lnTo>
                    <a:pt x="12427" y="3420"/>
                  </a:lnTo>
                  <a:cubicBezTo>
                    <a:pt x="5564" y="3420"/>
                    <a:pt x="0" y="7332"/>
                    <a:pt x="0" y="12158"/>
                  </a:cubicBezTo>
                  <a:lnTo>
                    <a:pt x="0" y="21600"/>
                  </a:lnTo>
                  <a:lnTo>
                    <a:pt x="5436" y="21600"/>
                  </a:lnTo>
                  <a:lnTo>
                    <a:pt x="5436" y="12158"/>
                  </a:lnTo>
                  <a:cubicBezTo>
                    <a:pt x="5436" y="10269"/>
                    <a:pt x="8566" y="8738"/>
                    <a:pt x="12427" y="8738"/>
                  </a:cubicBezTo>
                  <a:lnTo>
                    <a:pt x="14538" y="8738"/>
                  </a:lnTo>
                  <a:lnTo>
                    <a:pt x="14538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bg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" name="AutoShape 38"/>
            <p:cNvSpPr>
              <a:spLocks noChangeArrowheads="1"/>
            </p:cNvSpPr>
            <p:nvPr/>
          </p:nvSpPr>
          <p:spPr bwMode="auto">
            <a:xfrm flipV="1">
              <a:off x="740" y="2886"/>
              <a:ext cx="686" cy="335"/>
            </a:xfrm>
            <a:custGeom>
              <a:avLst/>
              <a:gdLst>
                <a:gd name="T0" fmla="*/ 600 w 21600"/>
                <a:gd name="T1" fmla="*/ 168 h 21600"/>
                <a:gd name="T2" fmla="*/ 343 w 21600"/>
                <a:gd name="T3" fmla="*/ 335 h 21600"/>
                <a:gd name="T4" fmla="*/ 86 w 21600"/>
                <a:gd name="T5" fmla="*/ 168 h 21600"/>
                <a:gd name="T6" fmla="*/ 34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3 w 21600"/>
                <a:gd name="T13" fmla="*/ 4513 h 21600"/>
                <a:gd name="T14" fmla="*/ 17097 w 21600"/>
                <a:gd name="T15" fmla="*/ 1708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" name="Rectangle 39"/>
            <p:cNvSpPr>
              <a:spLocks noChangeArrowheads="1"/>
            </p:cNvSpPr>
            <p:nvPr/>
          </p:nvSpPr>
          <p:spPr bwMode="auto">
            <a:xfrm>
              <a:off x="898" y="3221"/>
              <a:ext cx="422" cy="111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" name="Rectangle 40"/>
            <p:cNvSpPr>
              <a:spLocks noChangeArrowheads="1"/>
            </p:cNvSpPr>
            <p:nvPr/>
          </p:nvSpPr>
          <p:spPr bwMode="auto">
            <a:xfrm>
              <a:off x="476" y="3890"/>
              <a:ext cx="1214" cy="334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" name="Line 41"/>
            <p:cNvSpPr>
              <a:spLocks noChangeShapeType="1"/>
            </p:cNvSpPr>
            <p:nvPr/>
          </p:nvSpPr>
          <p:spPr bwMode="auto">
            <a:xfrm>
              <a:off x="423" y="3890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Line 42"/>
            <p:cNvSpPr>
              <a:spLocks noChangeShapeType="1"/>
            </p:cNvSpPr>
            <p:nvPr/>
          </p:nvSpPr>
          <p:spPr bwMode="auto">
            <a:xfrm>
              <a:off x="898" y="4001"/>
              <a:ext cx="3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" name="Line 43"/>
            <p:cNvSpPr>
              <a:spLocks noChangeShapeType="1"/>
            </p:cNvSpPr>
            <p:nvPr/>
          </p:nvSpPr>
          <p:spPr bwMode="auto">
            <a:xfrm>
              <a:off x="1004" y="4113"/>
              <a:ext cx="1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" name="Line 44"/>
            <p:cNvSpPr>
              <a:spLocks noChangeShapeType="1"/>
            </p:cNvSpPr>
            <p:nvPr/>
          </p:nvSpPr>
          <p:spPr bwMode="auto">
            <a:xfrm>
              <a:off x="265" y="2719"/>
              <a:ext cx="6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" name="Text Box 45"/>
            <p:cNvSpPr txBox="1">
              <a:spLocks noChangeArrowheads="1"/>
            </p:cNvSpPr>
            <p:nvPr/>
          </p:nvSpPr>
          <p:spPr bwMode="auto">
            <a:xfrm>
              <a:off x="634" y="2496"/>
              <a:ext cx="15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>
                  <a:latin typeface="Arial" charset="0"/>
                </a:rPr>
                <a:t>1</a:t>
              </a:r>
            </a:p>
          </p:txBody>
        </p:sp>
        <p:sp>
          <p:nvSpPr>
            <p:cNvPr id="59" name="Text Box 46"/>
            <p:cNvSpPr txBox="1">
              <a:spLocks noChangeArrowheads="1"/>
            </p:cNvSpPr>
            <p:nvPr/>
          </p:nvSpPr>
          <p:spPr bwMode="auto">
            <a:xfrm>
              <a:off x="265" y="2496"/>
              <a:ext cx="15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>
                  <a:latin typeface="Arial" charset="0"/>
                </a:rPr>
                <a:t>1</a:t>
              </a:r>
            </a:p>
          </p:txBody>
        </p:sp>
        <p:sp>
          <p:nvSpPr>
            <p:cNvPr id="60" name="Line 47"/>
            <p:cNvSpPr>
              <a:spLocks noChangeShapeType="1"/>
            </p:cNvSpPr>
            <p:nvPr/>
          </p:nvSpPr>
          <p:spPr bwMode="auto">
            <a:xfrm>
              <a:off x="529" y="3276"/>
              <a:ext cx="11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" name="Text Box 48"/>
            <p:cNvSpPr txBox="1">
              <a:spLocks noChangeArrowheads="1"/>
            </p:cNvSpPr>
            <p:nvPr/>
          </p:nvSpPr>
          <p:spPr bwMode="auto">
            <a:xfrm>
              <a:off x="370" y="3142"/>
              <a:ext cx="15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>
                  <a:latin typeface="Arial" charset="0"/>
                </a:rPr>
                <a:t>2</a:t>
              </a:r>
            </a:p>
          </p:txBody>
        </p:sp>
        <p:sp>
          <p:nvSpPr>
            <p:cNvPr id="62" name="Text Box 49"/>
            <p:cNvSpPr txBox="1">
              <a:spLocks noChangeArrowheads="1"/>
            </p:cNvSpPr>
            <p:nvPr/>
          </p:nvSpPr>
          <p:spPr bwMode="auto">
            <a:xfrm>
              <a:off x="1479" y="3030"/>
              <a:ext cx="21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>
                  <a:latin typeface="Arial" charset="0"/>
                </a:rPr>
                <a:t>2</a:t>
              </a:r>
            </a:p>
          </p:txBody>
        </p:sp>
        <p:sp>
          <p:nvSpPr>
            <p:cNvPr id="63" name="Text Box 51"/>
            <p:cNvSpPr txBox="1">
              <a:spLocks noChangeArrowheads="1"/>
            </p:cNvSpPr>
            <p:nvPr/>
          </p:nvSpPr>
          <p:spPr bwMode="auto">
            <a:xfrm>
              <a:off x="1954" y="3755"/>
              <a:ext cx="21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>
                  <a:latin typeface="Arial" charset="0"/>
                </a:rPr>
                <a:t>0</a:t>
              </a:r>
            </a:p>
          </p:txBody>
        </p:sp>
        <p:sp>
          <p:nvSpPr>
            <p:cNvPr id="64" name="Text Box 52"/>
            <p:cNvSpPr txBox="1">
              <a:spLocks noChangeArrowheads="1"/>
            </p:cNvSpPr>
            <p:nvPr/>
          </p:nvSpPr>
          <p:spPr bwMode="auto">
            <a:xfrm>
              <a:off x="265" y="3755"/>
              <a:ext cx="21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>
                  <a:latin typeface="Arial" charset="0"/>
                </a:rPr>
                <a:t>0</a:t>
              </a:r>
            </a:p>
          </p:txBody>
        </p:sp>
        <p:sp>
          <p:nvSpPr>
            <p:cNvPr id="65" name="Line 53"/>
            <p:cNvSpPr>
              <a:spLocks noChangeShapeType="1"/>
            </p:cNvSpPr>
            <p:nvPr/>
          </p:nvSpPr>
          <p:spPr bwMode="auto">
            <a:xfrm>
              <a:off x="581" y="3276"/>
              <a:ext cx="0" cy="5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" name="Line 54"/>
            <p:cNvSpPr>
              <a:spLocks noChangeShapeType="1"/>
            </p:cNvSpPr>
            <p:nvPr/>
          </p:nvSpPr>
          <p:spPr bwMode="auto">
            <a:xfrm>
              <a:off x="265" y="2719"/>
              <a:ext cx="0" cy="11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aphicFrame>
          <p:nvGraphicFramePr>
            <p:cNvPr id="67" name="Object 55"/>
            <p:cNvGraphicFramePr>
              <a:graphicFrameLocks noChangeAspect="1"/>
            </p:cNvGraphicFramePr>
            <p:nvPr/>
          </p:nvGraphicFramePr>
          <p:xfrm>
            <a:off x="48" y="3109"/>
            <a:ext cx="217" cy="311"/>
          </p:xfrm>
          <a:graphic>
            <a:graphicData uri="http://schemas.openxmlformats.org/presentationml/2006/ole">
              <p:oleObj spid="_x0000_s19727" name="Equation" r:id="rId8" imgW="177646" imgH="241091" progId="Equation.3">
                <p:embed/>
              </p:oleObj>
            </a:graphicData>
          </a:graphic>
        </p:graphicFrame>
        <p:graphicFrame>
          <p:nvGraphicFramePr>
            <p:cNvPr id="68" name="Object 56"/>
            <p:cNvGraphicFramePr>
              <a:graphicFrameLocks noChangeAspect="1"/>
            </p:cNvGraphicFramePr>
            <p:nvPr/>
          </p:nvGraphicFramePr>
          <p:xfrm>
            <a:off x="349" y="3300"/>
            <a:ext cx="248" cy="311"/>
          </p:xfrm>
          <a:graphic>
            <a:graphicData uri="http://schemas.openxmlformats.org/presentationml/2006/ole">
              <p:oleObj spid="_x0000_s19728" name="Equation" r:id="rId9" imgW="203112" imgH="241195" progId="Equation.3">
                <p:embed/>
              </p:oleObj>
            </a:graphicData>
          </a:graphic>
        </p:graphicFrame>
        <p:sp>
          <p:nvSpPr>
            <p:cNvPr id="69" name="AutoShape 57"/>
            <p:cNvSpPr>
              <a:spLocks noChangeArrowheads="1"/>
            </p:cNvSpPr>
            <p:nvPr/>
          </p:nvSpPr>
          <p:spPr bwMode="auto">
            <a:xfrm flipV="1">
              <a:off x="768" y="3264"/>
              <a:ext cx="672" cy="624"/>
            </a:xfrm>
            <a:custGeom>
              <a:avLst/>
              <a:gdLst>
                <a:gd name="T0" fmla="*/ 588 w 21600"/>
                <a:gd name="T1" fmla="*/ 312 h 21600"/>
                <a:gd name="T2" fmla="*/ 336 w 21600"/>
                <a:gd name="T3" fmla="*/ 624 h 21600"/>
                <a:gd name="T4" fmla="*/ 84 w 21600"/>
                <a:gd name="T5" fmla="*/ 312 h 21600"/>
                <a:gd name="T6" fmla="*/ 33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CCCC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" name="AutoShape 60"/>
            <p:cNvSpPr>
              <a:spLocks/>
            </p:cNvSpPr>
            <p:nvPr/>
          </p:nvSpPr>
          <p:spPr bwMode="auto">
            <a:xfrm>
              <a:off x="1344" y="2688"/>
              <a:ext cx="576" cy="198"/>
            </a:xfrm>
            <a:prstGeom prst="callout2">
              <a:avLst>
                <a:gd name="adj1" fmla="val 36366"/>
                <a:gd name="adj2" fmla="val -8333"/>
                <a:gd name="adj3" fmla="val 36366"/>
                <a:gd name="adj4" fmla="val -26218"/>
                <a:gd name="adj5" fmla="val 148991"/>
                <a:gd name="adj6" fmla="val -4496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1400" b="1" dirty="0">
                  <a:latin typeface="Arial" charset="0"/>
                </a:rPr>
                <a:t>турбина</a:t>
              </a:r>
            </a:p>
          </p:txBody>
        </p:sp>
        <p:sp>
          <p:nvSpPr>
            <p:cNvPr id="71" name="Text Box 62"/>
            <p:cNvSpPr txBox="1">
              <a:spLocks noChangeArrowheads="1"/>
            </p:cNvSpPr>
            <p:nvPr/>
          </p:nvSpPr>
          <p:spPr bwMode="auto">
            <a:xfrm>
              <a:off x="960" y="2457"/>
              <a:ext cx="1344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latin typeface="Arial" charset="0"/>
                </a:rPr>
                <a:t>Бо </a:t>
              </a:r>
              <a:r>
                <a:rPr lang="ru-RU" sz="1800" b="1" dirty="0" err="1" smtClean="0">
                  <a:latin typeface="Arial" charset="0"/>
                </a:rPr>
                <a:t>лулаи</a:t>
              </a:r>
              <a:r>
                <a:rPr lang="ru-RU" sz="1800" b="1" dirty="0" smtClean="0">
                  <a:latin typeface="Arial" charset="0"/>
                </a:rPr>
                <a:t> </a:t>
              </a:r>
              <a:r>
                <a:rPr lang="ru-RU" sz="1800" b="1" dirty="0" err="1" smtClean="0">
                  <a:latin typeface="Arial" charset="0"/>
                </a:rPr>
                <a:t>маканда</a:t>
              </a:r>
              <a:endParaRPr lang="ru-RU" sz="1800" b="1" dirty="0">
                <a:latin typeface="Arial" charset="0"/>
              </a:endParaRPr>
            </a:p>
          </p:txBody>
        </p:sp>
        <p:sp>
          <p:nvSpPr>
            <p:cNvPr id="72" name="Line 70"/>
            <p:cNvSpPr>
              <a:spLocks noChangeShapeType="1"/>
            </p:cNvSpPr>
            <p:nvPr/>
          </p:nvSpPr>
          <p:spPr bwMode="auto">
            <a:xfrm>
              <a:off x="1632" y="3264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aphicFrame>
          <p:nvGraphicFramePr>
            <p:cNvPr id="73" name="Object 71"/>
            <p:cNvGraphicFramePr>
              <a:graphicFrameLocks noChangeAspect="1"/>
            </p:cNvGraphicFramePr>
            <p:nvPr/>
          </p:nvGraphicFramePr>
          <p:xfrm>
            <a:off x="1632" y="3466"/>
            <a:ext cx="191" cy="182"/>
          </p:xfrm>
          <a:graphic>
            <a:graphicData uri="http://schemas.openxmlformats.org/presentationml/2006/ole">
              <p:oleObj spid="_x0000_s19729" name="Equation" r:id="rId10" imgW="266469" imgH="241091" progId="Equation.3">
                <p:embed/>
              </p:oleObj>
            </a:graphicData>
          </a:graphic>
        </p:graphicFrame>
      </p:grpSp>
      <p:pic>
        <p:nvPicPr>
          <p:cNvPr id="74" name="Picture 1" descr="C:\Users\nasrullo\Desktop\1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0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16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83832" y="1090814"/>
            <a:ext cx="2349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g-Cyrl-TJ" sz="24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Кавитатсия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609600" y="2786185"/>
            <a:ext cx="4572000" cy="1104295"/>
          </a:xfrm>
          <a:prstGeom prst="rect">
            <a:avLst/>
          </a:prstGeom>
          <a:solidFill>
            <a:srgbClr val="FFFF00"/>
          </a:solidFill>
          <a:ln w="6350">
            <a:solidFill>
              <a:srgbClr val="C00000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1400" b="1" dirty="0" err="1" smtClean="0">
                <a:solidFill>
                  <a:srgbClr val="A50021"/>
                </a:solidFill>
                <a:latin typeface="Arial" charset="0"/>
              </a:rPr>
              <a:t>Пайомадҳои</a:t>
            </a:r>
            <a:r>
              <a:rPr lang="ru-RU" sz="1400" b="1" dirty="0" smtClean="0">
                <a:solidFill>
                  <a:srgbClr val="A50021"/>
                </a:solidFill>
                <a:latin typeface="Arial" charset="0"/>
              </a:rPr>
              <a:t> </a:t>
            </a:r>
            <a:r>
              <a:rPr lang="ru-RU" sz="1400" b="1" dirty="0" err="1" smtClean="0">
                <a:solidFill>
                  <a:srgbClr val="A50021"/>
                </a:solidFill>
                <a:latin typeface="Arial" charset="0"/>
              </a:rPr>
              <a:t>кавитатсия</a:t>
            </a:r>
            <a:r>
              <a:rPr lang="ru-RU" sz="1400" b="1" dirty="0" smtClean="0">
                <a:solidFill>
                  <a:srgbClr val="A50021"/>
                </a:solidFill>
                <a:latin typeface="Arial" charset="0"/>
              </a:rPr>
              <a:t>:</a:t>
            </a:r>
            <a:endParaRPr lang="ru-RU" sz="1400" b="1" dirty="0" smtClean="0">
              <a:latin typeface="Arial" charset="0"/>
            </a:endParaRPr>
          </a:p>
          <a:p>
            <a:pPr fontAlgn="auto">
              <a:spcAft>
                <a:spcPts val="0"/>
              </a:spcAft>
            </a:pPr>
            <a:r>
              <a:rPr lang="ru-RU" sz="1400" b="1" dirty="0" err="1" smtClean="0">
                <a:solidFill>
                  <a:srgbClr val="0070C0"/>
                </a:solidFill>
                <a:latin typeface="Arial" charset="0"/>
              </a:rPr>
              <a:t>Ларзиши</a:t>
            </a:r>
            <a:r>
              <a:rPr lang="ru-RU" sz="1400" b="1" dirty="0" smtClean="0">
                <a:solidFill>
                  <a:srgbClr val="0070C0"/>
                </a:solidFill>
                <a:latin typeface="Arial" charset="0"/>
              </a:rPr>
              <a:t> агрегат;</a:t>
            </a:r>
          </a:p>
          <a:p>
            <a:pPr fontAlgn="auto">
              <a:spcAft>
                <a:spcPts val="0"/>
              </a:spcAft>
            </a:pPr>
            <a:r>
              <a:rPr lang="ru-RU" sz="1400" b="1" dirty="0" err="1" smtClean="0">
                <a:solidFill>
                  <a:srgbClr val="0070C0"/>
                </a:solidFill>
                <a:latin typeface="Arial" charset="0"/>
              </a:rPr>
              <a:t>Вароншавии</a:t>
            </a:r>
            <a:r>
              <a:rPr lang="ru-RU" sz="14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sz="1400" b="1" dirty="0" err="1" smtClean="0">
                <a:solidFill>
                  <a:srgbClr val="0070C0"/>
                </a:solidFill>
                <a:latin typeface="Arial" charset="0"/>
              </a:rPr>
              <a:t>сатҳҳо</a:t>
            </a:r>
            <a:r>
              <a:rPr lang="ru-RU" sz="1400" b="1" dirty="0" smtClean="0">
                <a:solidFill>
                  <a:srgbClr val="0070C0"/>
                </a:solidFill>
                <a:latin typeface="Arial" charset="0"/>
              </a:rPr>
              <a:t>;</a:t>
            </a:r>
          </a:p>
          <a:p>
            <a:pPr fontAlgn="auto">
              <a:spcAft>
                <a:spcPts val="0"/>
              </a:spcAft>
            </a:pPr>
            <a:r>
              <a:rPr lang="ru-RU" sz="1400" b="1" dirty="0" err="1" smtClean="0">
                <a:solidFill>
                  <a:srgbClr val="0070C0"/>
                </a:solidFill>
                <a:latin typeface="Arial" charset="0"/>
              </a:rPr>
              <a:t>Пастшавии</a:t>
            </a:r>
            <a:r>
              <a:rPr lang="ru-RU" sz="1400" b="1" dirty="0" smtClean="0">
                <a:solidFill>
                  <a:srgbClr val="0070C0"/>
                </a:solidFill>
                <a:latin typeface="Arial" charset="0"/>
              </a:rPr>
              <a:t> ККФ агрегат.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35360" y="1443831"/>
            <a:ext cx="116679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800" b="1" dirty="0" err="1" smtClean="0">
                <a:solidFill>
                  <a:srgbClr val="A50021"/>
                </a:solidFill>
                <a:cs typeface="Times New Roman" pitchFamily="18" charset="0"/>
              </a:rPr>
              <a:t>Кавитатсия</a:t>
            </a:r>
            <a:r>
              <a:rPr lang="ru-RU" sz="1800" b="1" dirty="0" smtClean="0">
                <a:cs typeface="Times New Roman" pitchFamily="18" charset="0"/>
              </a:rPr>
              <a:t> – </a:t>
            </a:r>
            <a:r>
              <a:rPr lang="ru-RU" sz="1800" b="1" dirty="0" err="1" smtClean="0">
                <a:cs typeface="Times New Roman" pitchFamily="18" charset="0"/>
              </a:rPr>
              <a:t>раванди</a:t>
            </a:r>
            <a:r>
              <a:rPr lang="ru-RU" sz="1800" b="1" dirty="0" smtClean="0">
                <a:cs typeface="Times New Roman" pitchFamily="18" charset="0"/>
              </a:rPr>
              <a:t> </a:t>
            </a:r>
            <a:r>
              <a:rPr lang="ru-RU" sz="1800" b="1" dirty="0" err="1" smtClean="0">
                <a:cs typeface="Times New Roman" pitchFamily="18" charset="0"/>
              </a:rPr>
              <a:t>физикии</a:t>
            </a:r>
            <a:r>
              <a:rPr lang="ru-RU" sz="1800" b="1" dirty="0" smtClean="0">
                <a:cs typeface="Times New Roman" pitchFamily="18" charset="0"/>
              </a:rPr>
              <a:t> </a:t>
            </a:r>
            <a:r>
              <a:rPr lang="ru-RU" sz="1800" b="1" dirty="0" err="1" smtClean="0">
                <a:cs typeface="Times New Roman" pitchFamily="18" charset="0"/>
              </a:rPr>
              <a:t>пайдоиши</a:t>
            </a:r>
            <a:r>
              <a:rPr lang="ru-RU" sz="1800" b="1" dirty="0" smtClean="0">
                <a:cs typeface="Times New Roman" pitchFamily="18" charset="0"/>
              </a:rPr>
              <a:t> </a:t>
            </a:r>
            <a:r>
              <a:rPr lang="tg-Cyrl-TJ" sz="1800" b="1" dirty="0" smtClean="0">
                <a:cs typeface="Times New Roman" pitchFamily="18" charset="0"/>
              </a:rPr>
              <a:t>ҳубобчаҳои ҳаво </a:t>
            </a:r>
            <a:r>
              <a:rPr lang="ru-RU" sz="1800" b="1" dirty="0" smtClean="0">
                <a:cs typeface="Times New Roman" pitchFamily="18" charset="0"/>
              </a:rPr>
              <a:t>дар </a:t>
            </a:r>
            <a:r>
              <a:rPr lang="ru-RU" sz="1800" b="1" dirty="0" err="1" smtClean="0">
                <a:cs typeface="Times New Roman" pitchFamily="18" charset="0"/>
              </a:rPr>
              <a:t>минтақаи</a:t>
            </a:r>
            <a:r>
              <a:rPr lang="ru-RU" sz="1800" b="1" dirty="0" smtClean="0">
                <a:cs typeface="Times New Roman" pitchFamily="18" charset="0"/>
              </a:rPr>
              <a:t> </a:t>
            </a:r>
            <a:r>
              <a:rPr lang="ru-RU" sz="1800" b="1" dirty="0" err="1" smtClean="0">
                <a:cs typeface="Times New Roman" pitchFamily="18" charset="0"/>
              </a:rPr>
              <a:t>фишори</a:t>
            </a:r>
            <a:r>
              <a:rPr lang="ru-RU" sz="1800" b="1" dirty="0" smtClean="0">
                <a:cs typeface="Times New Roman" pitchFamily="18" charset="0"/>
              </a:rPr>
              <a:t> паст мебошад, ки </a:t>
            </a:r>
            <a:r>
              <a:rPr lang="ru-RU" sz="1800" b="1" dirty="0" err="1" smtClean="0">
                <a:cs typeface="Times New Roman" pitchFamily="18" charset="0"/>
              </a:rPr>
              <a:t>ҳангоми</a:t>
            </a:r>
            <a:r>
              <a:rPr lang="ru-RU" sz="1800" b="1" dirty="0" smtClean="0">
                <a:cs typeface="Times New Roman" pitchFamily="18" charset="0"/>
              </a:rPr>
              <a:t> </a:t>
            </a:r>
            <a:r>
              <a:rPr lang="ru-RU" sz="1800" b="1" dirty="0" err="1" smtClean="0">
                <a:cs typeface="Times New Roman" pitchFamily="18" charset="0"/>
              </a:rPr>
              <a:t>афтидан</a:t>
            </a:r>
            <a:r>
              <a:rPr lang="ru-RU" sz="1800" b="1" dirty="0" smtClean="0">
                <a:cs typeface="Times New Roman" pitchFamily="18" charset="0"/>
              </a:rPr>
              <a:t> ба </a:t>
            </a:r>
            <a:r>
              <a:rPr lang="ru-RU" sz="1800" b="1" dirty="0" err="1" smtClean="0">
                <a:cs typeface="Times New Roman" pitchFamily="18" charset="0"/>
              </a:rPr>
              <a:t>минтақаи</a:t>
            </a:r>
            <a:r>
              <a:rPr lang="ru-RU" sz="1800" b="1" dirty="0" smtClean="0">
                <a:cs typeface="Times New Roman" pitchFamily="18" charset="0"/>
              </a:rPr>
              <a:t> </a:t>
            </a:r>
            <a:r>
              <a:rPr lang="ru-RU" sz="1800" b="1" dirty="0" err="1" smtClean="0">
                <a:cs typeface="Times New Roman" pitchFamily="18" charset="0"/>
              </a:rPr>
              <a:t>фишори</a:t>
            </a:r>
            <a:r>
              <a:rPr lang="ru-RU" sz="1800" b="1" dirty="0" smtClean="0">
                <a:cs typeface="Times New Roman" pitchFamily="18" charset="0"/>
              </a:rPr>
              <a:t> баланд ба намуди  </a:t>
            </a:r>
            <a:r>
              <a:rPr lang="ru-RU" sz="1800" b="1" dirty="0" err="1" smtClean="0">
                <a:cs typeface="Times New Roman" pitchFamily="18" charset="0"/>
              </a:rPr>
              <a:t>конденсатсияи</a:t>
            </a:r>
            <a:r>
              <a:rPr lang="ru-RU" sz="1800" b="1" dirty="0" smtClean="0">
                <a:cs typeface="Times New Roman" pitchFamily="18" charset="0"/>
              </a:rPr>
              <a:t> </a:t>
            </a:r>
            <a:r>
              <a:rPr lang="ru-RU" sz="1800" b="1" dirty="0" err="1" smtClean="0">
                <a:cs typeface="Times New Roman" pitchFamily="18" charset="0"/>
              </a:rPr>
              <a:t>буғҳо</a:t>
            </a:r>
            <a:r>
              <a:rPr lang="ru-RU" sz="1800" b="1" dirty="0" smtClean="0">
                <a:cs typeface="Times New Roman" pitchFamily="18" charset="0"/>
              </a:rPr>
              <a:t> </a:t>
            </a:r>
            <a:r>
              <a:rPr lang="ru-RU" sz="1800" b="1" dirty="0" err="1" smtClean="0">
                <a:cs typeface="Times New Roman" pitchFamily="18" charset="0"/>
              </a:rPr>
              <a:t>табдил</a:t>
            </a:r>
            <a:r>
              <a:rPr lang="ru-RU" sz="1800" b="1" dirty="0" smtClean="0">
                <a:cs typeface="Times New Roman" pitchFamily="18" charset="0"/>
              </a:rPr>
              <a:t> </a:t>
            </a:r>
            <a:r>
              <a:rPr lang="ru-RU" sz="1800" b="1" dirty="0" err="1" smtClean="0">
                <a:cs typeface="Times New Roman" pitchFamily="18" charset="0"/>
              </a:rPr>
              <a:t>мегардад</a:t>
            </a:r>
            <a:r>
              <a:rPr lang="ru-RU" sz="1800" b="1" dirty="0" smtClean="0">
                <a:cs typeface="Times New Roman" pitchFamily="18" charset="0"/>
              </a:rPr>
              <a:t>. 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812800" y="2150404"/>
            <a:ext cx="1097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800" b="1" dirty="0" err="1" smtClean="0">
                <a:solidFill>
                  <a:srgbClr val="A50021"/>
                </a:solidFill>
                <a:cs typeface="Times New Roman" pitchFamily="18" charset="0"/>
              </a:rPr>
              <a:t>Минтақаҳои</a:t>
            </a:r>
            <a:r>
              <a:rPr lang="ru-RU" sz="1800" b="1" dirty="0" smtClean="0">
                <a:solidFill>
                  <a:srgbClr val="A50021"/>
                </a:solidFill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A50021"/>
                </a:solidFill>
                <a:cs typeface="Times New Roman" pitchFamily="18" charset="0"/>
              </a:rPr>
              <a:t>осебпазир</a:t>
            </a:r>
            <a:r>
              <a:rPr lang="ru-RU" sz="1800" b="1" dirty="0" smtClean="0">
                <a:solidFill>
                  <a:srgbClr val="A50021"/>
                </a:solidFill>
                <a:cs typeface="Times New Roman" pitchFamily="18" charset="0"/>
              </a:rPr>
              <a:t> аз </a:t>
            </a:r>
            <a:r>
              <a:rPr lang="ru-RU" sz="1800" b="1" dirty="0" err="1" smtClean="0">
                <a:solidFill>
                  <a:srgbClr val="A50021"/>
                </a:solidFill>
                <a:cs typeface="Times New Roman" pitchFamily="18" charset="0"/>
              </a:rPr>
              <a:t>таъсири</a:t>
            </a:r>
            <a:r>
              <a:rPr lang="ru-RU" sz="1800" b="1" dirty="0" smtClean="0">
                <a:solidFill>
                  <a:srgbClr val="A50021"/>
                </a:solidFill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A50021"/>
                </a:solidFill>
                <a:cs typeface="Times New Roman" pitchFamily="18" charset="0"/>
              </a:rPr>
              <a:t>кавитатсия</a:t>
            </a:r>
            <a:r>
              <a:rPr lang="ru-RU" sz="1800" b="1" dirty="0" smtClean="0">
                <a:solidFill>
                  <a:srgbClr val="A50021"/>
                </a:solidFill>
                <a:cs typeface="Times New Roman" pitchFamily="18" charset="0"/>
              </a:rPr>
              <a:t>:</a:t>
            </a:r>
            <a:r>
              <a:rPr lang="ru-RU" sz="1800" b="1" dirty="0" smtClean="0">
                <a:cs typeface="Times New Roman" pitchFamily="18" charset="0"/>
              </a:rPr>
              <a:t> </a:t>
            </a:r>
            <a:r>
              <a:rPr lang="ru-RU" sz="1800" b="1" dirty="0" err="1" smtClean="0">
                <a:cs typeface="Times New Roman" pitchFamily="18" charset="0"/>
              </a:rPr>
              <a:t>парраҳои</a:t>
            </a:r>
            <a:r>
              <a:rPr lang="ru-RU" sz="1800" b="1" dirty="0" smtClean="0">
                <a:cs typeface="Times New Roman" pitchFamily="18" charset="0"/>
              </a:rPr>
              <a:t> турбина, </a:t>
            </a:r>
            <a:r>
              <a:rPr lang="ru-RU" sz="1800" b="1" dirty="0" err="1" smtClean="0">
                <a:cs typeface="Times New Roman" pitchFamily="18" charset="0"/>
              </a:rPr>
              <a:t>лулаи</a:t>
            </a:r>
            <a:r>
              <a:rPr lang="ru-RU" sz="1800" b="1" dirty="0" smtClean="0">
                <a:cs typeface="Times New Roman" pitchFamily="18" charset="0"/>
              </a:rPr>
              <a:t> </a:t>
            </a:r>
            <a:r>
              <a:rPr lang="ru-RU" sz="1800" b="1" dirty="0" err="1" smtClean="0">
                <a:cs typeface="Times New Roman" pitchFamily="18" charset="0"/>
              </a:rPr>
              <a:t>ҷабиш</a:t>
            </a:r>
            <a:r>
              <a:rPr lang="ru-RU" sz="1800" b="1" dirty="0" smtClean="0">
                <a:cs typeface="Times New Roman" pitchFamily="18" charset="0"/>
              </a:rPr>
              <a:t>, </a:t>
            </a:r>
            <a:r>
              <a:rPr lang="ru-RU" sz="1800" b="1" dirty="0" err="1" smtClean="0">
                <a:cs typeface="Times New Roman" pitchFamily="18" charset="0"/>
              </a:rPr>
              <a:t>ковокии</a:t>
            </a:r>
            <a:r>
              <a:rPr lang="ru-RU" sz="1800" b="1" dirty="0" smtClean="0">
                <a:cs typeface="Times New Roman" pitchFamily="18" charset="0"/>
              </a:rPr>
              <a:t> </a:t>
            </a:r>
            <a:r>
              <a:rPr lang="ru-RU" sz="1800" b="1" dirty="0" err="1" smtClean="0">
                <a:cs typeface="Times New Roman" pitchFamily="18" charset="0"/>
              </a:rPr>
              <a:t>байни</a:t>
            </a:r>
            <a:r>
              <a:rPr lang="ru-RU" sz="1800" b="1" dirty="0" smtClean="0">
                <a:cs typeface="Times New Roman" pitchFamily="18" charset="0"/>
              </a:rPr>
              <a:t> турбина </a:t>
            </a:r>
            <a:r>
              <a:rPr lang="ru-RU" sz="1800" b="1" dirty="0" err="1" smtClean="0">
                <a:cs typeface="Times New Roman" pitchFamily="18" charset="0"/>
              </a:rPr>
              <a:t>ва</a:t>
            </a:r>
            <a:r>
              <a:rPr lang="ru-RU" sz="1800" b="1" dirty="0" smtClean="0">
                <a:cs typeface="Times New Roman" pitchFamily="18" charset="0"/>
              </a:rPr>
              <a:t> </a:t>
            </a:r>
            <a:r>
              <a:rPr lang="ru-RU" sz="1800" b="1" dirty="0" err="1" smtClean="0">
                <a:cs typeface="Times New Roman" pitchFamily="18" charset="0"/>
              </a:rPr>
              <a:t>канораҳо</a:t>
            </a:r>
            <a:r>
              <a:rPr lang="ru-RU" sz="1800" b="1" dirty="0" smtClean="0">
                <a:cs typeface="Times New Roman" pitchFamily="18" charset="0"/>
              </a:rPr>
              <a:t> (</a:t>
            </a:r>
            <a:r>
              <a:rPr lang="ru-RU" sz="1800" b="1" dirty="0" err="1" smtClean="0">
                <a:cs typeface="Times New Roman" pitchFamily="18" charset="0"/>
              </a:rPr>
              <a:t>деворҳо</a:t>
            </a:r>
            <a:r>
              <a:rPr lang="ru-RU" sz="1800" b="1" dirty="0" smtClean="0">
                <a:cs typeface="Times New Roman" pitchFamily="18" charset="0"/>
              </a:rPr>
              <a:t>).</a:t>
            </a:r>
            <a:endParaRPr lang="ru-RU" sz="1800" b="1" dirty="0">
              <a:cs typeface="Times New Roman" pitchFamily="18" charset="0"/>
            </a:endParaRPr>
          </a:p>
        </p:txBody>
      </p: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407928" y="5099342"/>
            <a:ext cx="11478683" cy="523875"/>
            <a:chOff x="192" y="3424"/>
            <a:chExt cx="5423" cy="330"/>
          </a:xfrm>
        </p:grpSpPr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192" y="3424"/>
              <a:ext cx="2784" cy="19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400" b="1" dirty="0">
                  <a:latin typeface="Arial" charset="0"/>
                </a:rPr>
                <a:t>3. </a:t>
              </a:r>
              <a:r>
                <a:rPr lang="ru-RU" sz="1400" b="1" dirty="0" err="1" smtClean="0">
                  <a:latin typeface="Arial" charset="0"/>
                </a:rPr>
                <a:t>Маҳдуд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намудани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реҷаҳои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кории</a:t>
              </a:r>
              <a:r>
                <a:rPr lang="ru-RU" sz="1400" b="1" dirty="0" smtClean="0">
                  <a:latin typeface="Arial" charset="0"/>
                </a:rPr>
                <a:t> гидроагрегат</a:t>
              </a:r>
              <a:endParaRPr lang="ru-RU" sz="1400" b="1" dirty="0">
                <a:latin typeface="Arial" charset="0"/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3072" y="3424"/>
              <a:ext cx="2543" cy="33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400" b="1" dirty="0" err="1" smtClean="0">
                  <a:latin typeface="Arial" charset="0"/>
                </a:rPr>
                <a:t>Пастшавии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функсияҳои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танзими</a:t>
              </a:r>
              <a:r>
                <a:rPr lang="ru-RU" sz="1400" b="1" dirty="0" smtClean="0">
                  <a:latin typeface="Arial" charset="0"/>
                </a:rPr>
                <a:t> – </a:t>
              </a:r>
              <a:r>
                <a:rPr lang="ru-RU" sz="1400" b="1" dirty="0" err="1" smtClean="0">
                  <a:latin typeface="Arial" charset="0"/>
                </a:rPr>
                <a:t>пастшавии</a:t>
              </a:r>
              <a:r>
                <a:rPr lang="ru-RU" sz="1400" b="1" dirty="0" smtClean="0">
                  <a:latin typeface="Arial" charset="0"/>
                </a:rPr>
                <a:t> кори </a:t>
              </a:r>
              <a:r>
                <a:rPr lang="ru-RU" sz="1400" b="1" dirty="0" err="1" smtClean="0">
                  <a:latin typeface="Arial" charset="0"/>
                </a:rPr>
                <a:t>самаранок</a:t>
              </a:r>
              <a:r>
                <a:rPr lang="ru-RU" sz="1400" b="1" dirty="0" smtClean="0">
                  <a:latin typeface="Arial" charset="0"/>
                </a:rPr>
                <a:t> дар СЭЭ</a:t>
              </a:r>
              <a:endParaRPr lang="ru-RU" sz="1400" b="1" dirty="0">
                <a:latin typeface="Arial" charset="0"/>
              </a:endParaRPr>
            </a:p>
          </p:txBody>
        </p:sp>
      </p:grpSp>
      <p:grpSp>
        <p:nvGrpSpPr>
          <p:cNvPr id="17" name="Group 26"/>
          <p:cNvGrpSpPr>
            <a:grpSpLocks/>
          </p:cNvGrpSpPr>
          <p:nvPr/>
        </p:nvGrpSpPr>
        <p:grpSpPr bwMode="auto">
          <a:xfrm>
            <a:off x="406400" y="5476897"/>
            <a:ext cx="11480800" cy="676276"/>
            <a:chOff x="192" y="3712"/>
            <a:chExt cx="5424" cy="426"/>
          </a:xfrm>
        </p:grpSpPr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192" y="3712"/>
              <a:ext cx="2784" cy="33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400" b="1" dirty="0">
                  <a:latin typeface="Arial" charset="0"/>
                </a:rPr>
                <a:t>4. </a:t>
              </a:r>
              <a:r>
                <a:rPr lang="ru-RU" sz="1400" b="1" dirty="0" smtClean="0">
                  <a:latin typeface="Arial" charset="0"/>
                </a:rPr>
                <a:t>Паст </a:t>
              </a:r>
              <a:r>
                <a:rPr lang="ru-RU" sz="1400" b="1" dirty="0" err="1" smtClean="0">
                  <a:latin typeface="Arial" charset="0"/>
                </a:rPr>
                <a:t>намудани</a:t>
              </a:r>
              <a:r>
                <a:rPr lang="ru-RU" sz="1400" b="1" dirty="0" smtClean="0">
                  <a:latin typeface="Arial" charset="0"/>
                </a:rPr>
                <a:t> вакуум дар турбина (</a:t>
              </a:r>
              <a:r>
                <a:rPr lang="ru-RU" sz="1400" b="1" dirty="0" err="1" smtClean="0">
                  <a:latin typeface="Arial" charset="0"/>
                </a:rPr>
                <a:t>додани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фишори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атмосфери</a:t>
              </a:r>
              <a:r>
                <a:rPr lang="ru-RU" sz="1400" b="1" dirty="0" smtClean="0">
                  <a:latin typeface="Arial" charset="0"/>
                </a:rPr>
                <a:t>)</a:t>
              </a:r>
              <a:endParaRPr lang="ru-RU" sz="1400" b="1" dirty="0">
                <a:latin typeface="Arial" charset="0"/>
              </a:endParaRP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3072" y="3808"/>
              <a:ext cx="2544" cy="33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400" b="1" dirty="0" err="1" smtClean="0">
                  <a:latin typeface="Arial" charset="0"/>
                </a:rPr>
                <a:t>Пастшавии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тазйиқ</a:t>
              </a:r>
              <a:r>
                <a:rPr lang="ru-RU" sz="1400" b="1" dirty="0" smtClean="0">
                  <a:latin typeface="Arial" charset="0"/>
                </a:rPr>
                <a:t> дар турбина ва </a:t>
              </a:r>
              <a:r>
                <a:rPr lang="ru-RU" sz="1400" b="1" dirty="0" err="1" smtClean="0">
                  <a:latin typeface="Arial" charset="0"/>
                </a:rPr>
                <a:t>зиёд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шудани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талафи</a:t>
              </a:r>
              <a:r>
                <a:rPr lang="ru-RU" sz="1400" b="1" dirty="0" smtClean="0">
                  <a:latin typeface="Arial" charset="0"/>
                </a:rPr>
                <a:t> энергия</a:t>
              </a:r>
              <a:endParaRPr lang="ru-RU" sz="1400" b="1" dirty="0">
                <a:latin typeface="Arial" charset="0"/>
              </a:endParaRPr>
            </a:p>
          </p:txBody>
        </p:sp>
      </p:grpSp>
      <p:grpSp>
        <p:nvGrpSpPr>
          <p:cNvPr id="20" name="Group 24"/>
          <p:cNvGrpSpPr>
            <a:grpSpLocks/>
          </p:cNvGrpSpPr>
          <p:nvPr/>
        </p:nvGrpSpPr>
        <p:grpSpPr bwMode="auto">
          <a:xfrm>
            <a:off x="406400" y="4785296"/>
            <a:ext cx="11480800" cy="307975"/>
            <a:chOff x="192" y="3168"/>
            <a:chExt cx="5424" cy="194"/>
          </a:xfrm>
        </p:grpSpPr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192" y="3168"/>
              <a:ext cx="2784" cy="19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400" b="1" dirty="0">
                  <a:latin typeface="Arial" charset="0"/>
                </a:rPr>
                <a:t>2. </a:t>
              </a:r>
              <a:r>
                <a:rPr lang="ru-RU" sz="1400" b="1" dirty="0" err="1" smtClean="0">
                  <a:latin typeface="Arial" charset="0"/>
                </a:rPr>
                <a:t>Коркарди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сатҳи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200" b="1" dirty="0" err="1" smtClean="0">
                  <a:latin typeface="Arial" charset="0"/>
                </a:rPr>
                <a:t>болоии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қисмҳои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осебпазири</a:t>
              </a:r>
              <a:r>
                <a:rPr lang="ru-RU" sz="1400" b="1" dirty="0" smtClean="0">
                  <a:latin typeface="Arial" charset="0"/>
                </a:rPr>
                <a:t> турбина</a:t>
              </a:r>
              <a:endParaRPr lang="ru-RU" sz="1400" b="1" dirty="0">
                <a:latin typeface="Arial" charset="0"/>
              </a:endParaRPr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3072" y="3168"/>
              <a:ext cx="2544" cy="19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400" b="1" dirty="0" err="1" smtClean="0">
                  <a:latin typeface="Arial" charset="0"/>
                </a:rPr>
                <a:t>Хароҷоти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иловагӣ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барои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таъмир</a:t>
              </a:r>
              <a:endParaRPr lang="ru-RU" sz="1400" b="1" dirty="0">
                <a:latin typeface="Arial" charset="0"/>
              </a:endParaRPr>
            </a:p>
          </p:txBody>
        </p:sp>
      </p:grp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406400" y="3874350"/>
            <a:ext cx="11480800" cy="904875"/>
            <a:chOff x="192" y="2400"/>
            <a:chExt cx="5424" cy="570"/>
          </a:xfrm>
        </p:grpSpPr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240" y="2400"/>
              <a:ext cx="220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 b="1" dirty="0" err="1" smtClean="0">
                  <a:solidFill>
                    <a:srgbClr val="A50021"/>
                  </a:solidFill>
                  <a:latin typeface="Arial" charset="0"/>
                </a:rPr>
                <a:t>Роҳҳои</a:t>
              </a:r>
              <a:r>
                <a:rPr lang="ru-RU" sz="1600" b="1" dirty="0" smtClean="0">
                  <a:solidFill>
                    <a:srgbClr val="A50021"/>
                  </a:solidFill>
                  <a:latin typeface="Arial" charset="0"/>
                </a:rPr>
                <a:t> </a:t>
              </a:r>
              <a:r>
                <a:rPr lang="ru-RU" sz="1600" b="1" dirty="0" err="1" smtClean="0">
                  <a:solidFill>
                    <a:srgbClr val="A50021"/>
                  </a:solidFill>
                  <a:latin typeface="Arial" charset="0"/>
                </a:rPr>
                <a:t>мубориза</a:t>
              </a:r>
              <a:r>
                <a:rPr lang="ru-RU" sz="1600" b="1" dirty="0" smtClean="0">
                  <a:solidFill>
                    <a:srgbClr val="A50021"/>
                  </a:solidFill>
                  <a:latin typeface="Arial" charset="0"/>
                </a:rPr>
                <a:t> бо </a:t>
              </a:r>
              <a:r>
                <a:rPr lang="ru-RU" sz="1600" b="1" dirty="0" err="1" smtClean="0">
                  <a:solidFill>
                    <a:srgbClr val="A50021"/>
                  </a:solidFill>
                  <a:latin typeface="Arial" charset="0"/>
                </a:rPr>
                <a:t>кавитатсия</a:t>
              </a:r>
              <a:r>
                <a:rPr lang="ru-RU" sz="1600" b="1" dirty="0" smtClean="0">
                  <a:solidFill>
                    <a:srgbClr val="A50021"/>
                  </a:solidFill>
                  <a:latin typeface="Arial" charset="0"/>
                </a:rPr>
                <a:t>:</a:t>
              </a:r>
              <a:endParaRPr lang="ru-RU" sz="1600" b="1" dirty="0">
                <a:solidFill>
                  <a:srgbClr val="A50021"/>
                </a:solidFill>
                <a:latin typeface="Arial" charset="0"/>
              </a:endParaRP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192" y="2640"/>
              <a:ext cx="2785" cy="33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400" b="1" dirty="0">
                  <a:latin typeface="Arial" charset="0"/>
                </a:rPr>
                <a:t>1. </a:t>
              </a:r>
              <a:r>
                <a:rPr lang="ru-RU" sz="1400" b="1" dirty="0" err="1" smtClean="0">
                  <a:latin typeface="Arial" charset="0"/>
                </a:rPr>
                <a:t>Интихоби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нуқтаи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ҷойгиршавии</a:t>
              </a:r>
              <a:r>
                <a:rPr lang="ru-RU" sz="1400" b="1" dirty="0" smtClean="0">
                  <a:latin typeface="Arial" charset="0"/>
                </a:rPr>
                <a:t> чархи кори (</a:t>
              </a:r>
              <a:r>
                <a:rPr lang="ru-RU" sz="1400" b="1" dirty="0" err="1" smtClean="0">
                  <a:latin typeface="Arial" charset="0"/>
                </a:rPr>
                <a:t>чи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қадар</a:t>
              </a:r>
              <a:r>
                <a:rPr lang="ru-RU" sz="1400" b="1" dirty="0" smtClean="0">
                  <a:latin typeface="Arial" charset="0"/>
                </a:rPr>
                <a:t> паст </a:t>
              </a:r>
              <a:r>
                <a:rPr lang="ru-RU" sz="1400" b="1" dirty="0" err="1" smtClean="0">
                  <a:latin typeface="Arial" charset="0"/>
                </a:rPr>
                <a:t>бошад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таъсири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кавитатсия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ҳамон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қадар</a:t>
              </a:r>
              <a:r>
                <a:rPr lang="ru-RU" sz="1400" b="1" dirty="0" smtClean="0">
                  <a:latin typeface="Arial" charset="0"/>
                </a:rPr>
                <a:t> паст </a:t>
              </a:r>
              <a:r>
                <a:rPr lang="ru-RU" sz="1400" b="1" dirty="0" err="1" smtClean="0">
                  <a:latin typeface="Arial" charset="0"/>
                </a:rPr>
                <a:t>мегардад</a:t>
              </a:r>
              <a:r>
                <a:rPr lang="ru-RU" sz="1400" b="1" dirty="0" smtClean="0">
                  <a:latin typeface="Arial" charset="0"/>
                </a:rPr>
                <a:t>)</a:t>
              </a:r>
              <a:endParaRPr lang="ru-RU" sz="1400" b="1" dirty="0">
                <a:latin typeface="Arial" charset="0"/>
              </a:endParaRPr>
            </a:p>
          </p:txBody>
        </p:sp>
        <p:sp>
          <p:nvSpPr>
            <p:cNvPr id="26" name="Text Box 14"/>
            <p:cNvSpPr txBox="1">
              <a:spLocks noChangeArrowheads="1"/>
            </p:cNvSpPr>
            <p:nvPr/>
          </p:nvSpPr>
          <p:spPr bwMode="auto">
            <a:xfrm>
              <a:off x="3072" y="2640"/>
              <a:ext cx="2544" cy="33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400" b="1" dirty="0" err="1" smtClean="0">
                  <a:latin typeface="Arial" charset="0"/>
                </a:rPr>
                <a:t>Хароҷотҳои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иловагӣ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ҳангоми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бунёди</a:t>
              </a:r>
              <a:r>
                <a:rPr lang="ru-RU" sz="1400" b="1" dirty="0" smtClean="0">
                  <a:latin typeface="Arial" charset="0"/>
                </a:rPr>
                <a:t> НБО (</a:t>
              </a:r>
              <a:r>
                <a:rPr lang="ru-RU" sz="1400" b="1" dirty="0" err="1" smtClean="0">
                  <a:latin typeface="Arial" charset="0"/>
                </a:rPr>
                <a:t>кандани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замин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ва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сарфи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зиёди</a:t>
              </a:r>
              <a:r>
                <a:rPr lang="ru-RU" sz="1400" b="1" dirty="0">
                  <a:latin typeface="Arial" charset="0"/>
                </a:rPr>
                <a:t> </a:t>
              </a:r>
              <a:r>
                <a:rPr lang="ru-RU" sz="1400" b="1" dirty="0" smtClean="0">
                  <a:latin typeface="Arial" charset="0"/>
                </a:rPr>
                <a:t>бетон)</a:t>
              </a:r>
              <a:endParaRPr lang="ru-RU" sz="1400" b="1" dirty="0">
                <a:latin typeface="Arial" charset="0"/>
              </a:endParaRP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120" y="2400"/>
              <a:ext cx="220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 b="1" dirty="0" smtClean="0">
                  <a:solidFill>
                    <a:srgbClr val="A50021"/>
                  </a:solidFill>
                  <a:latin typeface="Arial" charset="0"/>
                </a:rPr>
                <a:t>Ба </a:t>
              </a:r>
              <a:r>
                <a:rPr lang="ru-RU" sz="1600" b="1" dirty="0" err="1" smtClean="0">
                  <a:solidFill>
                    <a:srgbClr val="A50021"/>
                  </a:solidFill>
                  <a:latin typeface="Arial" charset="0"/>
                </a:rPr>
                <a:t>чи</a:t>
              </a:r>
              <a:r>
                <a:rPr lang="ru-RU" sz="1600" b="1" dirty="0" smtClean="0">
                  <a:solidFill>
                    <a:srgbClr val="A50021"/>
                  </a:solidFill>
                  <a:latin typeface="Arial" charset="0"/>
                </a:rPr>
                <a:t> </a:t>
              </a:r>
              <a:r>
                <a:rPr lang="ru-RU" sz="1600" b="1" dirty="0" err="1" smtClean="0">
                  <a:solidFill>
                    <a:srgbClr val="A50021"/>
                  </a:solidFill>
                  <a:latin typeface="Arial" charset="0"/>
                </a:rPr>
                <a:t>оварда</a:t>
              </a:r>
              <a:r>
                <a:rPr lang="ru-RU" sz="1600" b="1" dirty="0" smtClean="0">
                  <a:solidFill>
                    <a:srgbClr val="A50021"/>
                  </a:solidFill>
                  <a:latin typeface="Arial" charset="0"/>
                </a:rPr>
                <a:t> </a:t>
              </a:r>
              <a:r>
                <a:rPr lang="ru-RU" sz="1600" b="1" dirty="0" err="1" smtClean="0">
                  <a:solidFill>
                    <a:srgbClr val="A50021"/>
                  </a:solidFill>
                  <a:latin typeface="Arial" charset="0"/>
                </a:rPr>
                <a:t>мерасонад</a:t>
              </a:r>
              <a:r>
                <a:rPr lang="ru-RU" sz="1600" b="1" dirty="0" smtClean="0">
                  <a:solidFill>
                    <a:srgbClr val="A50021"/>
                  </a:solidFill>
                  <a:latin typeface="Arial" charset="0"/>
                </a:rPr>
                <a:t>:</a:t>
              </a:r>
              <a:endParaRPr lang="ru-RU" sz="1600" b="1" dirty="0">
                <a:solidFill>
                  <a:srgbClr val="A50021"/>
                </a:solidFill>
                <a:latin typeface="Arial" charset="0"/>
              </a:endParaRPr>
            </a:p>
          </p:txBody>
        </p:sp>
        <p:sp>
          <p:nvSpPr>
            <p:cNvPr id="28" name="AutoShape 19"/>
            <p:cNvSpPr>
              <a:spLocks noChangeArrowheads="1"/>
            </p:cNvSpPr>
            <p:nvPr/>
          </p:nvSpPr>
          <p:spPr bwMode="auto">
            <a:xfrm rot="10800000">
              <a:off x="2688" y="2448"/>
              <a:ext cx="336" cy="144"/>
            </a:xfrm>
            <a:prstGeom prst="leftArrow">
              <a:avLst>
                <a:gd name="adj1" fmla="val 50000"/>
                <a:gd name="adj2" fmla="val 5833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/>
            </a:p>
          </p:txBody>
        </p:sp>
      </p:grpSp>
      <p:grpSp>
        <p:nvGrpSpPr>
          <p:cNvPr id="29" name="Group 27"/>
          <p:cNvGrpSpPr>
            <a:grpSpLocks/>
          </p:cNvGrpSpPr>
          <p:nvPr/>
        </p:nvGrpSpPr>
        <p:grpSpPr bwMode="auto">
          <a:xfrm>
            <a:off x="6045199" y="2492476"/>
            <a:ext cx="5889238" cy="1398004"/>
            <a:chOff x="2832" y="1296"/>
            <a:chExt cx="2886" cy="1033"/>
          </a:xfrm>
        </p:grpSpPr>
        <p:sp>
          <p:nvSpPr>
            <p:cNvPr id="30" name="Text Box 20"/>
            <p:cNvSpPr txBox="1">
              <a:spLocks noChangeArrowheads="1"/>
            </p:cNvSpPr>
            <p:nvPr/>
          </p:nvSpPr>
          <p:spPr bwMode="auto">
            <a:xfrm>
              <a:off x="2832" y="1296"/>
              <a:ext cx="288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err="1" smtClean="0">
                  <a:solidFill>
                    <a:srgbClr val="A50021"/>
                  </a:solidFill>
                  <a:latin typeface="Arial" charset="0"/>
                </a:rPr>
                <a:t>Барои</a:t>
              </a:r>
              <a:r>
                <a:rPr lang="ru-RU" sz="1800" b="1" dirty="0" smtClean="0">
                  <a:solidFill>
                    <a:srgbClr val="A50021"/>
                  </a:solidFill>
                  <a:latin typeface="Arial" charset="0"/>
                </a:rPr>
                <a:t> </a:t>
              </a:r>
              <a:r>
                <a:rPr lang="ru-RU" sz="1800" b="1" dirty="0" err="1" smtClean="0">
                  <a:solidFill>
                    <a:srgbClr val="A50021"/>
                  </a:solidFill>
                  <a:latin typeface="Arial" charset="0"/>
                </a:rPr>
                <a:t>пешгири</a:t>
              </a:r>
              <a:r>
                <a:rPr lang="ru-RU" sz="1800" b="1" dirty="0" smtClean="0">
                  <a:solidFill>
                    <a:srgbClr val="A50021"/>
                  </a:solidFill>
                  <a:latin typeface="Arial" charset="0"/>
                </a:rPr>
                <a:t> </a:t>
              </a:r>
              <a:r>
                <a:rPr lang="ru-RU" sz="1800" b="1" dirty="0" err="1" smtClean="0">
                  <a:solidFill>
                    <a:srgbClr val="A50021"/>
                  </a:solidFill>
                  <a:latin typeface="Arial" charset="0"/>
                </a:rPr>
                <a:t>намудани</a:t>
              </a:r>
              <a:r>
                <a:rPr lang="ru-RU" sz="1800" b="1" dirty="0" smtClean="0">
                  <a:solidFill>
                    <a:srgbClr val="A50021"/>
                  </a:solidFill>
                  <a:latin typeface="Arial" charset="0"/>
                </a:rPr>
                <a:t> </a:t>
              </a:r>
              <a:r>
                <a:rPr lang="ru-RU" sz="1800" b="1" dirty="0" err="1" smtClean="0">
                  <a:solidFill>
                    <a:srgbClr val="A50021"/>
                  </a:solidFill>
                  <a:latin typeface="Arial" charset="0"/>
                </a:rPr>
                <a:t>кавитатсия</a:t>
              </a:r>
              <a:r>
                <a:rPr lang="ru-RU" sz="1800" b="1" dirty="0" smtClean="0">
                  <a:solidFill>
                    <a:srgbClr val="A50021"/>
                  </a:solidFill>
                  <a:latin typeface="Arial" charset="0"/>
                </a:rPr>
                <a:t>:</a:t>
              </a:r>
              <a:endParaRPr lang="ru-RU" sz="1800" b="1" dirty="0">
                <a:solidFill>
                  <a:srgbClr val="A50021"/>
                </a:solidFill>
                <a:latin typeface="Arial" charset="0"/>
              </a:endParaRPr>
            </a:p>
          </p:txBody>
        </p:sp>
        <p:graphicFrame>
          <p:nvGraphicFramePr>
            <p:cNvPr id="31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059273212"/>
                </p:ext>
              </p:extLst>
            </p:nvPr>
          </p:nvGraphicFramePr>
          <p:xfrm>
            <a:off x="2836" y="1584"/>
            <a:ext cx="2877" cy="745"/>
          </p:xfrm>
          <a:graphic>
            <a:graphicData uri="http://schemas.openxmlformats.org/presentationml/2006/ole">
              <p:oleObj spid="_x0000_s18494" name="Формула" r:id="rId3" imgW="2882880" imgH="1091880" progId="Equation.3">
                <p:embed/>
              </p:oleObj>
            </a:graphicData>
          </a:graphic>
        </p:graphicFrame>
      </p:grpSp>
      <p:pic>
        <p:nvPicPr>
          <p:cNvPr id="32" name="Picture 1" descr="C:\Users\nasrullo\Desktop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899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11" grpId="0" autoUpdateAnimBg="0"/>
      <p:bldP spid="1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17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46620" y="1278993"/>
            <a:ext cx="8116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g-Cyrl-TJ" sz="24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гидроагрегатИ Ғилофакшакл </a:t>
            </a:r>
            <a:r>
              <a:rPr lang="tg-Cyrl-TJ" sz="24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(Капсульный</a:t>
            </a:r>
            <a:r>
              <a:rPr lang="tg-Cyrl-TJ" sz="24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543" y="1753234"/>
            <a:ext cx="6191201" cy="374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579827" y="1740658"/>
            <a:ext cx="5486400" cy="2133600"/>
            <a:chOff x="6579827" y="1740658"/>
            <a:chExt cx="5486400" cy="2133600"/>
          </a:xfrm>
        </p:grpSpPr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9827" y="1740658"/>
              <a:ext cx="5486400" cy="21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392144" y="3501008"/>
              <a:ext cx="4160879" cy="3732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g-Cyrl-TJ" dirty="0" smtClean="0"/>
                <a:t>Нақшаи гидроагрегати горизонталӣ</a:t>
              </a:r>
              <a:endParaRPr lang="ru-RU" dirty="0"/>
            </a:p>
          </p:txBody>
        </p:sp>
      </p:grpSp>
      <p:pic>
        <p:nvPicPr>
          <p:cNvPr id="13" name="Picture 1" descr="C:\Users\nasrullo\Desktop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802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18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52926" y="1285860"/>
            <a:ext cx="3071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g-Cyrl-TJ" sz="24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гидрогенератор</a:t>
            </a:r>
            <a:endParaRPr lang="ru-RU" sz="2400" dirty="0">
              <a:solidFill>
                <a:srgbClr val="FF000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38775" y="2060848"/>
            <a:ext cx="6045257" cy="3798961"/>
            <a:chOff x="2560741" y="2246675"/>
            <a:chExt cx="5914069" cy="3712569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672" y="2296169"/>
              <a:ext cx="4749800" cy="3414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711624" y="2492896"/>
              <a:ext cx="158417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g-Cyrl-TJ" sz="1600" dirty="0" smtClean="0"/>
                <a:t>Печаи статор</a:t>
              </a:r>
              <a:endParaRPr lang="ru-RU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67808" y="2294017"/>
              <a:ext cx="136249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g-Cyrl-TJ" sz="1600" dirty="0" smtClean="0"/>
                <a:t>Подшипник</a:t>
              </a:r>
              <a:endParaRPr lang="ru-RU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96000" y="2246675"/>
              <a:ext cx="223224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g-Cyrl-TJ" sz="1600" dirty="0" smtClean="0"/>
                <a:t>Асоси салибшакли болои</a:t>
              </a:r>
              <a:endParaRPr lang="ru-RU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42562" y="5374469"/>
              <a:ext cx="223224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g-Cyrl-TJ" sz="1600" dirty="0" smtClean="0"/>
                <a:t>Асоси салибшакли поёнӣ</a:t>
              </a:r>
              <a:endParaRPr lang="ru-RU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01867" y="5364633"/>
              <a:ext cx="96372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g-Cyrl-TJ" sz="1600" dirty="0" smtClean="0"/>
                <a:t>Меҳвар</a:t>
              </a:r>
              <a:endParaRPr lang="ru-RU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56795" y="5374469"/>
              <a:ext cx="164507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g-Cyrl-TJ" sz="1600" dirty="0" smtClean="0"/>
                <a:t>Қутбҳои ротор</a:t>
              </a:r>
              <a:endParaRPr lang="ru-RU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60741" y="5364632"/>
              <a:ext cx="109605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g-Cyrl-TJ" sz="1600" dirty="0" smtClean="0"/>
                <a:t>Шахтаи турбина</a:t>
              </a:r>
              <a:endParaRPr lang="ru-RU" sz="16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744072" y="2818374"/>
            <a:ext cx="5148051" cy="24468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g-Cyrl-TJ" b="1" dirty="0" smtClean="0">
                <a:solidFill>
                  <a:srgbClr val="C00000"/>
                </a:solidFill>
              </a:rPr>
              <a:t>Классификатсияи генераторҳо: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 smtClean="0"/>
              <a:t>аз </a:t>
            </a:r>
            <a:r>
              <a:rPr lang="ru-RU" dirty="0" err="1" smtClean="0"/>
              <a:t>рӯи</a:t>
            </a:r>
            <a:r>
              <a:rPr lang="ru-RU" dirty="0" smtClean="0"/>
              <a:t> </a:t>
            </a:r>
            <a:r>
              <a:rPr lang="ru-RU" dirty="0" err="1" smtClean="0"/>
              <a:t>тарзи</a:t>
            </a:r>
            <a:r>
              <a:rPr lang="ru-RU" dirty="0" smtClean="0"/>
              <a:t> </a:t>
            </a:r>
            <a:r>
              <a:rPr lang="ru-RU" dirty="0" err="1" smtClean="0"/>
              <a:t>ҷойгиркуни</a:t>
            </a:r>
            <a:r>
              <a:rPr lang="ru-RU" dirty="0" smtClean="0"/>
              <a:t> ба </a:t>
            </a:r>
            <a:r>
              <a:rPr lang="ru-RU" dirty="0" err="1" smtClean="0"/>
              <a:t>ду</a:t>
            </a:r>
            <a:r>
              <a:rPr lang="ru-RU" dirty="0" smtClean="0"/>
              <a:t> </a:t>
            </a:r>
            <a:r>
              <a:rPr lang="ru-RU" dirty="0" err="1" smtClean="0"/>
              <a:t>намуд</a:t>
            </a:r>
            <a:r>
              <a:rPr lang="ru-RU" dirty="0" smtClean="0"/>
              <a:t> </a:t>
            </a:r>
            <a:r>
              <a:rPr lang="ru-RU" dirty="0" err="1" smtClean="0"/>
              <a:t>ҷудо</a:t>
            </a:r>
            <a:r>
              <a:rPr lang="ru-RU" dirty="0" smtClean="0"/>
              <a:t> </a:t>
            </a:r>
            <a:r>
              <a:rPr lang="ru-RU" dirty="0" err="1" smtClean="0"/>
              <a:t>мешаванд</a:t>
            </a:r>
            <a:r>
              <a:rPr lang="ru-RU" dirty="0" smtClean="0"/>
              <a:t>: </a:t>
            </a:r>
            <a:r>
              <a:rPr lang="ru-RU" dirty="0" err="1" smtClean="0"/>
              <a:t>вертикалӣ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 err="1" smtClean="0"/>
              <a:t>горизонталӣ</a:t>
            </a:r>
            <a:r>
              <a:rPr lang="ru-RU" dirty="0" smtClean="0"/>
              <a:t>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tg-Cyrl-TJ" dirty="0" smtClean="0"/>
              <a:t>аз рӯи намуд: овезон, чатри ва ғилофшакл;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tg-Cyrl-TJ" dirty="0" smtClean="0"/>
              <a:t>аз рӯи суръати даврзани: сустҳаракат, тезҳаракат.</a:t>
            </a:r>
          </a:p>
        </p:txBody>
      </p:sp>
      <p:pic>
        <p:nvPicPr>
          <p:cNvPr id="19" name="Picture 1" descr="C:\Users\nasrullo\Desktop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218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19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17"/>
          <p:cNvGrpSpPr>
            <a:grpSpLocks/>
          </p:cNvGrpSpPr>
          <p:nvPr/>
        </p:nvGrpSpPr>
        <p:grpSpPr bwMode="auto">
          <a:xfrm>
            <a:off x="160421" y="2763635"/>
            <a:ext cx="11683671" cy="585468"/>
            <a:chOff x="96" y="1872"/>
            <a:chExt cx="5456" cy="392"/>
          </a:xfrm>
        </p:grpSpPr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96" y="1872"/>
              <a:ext cx="1632" cy="227"/>
            </a:xfrm>
            <a:prstGeom prst="rect">
              <a:avLst/>
            </a:prstGeom>
            <a:solidFill>
              <a:srgbClr val="CCFF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 b="1" dirty="0" err="1" smtClean="0">
                  <a:latin typeface="Arial" charset="0"/>
                </a:rPr>
                <a:t>Озмоиши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моделҳо</a:t>
              </a:r>
              <a:endParaRPr lang="ru-RU" sz="1600" b="1" dirty="0">
                <a:latin typeface="Arial" charset="0"/>
              </a:endParaRP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1728" y="1872"/>
              <a:ext cx="2212" cy="392"/>
            </a:xfrm>
            <a:prstGeom prst="rect">
              <a:avLst/>
            </a:prstGeom>
            <a:solidFill>
              <a:srgbClr val="CCFF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 b="1" dirty="0" err="1" smtClean="0">
                  <a:latin typeface="Arial" charset="0"/>
                </a:rPr>
                <a:t>Омода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намудани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нусхаи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хурдкардашудаи</a:t>
              </a:r>
              <a:r>
                <a:rPr lang="ru-RU" sz="1600" b="1" dirty="0" smtClean="0">
                  <a:latin typeface="Arial" charset="0"/>
                </a:rPr>
                <a:t> турбина </a:t>
              </a:r>
              <a:r>
                <a:rPr lang="ru-RU" sz="1600" b="1" dirty="0" err="1" smtClean="0">
                  <a:latin typeface="Arial" charset="0"/>
                </a:rPr>
                <a:t>ва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озмоиши</a:t>
              </a:r>
              <a:r>
                <a:rPr lang="ru-RU" sz="1600" b="1" dirty="0" smtClean="0">
                  <a:latin typeface="Arial" charset="0"/>
                </a:rPr>
                <a:t> он дар стенд</a:t>
              </a:r>
              <a:endParaRPr lang="ru-RU" sz="1600" b="1" dirty="0">
                <a:latin typeface="Arial" charset="0"/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3940" y="1872"/>
              <a:ext cx="455" cy="227"/>
            </a:xfrm>
            <a:prstGeom prst="rect">
              <a:avLst/>
            </a:prstGeom>
            <a:solidFill>
              <a:srgbClr val="CCFF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/>
                <a:t>&gt;10%</a:t>
              </a:r>
              <a:endParaRPr lang="ru-RU" sz="1600" b="1"/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4395" y="1872"/>
              <a:ext cx="1157" cy="227"/>
            </a:xfrm>
            <a:prstGeom prst="rect">
              <a:avLst/>
            </a:prstGeom>
            <a:solidFill>
              <a:srgbClr val="CCFF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 b="1" dirty="0" err="1" smtClean="0">
                  <a:latin typeface="Arial" charset="0"/>
                </a:rPr>
                <a:t>Барои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неругоҳҳои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нав</a:t>
              </a:r>
              <a:endParaRPr lang="ru-RU" sz="1600" b="1" dirty="0">
                <a:latin typeface="Arial" charset="0"/>
              </a:endParaRPr>
            </a:p>
          </p:txBody>
        </p:sp>
      </p:grp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203200" y="3349103"/>
            <a:ext cx="11684000" cy="585468"/>
            <a:chOff x="96" y="1872"/>
            <a:chExt cx="5520" cy="392"/>
          </a:xfrm>
        </p:grpSpPr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96" y="1872"/>
              <a:ext cx="1632" cy="392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 b="1" dirty="0" smtClean="0">
                  <a:latin typeface="Arial" charset="0"/>
                </a:rPr>
                <a:t>Аз </a:t>
              </a:r>
              <a:r>
                <a:rPr lang="ru-RU" sz="1600" b="1" dirty="0" err="1" smtClean="0">
                  <a:latin typeface="Arial" charset="0"/>
                </a:rPr>
                <a:t>рӯи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фарқи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фишор</a:t>
              </a:r>
              <a:r>
                <a:rPr lang="ru-RU" sz="1600" b="1" dirty="0" smtClean="0">
                  <a:latin typeface="Arial" charset="0"/>
                </a:rPr>
                <a:t> дар </a:t>
              </a:r>
              <a:r>
                <a:rPr lang="ru-RU" sz="1600" b="1" dirty="0" err="1" smtClean="0">
                  <a:latin typeface="Arial" charset="0"/>
                </a:rPr>
                <a:t>камераи</a:t>
              </a:r>
              <a:r>
                <a:rPr lang="ru-RU" sz="1600" b="1" dirty="0" smtClean="0">
                  <a:latin typeface="Arial" charset="0"/>
                </a:rPr>
                <a:t> спиралӣ</a:t>
              </a:r>
              <a:endParaRPr lang="ru-RU" sz="1600" b="1" dirty="0">
                <a:latin typeface="Arial" charset="0"/>
              </a:endParaRP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1728" y="1872"/>
              <a:ext cx="2256" cy="392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 b="1" dirty="0" err="1" smtClean="0">
                  <a:latin typeface="Arial" charset="0"/>
                </a:rPr>
                <a:t>Насби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манометрҳо</a:t>
              </a:r>
              <a:r>
                <a:rPr lang="ru-RU" sz="1600" b="1" dirty="0" smtClean="0">
                  <a:latin typeface="Arial" charset="0"/>
                </a:rPr>
                <a:t> дар </a:t>
              </a:r>
              <a:r>
                <a:rPr lang="ru-RU" sz="1600" b="1" dirty="0" err="1" smtClean="0">
                  <a:latin typeface="Arial" charset="0"/>
                </a:rPr>
                <a:t>ду</a:t>
              </a:r>
              <a:r>
                <a:rPr lang="ru-RU" sz="1600" b="1" dirty="0" smtClean="0">
                  <a:latin typeface="Arial" charset="0"/>
                </a:rPr>
                <a:t> буриши </a:t>
              </a:r>
              <a:r>
                <a:rPr lang="ru-RU" sz="1600" b="1" dirty="0" err="1" smtClean="0">
                  <a:latin typeface="Arial" charset="0"/>
                </a:rPr>
                <a:t>камераи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спиралии</a:t>
              </a:r>
              <a:r>
                <a:rPr lang="ru-RU" sz="1600" b="1" dirty="0" smtClean="0">
                  <a:latin typeface="Arial" charset="0"/>
                </a:rPr>
                <a:t> турбина</a:t>
              </a:r>
              <a:endParaRPr lang="ru-RU" sz="1600" b="1" dirty="0">
                <a:latin typeface="Arial" charset="0"/>
              </a:endParaRPr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3984" y="1872"/>
              <a:ext cx="528" cy="216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/>
                <a:t>&gt;5%</a:t>
              </a:r>
              <a:endParaRPr lang="ru-RU" sz="1600" b="1"/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4512" y="1872"/>
              <a:ext cx="1104" cy="227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 b="1" dirty="0" err="1" smtClean="0">
                  <a:latin typeface="Arial" charset="0"/>
                </a:rPr>
                <a:t>Эътимоднокии</a:t>
              </a:r>
              <a:r>
                <a:rPr lang="ru-RU" sz="1600" b="1" dirty="0" smtClean="0">
                  <a:latin typeface="Arial" charset="0"/>
                </a:rPr>
                <a:t> паст</a:t>
              </a:r>
              <a:endParaRPr lang="ru-RU" sz="1600" b="1" dirty="0">
                <a:latin typeface="Arial" charset="0"/>
              </a:endParaRPr>
            </a:p>
          </p:txBody>
        </p:sp>
      </p:grpSp>
      <p:grpSp>
        <p:nvGrpSpPr>
          <p:cNvPr id="19" name="Group 23"/>
          <p:cNvGrpSpPr>
            <a:grpSpLocks/>
          </p:cNvGrpSpPr>
          <p:nvPr/>
        </p:nvGrpSpPr>
        <p:grpSpPr bwMode="auto">
          <a:xfrm>
            <a:off x="204736" y="3934571"/>
            <a:ext cx="11684000" cy="830410"/>
            <a:chOff x="96" y="1872"/>
            <a:chExt cx="5520" cy="556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96" y="1872"/>
              <a:ext cx="1632" cy="227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 b="1" dirty="0" smtClean="0">
                  <a:latin typeface="Arial" charset="0"/>
                </a:rPr>
                <a:t>Бо </a:t>
              </a:r>
              <a:r>
                <a:rPr lang="ru-RU" sz="1600" b="1" dirty="0" err="1" smtClean="0">
                  <a:latin typeface="Arial" charset="0"/>
                </a:rPr>
                <a:t>фирфиракҳо</a:t>
              </a:r>
              <a:r>
                <a:rPr lang="ru-RU" sz="1600" b="1" dirty="0" smtClean="0">
                  <a:latin typeface="Arial" charset="0"/>
                </a:rPr>
                <a:t> (вертушка)</a:t>
              </a:r>
              <a:endParaRPr lang="ru-RU" sz="1600" b="1" dirty="0">
                <a:latin typeface="Arial" charset="0"/>
              </a:endParaRP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>
              <a:off x="1728" y="1872"/>
              <a:ext cx="2256" cy="556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 b="1" dirty="0" err="1" smtClean="0">
                  <a:latin typeface="Arial" charset="0"/>
                </a:rPr>
                <a:t>Насби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шумораи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зиёди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фирфиракҳо</a:t>
              </a:r>
              <a:r>
                <a:rPr lang="ru-RU" sz="1600" b="1" dirty="0" smtClean="0">
                  <a:latin typeface="Arial" charset="0"/>
                </a:rPr>
                <a:t> дар </a:t>
              </a:r>
              <a:r>
                <a:rPr lang="ru-RU" sz="1600" b="1" dirty="0" err="1" smtClean="0">
                  <a:latin typeface="Arial" charset="0"/>
                </a:rPr>
                <a:t>қисми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равон</a:t>
              </a:r>
              <a:r>
                <a:rPr lang="ru-RU" sz="1600" b="1" dirty="0" smtClean="0">
                  <a:latin typeface="Arial" charset="0"/>
                </a:rPr>
                <a:t> ва </a:t>
              </a:r>
              <a:r>
                <a:rPr lang="ru-RU" sz="1600" b="1" dirty="0" err="1" smtClean="0">
                  <a:latin typeface="Arial" charset="0"/>
                </a:rPr>
                <a:t>чен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кардани</a:t>
              </a:r>
              <a:r>
                <a:rPr lang="ru-RU" sz="1600" b="1" dirty="0" smtClean="0">
                  <a:latin typeface="Arial" charset="0"/>
                </a:rPr>
                <a:t> суръати </a:t>
              </a:r>
              <a:r>
                <a:rPr lang="ru-RU" sz="1600" b="1" dirty="0" err="1" smtClean="0">
                  <a:latin typeface="Arial" charset="0"/>
                </a:rPr>
                <a:t>даврзании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онҳо</a:t>
              </a:r>
              <a:endParaRPr lang="ru-RU" sz="1600" b="1" dirty="0">
                <a:latin typeface="Arial" charset="0"/>
              </a:endParaRPr>
            </a:p>
          </p:txBody>
        </p:sp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3984" y="1872"/>
              <a:ext cx="528" cy="216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/>
                <a:t>&gt;2%</a:t>
              </a:r>
              <a:endParaRPr lang="ru-RU" sz="1600" b="1"/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4512" y="1872"/>
              <a:ext cx="1104" cy="227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 b="1" dirty="0" err="1" smtClean="0">
                  <a:latin typeface="Arial" charset="0"/>
                </a:rPr>
                <a:t>Хароҷоти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зиёд</a:t>
              </a:r>
              <a:endParaRPr lang="ru-RU" sz="1600" b="1" dirty="0">
                <a:latin typeface="Arial" charset="0"/>
              </a:endParaRPr>
            </a:p>
          </p:txBody>
        </p:sp>
      </p:grpSp>
      <p:grpSp>
        <p:nvGrpSpPr>
          <p:cNvPr id="24" name="Group 28"/>
          <p:cNvGrpSpPr>
            <a:grpSpLocks/>
          </p:cNvGrpSpPr>
          <p:nvPr/>
        </p:nvGrpSpPr>
        <p:grpSpPr bwMode="auto">
          <a:xfrm>
            <a:off x="204736" y="4784864"/>
            <a:ext cx="11684000" cy="339034"/>
            <a:chOff x="96" y="1872"/>
            <a:chExt cx="5520" cy="227"/>
          </a:xfrm>
        </p:grpSpPr>
        <p:sp>
          <p:nvSpPr>
            <p:cNvPr id="25" name="Text Box 29"/>
            <p:cNvSpPr txBox="1">
              <a:spLocks noChangeArrowheads="1"/>
            </p:cNvSpPr>
            <p:nvPr/>
          </p:nvSpPr>
          <p:spPr bwMode="auto">
            <a:xfrm>
              <a:off x="96" y="1872"/>
              <a:ext cx="1632" cy="227"/>
            </a:xfrm>
            <a:prstGeom prst="rect">
              <a:avLst/>
            </a:prstGeom>
            <a:solidFill>
              <a:srgbClr val="66FF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 b="1" dirty="0" err="1" smtClean="0">
                  <a:latin typeface="Arial" charset="0"/>
                </a:rPr>
                <a:t>Сарфченкунаки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ултрасадои</a:t>
              </a:r>
              <a:endParaRPr lang="ru-RU" sz="1600" b="1" dirty="0">
                <a:latin typeface="Arial" charset="0"/>
              </a:endParaRPr>
            </a:p>
          </p:txBody>
        </p:sp>
        <p:sp>
          <p:nvSpPr>
            <p:cNvPr id="26" name="Text Box 30"/>
            <p:cNvSpPr txBox="1">
              <a:spLocks noChangeArrowheads="1"/>
            </p:cNvSpPr>
            <p:nvPr/>
          </p:nvSpPr>
          <p:spPr bwMode="auto">
            <a:xfrm>
              <a:off x="1728" y="1872"/>
              <a:ext cx="2256" cy="227"/>
            </a:xfrm>
            <a:prstGeom prst="rect">
              <a:avLst/>
            </a:prstGeom>
            <a:solidFill>
              <a:srgbClr val="66FF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 b="1" dirty="0" smtClean="0">
                  <a:latin typeface="Arial" charset="0"/>
                </a:rPr>
                <a:t>Аз </a:t>
              </a:r>
              <a:r>
                <a:rPr lang="ru-RU" sz="1600" b="1" dirty="0" err="1" smtClean="0">
                  <a:latin typeface="Arial" charset="0"/>
                </a:rPr>
                <a:t>рӯи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гузаштани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ултрасадо</a:t>
              </a:r>
              <a:r>
                <a:rPr lang="ru-RU" sz="1600" b="1" dirty="0" smtClean="0">
                  <a:latin typeface="Arial" charset="0"/>
                </a:rPr>
                <a:t> дар маҷро</a:t>
              </a:r>
              <a:endParaRPr lang="ru-RU" sz="1600" b="1" dirty="0">
                <a:latin typeface="Arial" charset="0"/>
              </a:endParaRPr>
            </a:p>
          </p:txBody>
        </p:sp>
        <p:sp>
          <p:nvSpPr>
            <p:cNvPr id="27" name="Text Box 31"/>
            <p:cNvSpPr txBox="1">
              <a:spLocks noChangeArrowheads="1"/>
            </p:cNvSpPr>
            <p:nvPr/>
          </p:nvSpPr>
          <p:spPr bwMode="auto">
            <a:xfrm>
              <a:off x="3984" y="1872"/>
              <a:ext cx="528" cy="216"/>
            </a:xfrm>
            <a:prstGeom prst="rect">
              <a:avLst/>
            </a:prstGeom>
            <a:solidFill>
              <a:srgbClr val="66FF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/>
                <a:t>&gt;1%</a:t>
              </a:r>
              <a:endParaRPr lang="ru-RU" sz="1600" b="1"/>
            </a:p>
          </p:txBody>
        </p:sp>
        <p:sp>
          <p:nvSpPr>
            <p:cNvPr id="28" name="Text Box 32"/>
            <p:cNvSpPr txBox="1">
              <a:spLocks noChangeArrowheads="1"/>
            </p:cNvSpPr>
            <p:nvPr/>
          </p:nvSpPr>
          <p:spPr bwMode="auto">
            <a:xfrm>
              <a:off x="4512" y="1872"/>
              <a:ext cx="1104" cy="227"/>
            </a:xfrm>
            <a:prstGeom prst="rect">
              <a:avLst/>
            </a:prstGeom>
            <a:solidFill>
              <a:srgbClr val="66FF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 b="1" dirty="0" err="1" smtClean="0">
                  <a:latin typeface="Arial" charset="0"/>
                </a:rPr>
                <a:t>Хароҷоти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зиёд</a:t>
              </a:r>
              <a:endParaRPr lang="ru-RU" sz="1600" b="1" dirty="0">
                <a:latin typeface="Arial" charset="0"/>
              </a:endParaRPr>
            </a:p>
          </p:txBody>
        </p:sp>
      </p:grpSp>
      <p:grpSp>
        <p:nvGrpSpPr>
          <p:cNvPr id="29" name="Group 39"/>
          <p:cNvGrpSpPr>
            <a:grpSpLocks/>
          </p:cNvGrpSpPr>
          <p:nvPr/>
        </p:nvGrpSpPr>
        <p:grpSpPr bwMode="auto">
          <a:xfrm>
            <a:off x="188361" y="1926938"/>
            <a:ext cx="11684000" cy="836697"/>
            <a:chOff x="96" y="1536"/>
            <a:chExt cx="5520" cy="611"/>
          </a:xfrm>
        </p:grpSpPr>
        <p:sp>
          <p:nvSpPr>
            <p:cNvPr id="30" name="Text Box 12"/>
            <p:cNvSpPr txBox="1">
              <a:spLocks noChangeArrowheads="1"/>
            </p:cNvSpPr>
            <p:nvPr/>
          </p:nvSpPr>
          <p:spPr bwMode="auto">
            <a:xfrm>
              <a:off x="432" y="1536"/>
              <a:ext cx="4656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b="1" dirty="0" err="1" smtClean="0"/>
                <a:t>Муайян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намудани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сарфи</a:t>
              </a:r>
              <a:r>
                <a:rPr lang="ru-RU" b="1" dirty="0" smtClean="0"/>
                <a:t> гидротурбина:</a:t>
              </a:r>
              <a:endParaRPr lang="ru-RU" b="1" dirty="0"/>
            </a:p>
          </p:txBody>
        </p:sp>
        <p:grpSp>
          <p:nvGrpSpPr>
            <p:cNvPr id="31" name="Group 33"/>
            <p:cNvGrpSpPr>
              <a:grpSpLocks/>
            </p:cNvGrpSpPr>
            <p:nvPr/>
          </p:nvGrpSpPr>
          <p:grpSpPr bwMode="auto">
            <a:xfrm>
              <a:off x="96" y="1900"/>
              <a:ext cx="5520" cy="247"/>
              <a:chOff x="96" y="1872"/>
              <a:chExt cx="5520" cy="247"/>
            </a:xfrm>
          </p:grpSpPr>
          <p:sp>
            <p:nvSpPr>
              <p:cNvPr id="32" name="Text Box 34"/>
              <p:cNvSpPr txBox="1">
                <a:spLocks noChangeArrowheads="1"/>
              </p:cNvSpPr>
              <p:nvPr/>
            </p:nvSpPr>
            <p:spPr bwMode="auto">
              <a:xfrm>
                <a:off x="96" y="1872"/>
                <a:ext cx="1632" cy="216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sz="1600">
                    <a:latin typeface="Arial" charset="0"/>
                  </a:rPr>
                  <a:t>МЕТОД</a:t>
                </a:r>
              </a:p>
            </p:txBody>
          </p:sp>
          <p:sp>
            <p:nvSpPr>
              <p:cNvPr id="33" name="Text Box 35"/>
              <p:cNvSpPr txBox="1">
                <a:spLocks noChangeArrowheads="1"/>
              </p:cNvSpPr>
              <p:nvPr/>
            </p:nvSpPr>
            <p:spPr bwMode="auto">
              <a:xfrm>
                <a:off x="1728" y="1872"/>
                <a:ext cx="2256" cy="247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sz="1600" dirty="0" smtClean="0">
                    <a:latin typeface="Arial" charset="0"/>
                  </a:rPr>
                  <a:t>УСУЛ</a:t>
                </a:r>
                <a:endParaRPr lang="ru-RU" sz="1600" dirty="0">
                  <a:latin typeface="Arial" charset="0"/>
                </a:endParaRPr>
              </a:p>
            </p:txBody>
          </p:sp>
          <p:sp>
            <p:nvSpPr>
              <p:cNvPr id="34" name="Text Box 36"/>
              <p:cNvSpPr txBox="1">
                <a:spLocks noChangeArrowheads="1"/>
              </p:cNvSpPr>
              <p:nvPr/>
            </p:nvSpPr>
            <p:spPr bwMode="auto">
              <a:xfrm>
                <a:off x="3984" y="1872"/>
                <a:ext cx="528" cy="247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tg-Cyrl-TJ" sz="1600" dirty="0" smtClean="0"/>
                  <a:t>ХАТОГӢ</a:t>
                </a:r>
                <a:endParaRPr lang="ru-RU" sz="1600" dirty="0"/>
              </a:p>
            </p:txBody>
          </p:sp>
          <p:sp>
            <p:nvSpPr>
              <p:cNvPr id="35" name="Text Box 37"/>
              <p:cNvSpPr txBox="1">
                <a:spLocks noChangeArrowheads="1"/>
              </p:cNvSpPr>
              <p:nvPr/>
            </p:nvSpPr>
            <p:spPr bwMode="auto">
              <a:xfrm>
                <a:off x="4512" y="1872"/>
                <a:ext cx="1104" cy="247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sz="1600" dirty="0" smtClean="0">
                    <a:latin typeface="Arial" charset="0"/>
                  </a:rPr>
                  <a:t>ИСТИФОДАБАРИ</a:t>
                </a:r>
                <a:endParaRPr lang="ru-RU" sz="1600" dirty="0">
                  <a:latin typeface="Arial" charset="0"/>
                </a:endParaRPr>
              </a:p>
            </p:txBody>
          </p:sp>
        </p:grpSp>
      </p:grpSp>
      <p:grpSp>
        <p:nvGrpSpPr>
          <p:cNvPr id="36" name="Group 38"/>
          <p:cNvGrpSpPr>
            <a:grpSpLocks/>
          </p:cNvGrpSpPr>
          <p:nvPr/>
        </p:nvGrpSpPr>
        <p:grpSpPr bwMode="auto">
          <a:xfrm>
            <a:off x="3746128" y="5181998"/>
            <a:ext cx="7126932" cy="842355"/>
            <a:chOff x="96" y="528"/>
            <a:chExt cx="5472" cy="816"/>
          </a:xfrm>
        </p:grpSpPr>
        <p:sp>
          <p:nvSpPr>
            <p:cNvPr id="37" name="Text Box 6"/>
            <p:cNvSpPr txBox="1">
              <a:spLocks noChangeArrowheads="1"/>
            </p:cNvSpPr>
            <p:nvPr/>
          </p:nvSpPr>
          <p:spPr bwMode="auto">
            <a:xfrm>
              <a:off x="96" y="806"/>
              <a:ext cx="1056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600" b="1" dirty="0" err="1" smtClean="0">
                  <a:solidFill>
                    <a:srgbClr val="800000"/>
                  </a:solidFill>
                </a:rPr>
                <a:t>Ченкунӣ</a:t>
              </a:r>
              <a:r>
                <a:rPr lang="ru-RU" sz="1600" b="1" dirty="0" smtClean="0">
                  <a:solidFill>
                    <a:srgbClr val="800000"/>
                  </a:solidFill>
                </a:rPr>
                <a:t>:</a:t>
              </a:r>
              <a:endParaRPr lang="ru-RU" sz="1600" b="1" dirty="0">
                <a:solidFill>
                  <a:srgbClr val="800000"/>
                </a:solidFill>
              </a:endParaRPr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1392" y="528"/>
              <a:ext cx="3744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400" b="1" dirty="0" err="1" smtClean="0">
                  <a:solidFill>
                    <a:srgbClr val="800000"/>
                  </a:solidFill>
                  <a:latin typeface="Arial" charset="0"/>
                </a:rPr>
                <a:t>Тазйиқ</a:t>
              </a:r>
              <a:r>
                <a:rPr lang="ru-RU" sz="1400" b="1" dirty="0" smtClean="0">
                  <a:latin typeface="Arial" charset="0"/>
                </a:rPr>
                <a:t> – </a:t>
              </a:r>
              <a:r>
                <a:rPr lang="ru-RU" sz="1400" b="1" dirty="0" err="1" smtClean="0">
                  <a:latin typeface="Arial" charset="0"/>
                </a:rPr>
                <a:t>фаврӣ</a:t>
              </a:r>
              <a:r>
                <a:rPr lang="ru-RU" sz="1400" b="1" dirty="0" smtClean="0">
                  <a:latin typeface="Arial" charset="0"/>
                </a:rPr>
                <a:t> ва доимӣ </a:t>
              </a:r>
              <a:r>
                <a:rPr lang="ru-RU" sz="1400" b="1" dirty="0" err="1" smtClean="0">
                  <a:latin typeface="Arial" charset="0"/>
                </a:rPr>
                <a:t>чен</a:t>
              </a:r>
              <a:r>
                <a:rPr lang="ru-RU" sz="1400" b="1" dirty="0" smtClean="0">
                  <a:latin typeface="Arial" charset="0"/>
                </a:rPr>
                <a:t> карда </a:t>
              </a:r>
              <a:r>
                <a:rPr lang="ru-RU" sz="1400" b="1" dirty="0" err="1" smtClean="0">
                  <a:latin typeface="Arial" charset="0"/>
                </a:rPr>
                <a:t>мешавад</a:t>
              </a:r>
              <a:r>
                <a:rPr lang="ru-RU" sz="1400" b="1" dirty="0" smtClean="0">
                  <a:latin typeface="Arial" charset="0"/>
                </a:rPr>
                <a:t>.</a:t>
              </a:r>
              <a:endParaRPr lang="ru-RU" sz="1400" b="1" dirty="0">
                <a:latin typeface="Arial" charset="0"/>
              </a:endParaRPr>
            </a:p>
          </p:txBody>
        </p:sp>
        <p:sp>
          <p:nvSpPr>
            <p:cNvPr id="39" name="Text Box 9"/>
            <p:cNvSpPr txBox="1">
              <a:spLocks noChangeArrowheads="1"/>
            </p:cNvSpPr>
            <p:nvPr/>
          </p:nvSpPr>
          <p:spPr bwMode="auto">
            <a:xfrm>
              <a:off x="1392" y="768"/>
              <a:ext cx="4176" cy="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400" b="1" dirty="0" smtClean="0">
                  <a:solidFill>
                    <a:srgbClr val="800000"/>
                  </a:solidFill>
                  <a:latin typeface="Arial" charset="0"/>
                </a:rPr>
                <a:t>Тавоноии </a:t>
              </a:r>
              <a:r>
                <a:rPr lang="ru-RU" sz="1400" b="1" dirty="0" err="1" smtClean="0">
                  <a:solidFill>
                    <a:srgbClr val="800000"/>
                  </a:solidFill>
                  <a:latin typeface="Arial" charset="0"/>
                </a:rPr>
                <a:t>электрикӣ</a:t>
              </a:r>
              <a:r>
                <a:rPr lang="ru-RU" sz="1400" b="1" dirty="0">
                  <a:latin typeface="Arial" charset="0"/>
                </a:rPr>
                <a:t>- </a:t>
              </a:r>
              <a:r>
                <a:rPr lang="ru-RU" sz="1400" b="1" dirty="0" err="1">
                  <a:latin typeface="Arial" charset="0"/>
                </a:rPr>
                <a:t>фаврӣ</a:t>
              </a:r>
              <a:r>
                <a:rPr lang="ru-RU" sz="1400" b="1" dirty="0">
                  <a:latin typeface="Arial" charset="0"/>
                </a:rPr>
                <a:t> ва доимӣ </a:t>
              </a:r>
              <a:r>
                <a:rPr lang="ru-RU" sz="1400" b="1" dirty="0" err="1">
                  <a:latin typeface="Arial" charset="0"/>
                </a:rPr>
                <a:t>чен</a:t>
              </a:r>
              <a:r>
                <a:rPr lang="ru-RU" sz="1400" b="1" dirty="0">
                  <a:latin typeface="Arial" charset="0"/>
                </a:rPr>
                <a:t> карда </a:t>
              </a:r>
              <a:r>
                <a:rPr lang="ru-RU" sz="1400" b="1" dirty="0" err="1" smtClean="0">
                  <a:latin typeface="Arial" charset="0"/>
                </a:rPr>
                <a:t>мешавад</a:t>
              </a:r>
              <a:r>
                <a:rPr lang="ru-RU" sz="1400" b="1" dirty="0" smtClean="0">
                  <a:latin typeface="Arial" charset="0"/>
                </a:rPr>
                <a:t>.</a:t>
              </a:r>
              <a:endParaRPr lang="ru-RU" sz="1400" b="1" dirty="0">
                <a:latin typeface="Arial" charset="0"/>
              </a:endParaRPr>
            </a:p>
          </p:txBody>
        </p:sp>
        <p:sp>
          <p:nvSpPr>
            <p:cNvPr id="40" name="Text Box 10"/>
            <p:cNvSpPr txBox="1">
              <a:spLocks noChangeArrowheads="1"/>
            </p:cNvSpPr>
            <p:nvPr/>
          </p:nvSpPr>
          <p:spPr bwMode="auto">
            <a:xfrm>
              <a:off x="1378" y="1041"/>
              <a:ext cx="4032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400" b="1" dirty="0" err="1" smtClean="0">
                  <a:solidFill>
                    <a:srgbClr val="800000"/>
                  </a:solidFill>
                  <a:latin typeface="Arial" charset="0"/>
                </a:rPr>
                <a:t>Сарф</a:t>
              </a:r>
              <a:r>
                <a:rPr lang="ru-RU" sz="1400" b="1" dirty="0" smtClean="0">
                  <a:latin typeface="Arial" charset="0"/>
                </a:rPr>
                <a:t> – </a:t>
              </a:r>
              <a:r>
                <a:rPr lang="ru-RU" sz="1400" b="1" dirty="0" err="1" smtClean="0">
                  <a:latin typeface="Arial" charset="0"/>
                </a:rPr>
                <a:t>даврӣ</a:t>
              </a:r>
              <a:r>
                <a:rPr lang="ru-RU" sz="1400" b="1" dirty="0" smtClean="0">
                  <a:latin typeface="Arial" charset="0"/>
                </a:rPr>
                <a:t> </a:t>
              </a:r>
              <a:r>
                <a:rPr lang="ru-RU" sz="1400" b="1" dirty="0" err="1" smtClean="0">
                  <a:latin typeface="Arial" charset="0"/>
                </a:rPr>
                <a:t>чен</a:t>
              </a:r>
              <a:r>
                <a:rPr lang="ru-RU" sz="1400" b="1" dirty="0" smtClean="0">
                  <a:latin typeface="Arial" charset="0"/>
                </a:rPr>
                <a:t> карда </a:t>
              </a:r>
              <a:r>
                <a:rPr lang="ru-RU" sz="1400" b="1" dirty="0" err="1" smtClean="0">
                  <a:latin typeface="Arial" charset="0"/>
                </a:rPr>
                <a:t>мешавад</a:t>
              </a:r>
              <a:r>
                <a:rPr lang="ru-RU" sz="1400" b="1" dirty="0" smtClean="0">
                  <a:latin typeface="Arial" charset="0"/>
                </a:rPr>
                <a:t>.</a:t>
              </a:r>
              <a:endParaRPr lang="ru-RU" sz="1400" b="1" dirty="0">
                <a:solidFill>
                  <a:srgbClr val="800000"/>
                </a:solidFill>
                <a:latin typeface="Arial" charset="0"/>
              </a:endParaRPr>
            </a:p>
          </p:txBody>
        </p:sp>
        <p:sp>
          <p:nvSpPr>
            <p:cNvPr id="41" name="AutoShape 11"/>
            <p:cNvSpPr>
              <a:spLocks/>
            </p:cNvSpPr>
            <p:nvPr/>
          </p:nvSpPr>
          <p:spPr bwMode="auto">
            <a:xfrm>
              <a:off x="1104" y="528"/>
              <a:ext cx="192" cy="816"/>
            </a:xfrm>
            <a:prstGeom prst="leftBrace">
              <a:avLst>
                <a:gd name="adj1" fmla="val 3541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400"/>
            </a:p>
          </p:txBody>
        </p:sp>
      </p:grp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1140187" y="1148740"/>
            <a:ext cx="9780349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2075" tIns="46038" rIns="92075" bIns="4603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62000" fontAlgn="auto"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МЕТОДҲОИ ҲОСИЛ НАМУДАНИ МАЪЛУМОТ ОИД БА ТАВСИФҲОИ ЭНЕРГЕТИКИИ ГИДРОАГРЕГАТ</a:t>
            </a:r>
          </a:p>
        </p:txBody>
      </p:sp>
      <p:pic>
        <p:nvPicPr>
          <p:cNvPr id="43" name="Picture 1" descr="C:\Users\nasrullo\Desktop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15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2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95499" y="1058612"/>
            <a:ext cx="9001000" cy="793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tg-Cyrl-TJ" sz="25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МаФҳумҳои асосӣ</a:t>
            </a:r>
            <a:endParaRPr lang="tg-Cyrl-TJ" sz="2400" b="1" cap="al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0960" y="1714488"/>
            <a:ext cx="1137726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Гидроагрегат</a:t>
            </a:r>
            <a:r>
              <a:rPr lang="ru-RU" sz="2000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i="1" dirty="0">
                <a:latin typeface="Times New Roman" pitchFamily="18" charset="0"/>
                <a:ea typeface="Times New Roman"/>
                <a:cs typeface="Times New Roman" pitchFamily="18" charset="0"/>
              </a:rPr>
              <a:t>— </a:t>
            </a:r>
            <a:r>
              <a:rPr lang="ru-RU" sz="20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гуфта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агрегатеро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мегуянд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, ки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дар худ гидротурбина ва </a:t>
            </a:r>
            <a:r>
              <a:rPr lang="ru-RU" sz="2000" dirty="0" err="1">
                <a:latin typeface="Times New Roman" pitchFamily="18" charset="0"/>
                <a:ea typeface="Times New Roman"/>
                <a:cs typeface="Times New Roman" pitchFamily="18" charset="0"/>
              </a:rPr>
              <a:t>гидрогенераторро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бо </a:t>
            </a:r>
            <a:r>
              <a:rPr lang="ru-RU" sz="2000" dirty="0" err="1">
                <a:latin typeface="Times New Roman" pitchFamily="18" charset="0"/>
                <a:ea typeface="Times New Roman"/>
                <a:cs typeface="Times New Roman" pitchFamily="18" charset="0"/>
              </a:rPr>
              <a:t>тамоми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Times New Roman"/>
                <a:cs typeface="Times New Roman" pitchFamily="18" charset="0"/>
              </a:rPr>
              <a:t>маҷмӯи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Times New Roman"/>
                <a:cs typeface="Times New Roman" pitchFamily="18" charset="0"/>
              </a:rPr>
              <a:t>системаҳояшон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Times New Roman"/>
                <a:cs typeface="Times New Roman" pitchFamily="18" charset="0"/>
              </a:rPr>
              <a:t>мутаҳид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намуда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ea typeface="Times New Roman"/>
                <a:cs typeface="Times New Roman" pitchFamily="18" charset="0"/>
              </a:rPr>
              <a:t>ҳамчун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Times New Roman"/>
                <a:cs typeface="Times New Roman" pitchFamily="18" charset="0"/>
              </a:rPr>
              <a:t>олоти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«</a:t>
            </a:r>
            <a:r>
              <a:rPr lang="ru-RU" sz="2000" dirty="0" err="1">
                <a:latin typeface="Times New Roman" pitchFamily="18" charset="0"/>
                <a:ea typeface="Times New Roman"/>
                <a:cs typeface="Times New Roman" pitchFamily="18" charset="0"/>
              </a:rPr>
              <a:t>яклухт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» </a:t>
            </a:r>
            <a:r>
              <a:rPr lang="ru-RU" sz="2000" dirty="0" err="1">
                <a:latin typeface="Times New Roman" pitchFamily="18" charset="0"/>
                <a:ea typeface="Times New Roman"/>
                <a:cs typeface="Times New Roman" pitchFamily="18" charset="0"/>
              </a:rPr>
              <a:t>барои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тавлиди </a:t>
            </a:r>
            <a:r>
              <a:rPr lang="ru-RU" sz="2000" dirty="0" err="1">
                <a:latin typeface="Times New Roman" pitchFamily="18" charset="0"/>
                <a:ea typeface="Times New Roman"/>
                <a:cs typeface="Times New Roman" pitchFamily="18" charset="0"/>
              </a:rPr>
              <a:t>неруи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Times New Roman"/>
                <a:cs typeface="Times New Roman" pitchFamily="18" charset="0"/>
              </a:rPr>
              <a:t>барқ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Times New Roman"/>
                <a:cs typeface="Times New Roman" pitchFamily="18" charset="0"/>
              </a:rPr>
              <a:t>пешбини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Times New Roman"/>
                <a:cs typeface="Times New Roman" pitchFamily="18" charset="0"/>
              </a:rPr>
              <a:t>шудааст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i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Ду</a:t>
            </a:r>
            <a:r>
              <a:rPr lang="ru-RU" sz="20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намуди </a:t>
            </a:r>
            <a:r>
              <a:rPr lang="ru-RU" sz="2000" i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гидроагрегатҳо</a:t>
            </a:r>
            <a:r>
              <a:rPr lang="ru-RU" sz="20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мавҷуд</a:t>
            </a:r>
            <a:r>
              <a:rPr lang="ru-RU" sz="20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мебошанд</a:t>
            </a:r>
            <a:r>
              <a:rPr lang="ru-RU" sz="20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ru-RU" sz="2000" i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горизонталӣ</a:t>
            </a:r>
            <a:r>
              <a:rPr lang="ru-RU" sz="20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ва </a:t>
            </a:r>
            <a:r>
              <a:rPr lang="ru-RU" sz="2000" i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вертикалӣ</a:t>
            </a:r>
            <a:r>
              <a:rPr lang="ru-RU" sz="20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(</a:t>
            </a:r>
            <a:r>
              <a:rPr lang="ru-RU" sz="2000" i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амудӣ</a:t>
            </a:r>
            <a:r>
              <a:rPr lang="ru-RU" sz="20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).</a:t>
            </a:r>
            <a:endParaRPr lang="ru-RU" sz="2000" i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i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Гидроагрегатҳои</a:t>
            </a:r>
            <a:r>
              <a:rPr lang="ru-RU" sz="20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горизонталӣ</a:t>
            </a:r>
            <a:r>
              <a:rPr lang="ru-RU" sz="20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дар </a:t>
            </a:r>
            <a:r>
              <a:rPr lang="ru-RU" sz="2000" i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навбати</a:t>
            </a:r>
            <a:r>
              <a:rPr lang="ru-RU" sz="20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худ ба намуди </a:t>
            </a:r>
            <a:r>
              <a:rPr lang="ru-RU" sz="2000" i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ростмаҷро</a:t>
            </a:r>
            <a:r>
              <a:rPr lang="ru-RU" sz="20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ва  </a:t>
            </a:r>
            <a:r>
              <a:rPr lang="ru-RU" sz="2000" i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зериобӣ</a:t>
            </a:r>
            <a:r>
              <a:rPr lang="ru-RU" sz="20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(</a:t>
            </a:r>
            <a:r>
              <a:rPr lang="ru-RU" sz="2000" i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ғутаваршуда</a:t>
            </a:r>
            <a:r>
              <a:rPr lang="ru-RU" sz="20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).</a:t>
            </a:r>
            <a:endParaRPr lang="ru-RU" sz="2000" i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Гидротурбина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(ГТ)</a:t>
            </a:r>
            <a:r>
              <a:rPr lang="ru-RU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турбинаи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гидравликӣ,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турбинаи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обӣ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мошини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ротатсионӣ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ки энергияи механики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(энергияи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ҳолат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фишор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суръат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)-и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обро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ба энергияи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даврзанӣ табдил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медиҳад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рӯи принсипи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таъсир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чунин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ҷудо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карда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мешаванд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фаъол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(активные),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ғайрифаъол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(реактивные).</a:t>
            </a:r>
            <a:endParaRPr lang="tg-Cyrl-TJ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tg-Cyrl-TJ" sz="2000" b="1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Аз қисмҳои зерин иборат мебошад: </a:t>
            </a:r>
            <a:r>
              <a:rPr lang="tg-Cyrl-TJ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1- чархи кори; </a:t>
            </a:r>
            <a:r>
              <a:rPr lang="tg-Cyrl-TJ" sz="2000" b="1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2 - камераи спиралӣ; </a:t>
            </a:r>
            <a:r>
              <a:rPr lang="tg-Cyrl-TJ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3 - </a:t>
            </a:r>
            <a:r>
              <a:rPr lang="tg-Cyrl-TJ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а</a:t>
            </a:r>
            <a:r>
              <a:rPr lang="tg-Cyrl-TJ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ппарати самтдеҳ; </a:t>
            </a:r>
            <a:r>
              <a:rPr lang="tg-Cyrl-TJ" sz="2000" b="1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4</a:t>
            </a:r>
            <a:r>
              <a:rPr lang="tg-Cyrl-TJ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tg-Cyrl-TJ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tg-Cyrl-TJ" sz="2000" b="1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лулаи ҷабиш; </a:t>
            </a:r>
            <a:r>
              <a:rPr lang="tg-Cyrl-TJ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5 - статори турбина.</a:t>
            </a:r>
          </a:p>
          <a:p>
            <a:pPr algn="just">
              <a:spcAft>
                <a:spcPts val="0"/>
              </a:spcAft>
            </a:pPr>
            <a:r>
              <a:rPr lang="tg-Cyrl-TJ" sz="20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Гидрогенератор</a:t>
            </a:r>
            <a:r>
              <a:rPr lang="tg-Cyrl-TJ" sz="2000" i="1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– </a:t>
            </a:r>
            <a:r>
              <a:rPr lang="tg-Cyrl-TJ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мошини электрикие мебошад, ки бо ёрии ҳаракатовари механикии идорашаванда ба ҳаракат дароварда шуда барои тавлиди неруи барқ пешбини шудааст.</a:t>
            </a:r>
            <a:endParaRPr lang="ru-RU" sz="20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 descr="C:\Users\nasrullo\Desktop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330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20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9373" y="1052739"/>
            <a:ext cx="12192000" cy="432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tg-Cyrl-TJ" sz="2400" b="1" cap="all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704;p71"/>
          <p:cNvSpPr txBox="1">
            <a:spLocks/>
          </p:cNvSpPr>
          <p:nvPr/>
        </p:nvSpPr>
        <p:spPr>
          <a:xfrm>
            <a:off x="913775" y="1142984"/>
            <a:ext cx="10364451" cy="6614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600"/>
              <a:buFont typeface="Questrial"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ҶОЙГИРКУНИИ ГИДРОАГРЕГАТҲО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Google Shape;705;p71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661062" y="1988840"/>
            <a:ext cx="2642612" cy="129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706;p71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701151" y="3442893"/>
            <a:ext cx="2602523" cy="1379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07;p71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701151" y="4890247"/>
            <a:ext cx="2666657" cy="117814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709;p71"/>
          <p:cNvSpPr txBox="1"/>
          <p:nvPr/>
        </p:nvSpPr>
        <p:spPr>
          <a:xfrm>
            <a:off x="4936354" y="3659084"/>
            <a:ext cx="605618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ru-RU" sz="2000" dirty="0" err="1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Тазйиқи</a:t>
            </a:r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: </a:t>
            </a:r>
            <a:r>
              <a:rPr lang="ru-RU" sz="2000" dirty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5-40 м, </a:t>
            </a:r>
            <a:r>
              <a:rPr lang="tg-Cyrl-TJ" sz="2000" b="1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барои дихоҳ сарфи об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Турбинаи Каплан ва </a:t>
            </a:r>
            <a:r>
              <a:rPr lang="ru-RU" sz="2000" dirty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Банки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Google Shape;710;p71"/>
          <p:cNvSpPr txBox="1"/>
          <p:nvPr/>
        </p:nvSpPr>
        <p:spPr>
          <a:xfrm>
            <a:off x="4940546" y="4822111"/>
            <a:ext cx="6844085" cy="1281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ru-RU" sz="2000" dirty="0" err="1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Тазйиқи</a:t>
            </a:r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: </a:t>
            </a:r>
            <a:r>
              <a:rPr lang="ru-RU" sz="2000" dirty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40 м </a:t>
            </a:r>
            <a:r>
              <a:rPr lang="ru-RU" sz="2000" dirty="0" err="1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ва</a:t>
            </a:r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 </a:t>
            </a:r>
            <a:r>
              <a:rPr lang="ru-RU" sz="2000" dirty="0" err="1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зиёда</a:t>
            </a:r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 аз он, </a:t>
            </a:r>
            <a:r>
              <a:rPr lang="tg-Cyrl-TJ" sz="2000" b="1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барои сарфи хурд (кам) ва миёна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Турбинаи </a:t>
            </a:r>
            <a:r>
              <a:rPr lang="ru-RU" sz="2000" dirty="0" err="1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Фрэнсис</a:t>
            </a:r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 (</a:t>
            </a:r>
            <a:r>
              <a:rPr lang="ru-RU" sz="2000" dirty="0" err="1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иҷроиши</a:t>
            </a:r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 </a:t>
            </a:r>
            <a:r>
              <a:rPr lang="ru-RU" sz="2000" dirty="0" err="1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амудӣ</a:t>
            </a:r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),банки</a:t>
            </a:r>
            <a:r>
              <a:rPr lang="ru-RU" sz="2000" dirty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, </a:t>
            </a:r>
            <a:r>
              <a:rPr lang="ru-RU" sz="2000" dirty="0" err="1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кафлезӣ</a:t>
            </a:r>
            <a:r>
              <a:rPr lang="ru-RU" sz="2000" dirty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921853" y="1857364"/>
            <a:ext cx="5867553" cy="1499627"/>
            <a:chOff x="4921853" y="1857364"/>
            <a:chExt cx="5867553" cy="1499627"/>
          </a:xfrm>
        </p:grpSpPr>
        <p:sp>
          <p:nvSpPr>
            <p:cNvPr id="15" name="Google Shape;708;p71"/>
            <p:cNvSpPr txBox="1"/>
            <p:nvPr/>
          </p:nvSpPr>
          <p:spPr>
            <a:xfrm>
              <a:off x="4933700" y="2417304"/>
              <a:ext cx="5855706" cy="9396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 err="1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Тазйиқи</a:t>
              </a:r>
              <a:r>
                <a:rPr lang="ru-RU" sz="2000" dirty="0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: </a:t>
              </a:r>
              <a:r>
                <a:rPr lang="ru-RU" sz="2000" dirty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5-10(15) м, </a:t>
              </a:r>
              <a:r>
                <a:rPr lang="ru-RU" sz="2000" dirty="0" err="1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барои</a:t>
              </a:r>
              <a:r>
                <a:rPr lang="ru-RU" sz="2000" dirty="0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 </a:t>
              </a:r>
              <a:r>
                <a:rPr lang="ru-RU" sz="2000" b="1" dirty="0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с</a:t>
              </a:r>
              <a:r>
                <a:rPr lang="tg-Cyrl-TJ" sz="2000" b="1" dirty="0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арифи миёна ва зиёди об </a:t>
              </a:r>
              <a:r>
                <a:rPr lang="ru-RU" sz="2000" dirty="0" err="1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гидроагрегатҳои</a:t>
              </a:r>
              <a:r>
                <a:rPr lang="ru-RU" sz="2000" dirty="0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 </a:t>
              </a:r>
              <a:r>
                <a:rPr lang="ru-RU" sz="2000" dirty="0" err="1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ғилофдор</a:t>
              </a: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Google Shape;711;p71"/>
            <p:cNvSpPr txBox="1"/>
            <p:nvPr/>
          </p:nvSpPr>
          <p:spPr>
            <a:xfrm>
              <a:off x="4921853" y="1857364"/>
              <a:ext cx="232954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 smtClean="0">
                  <a:solidFill>
                    <a:srgbClr val="FF0000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Горизонтали</a:t>
              </a:r>
              <a:endParaRPr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" descr="C:\Users\nasrullo\Desktop\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222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21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oogle Shape;717;p72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277669" y="2220247"/>
            <a:ext cx="1977862" cy="2158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18;p72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011703" y="4412398"/>
            <a:ext cx="2262832" cy="16204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Группа 3"/>
          <p:cNvGrpSpPr/>
          <p:nvPr/>
        </p:nvGrpSpPr>
        <p:grpSpPr>
          <a:xfrm>
            <a:off x="4738678" y="2285992"/>
            <a:ext cx="6264697" cy="1481017"/>
            <a:chOff x="4655839" y="2121525"/>
            <a:chExt cx="6264697" cy="1207791"/>
          </a:xfrm>
        </p:grpSpPr>
        <p:sp>
          <p:nvSpPr>
            <p:cNvPr id="11" name="Google Shape;719;p72"/>
            <p:cNvSpPr txBox="1"/>
            <p:nvPr/>
          </p:nvSpPr>
          <p:spPr>
            <a:xfrm>
              <a:off x="4655839" y="2686262"/>
              <a:ext cx="6264697" cy="643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 err="1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Тазйиқи</a:t>
              </a:r>
              <a:r>
                <a:rPr lang="ru-RU" sz="2000" dirty="0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: 20 м., </a:t>
              </a:r>
              <a:r>
                <a:rPr lang="ru-RU" sz="2000" dirty="0" err="1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ва</a:t>
              </a:r>
              <a:r>
                <a:rPr lang="ru-RU" sz="2000" dirty="0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 </a:t>
              </a:r>
              <a:r>
                <a:rPr lang="ru-RU" sz="2000" dirty="0" err="1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зиёда</a:t>
              </a:r>
              <a:r>
                <a:rPr lang="ru-RU" sz="2000" dirty="0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 аз он, </a:t>
              </a:r>
              <a:r>
                <a:rPr lang="ru-RU" sz="2000" dirty="0" err="1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барои</a:t>
              </a:r>
              <a:r>
                <a:rPr lang="ru-RU" sz="2000" dirty="0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 </a:t>
              </a:r>
              <a:r>
                <a:rPr lang="tg-Cyrl-TJ" sz="2000" b="1" dirty="0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сарфи кам ва миёнаи об </a:t>
              </a:r>
              <a:r>
                <a:rPr lang="ru-RU" sz="2000" dirty="0" err="1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Турбинаи</a:t>
              </a:r>
              <a:r>
                <a:rPr lang="ru-RU" sz="2000" dirty="0" smtClean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 </a:t>
              </a:r>
              <a:r>
                <a:rPr lang="ru-RU" sz="2000" dirty="0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бо </a:t>
              </a:r>
              <a:r>
                <a:rPr lang="ru-RU" sz="2000" dirty="0" err="1">
                  <a:solidFill>
                    <a:schemeClr val="dk1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парраҳои тобхуранда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720;p72"/>
            <p:cNvSpPr txBox="1"/>
            <p:nvPr/>
          </p:nvSpPr>
          <p:spPr>
            <a:xfrm>
              <a:off x="4870096" y="2121525"/>
              <a:ext cx="3357643" cy="363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 err="1" smtClean="0">
                  <a:solidFill>
                    <a:srgbClr val="FF0000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Вертикалӣ</a:t>
              </a:r>
              <a:r>
                <a:rPr lang="ru-RU" sz="2400" b="1" dirty="0" smtClean="0">
                  <a:solidFill>
                    <a:srgbClr val="FF0000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 (</a:t>
              </a:r>
              <a:r>
                <a:rPr lang="ru-RU" sz="2400" b="1" dirty="0" err="1" smtClean="0">
                  <a:solidFill>
                    <a:srgbClr val="FF0000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амудӣ</a:t>
              </a:r>
              <a:r>
                <a:rPr lang="ru-RU" sz="2400" b="1" dirty="0" smtClean="0">
                  <a:solidFill>
                    <a:srgbClr val="FF0000"/>
                  </a:solidFill>
                  <a:latin typeface="Times New Roman" pitchFamily="18" charset="0"/>
                  <a:ea typeface="Questrial"/>
                  <a:cs typeface="Times New Roman" pitchFamily="18" charset="0"/>
                  <a:sym typeface="Questrial"/>
                </a:rPr>
                <a:t>)</a:t>
              </a:r>
              <a:endParaRPr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Google Shape;721;p72"/>
          <p:cNvSpPr txBox="1"/>
          <p:nvPr/>
        </p:nvSpPr>
        <p:spPr>
          <a:xfrm>
            <a:off x="4655839" y="4746156"/>
            <a:ext cx="6897184" cy="9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ru-RU" sz="2000" dirty="0" err="1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Тазйиқи</a:t>
            </a:r>
            <a:r>
              <a:rPr lang="ru-RU" sz="2000" dirty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: 20 м., </a:t>
            </a:r>
            <a:r>
              <a:rPr lang="ru-RU" sz="2000" dirty="0" err="1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ва</a:t>
            </a:r>
            <a:r>
              <a:rPr lang="ru-RU" sz="2000" dirty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 </a:t>
            </a:r>
            <a:r>
              <a:rPr lang="ru-RU" sz="2000" dirty="0" err="1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зиёда</a:t>
            </a:r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 аз он, </a:t>
            </a:r>
            <a:r>
              <a:rPr lang="ru-RU" sz="2000" b="1" dirty="0" err="1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барои</a:t>
            </a:r>
            <a:r>
              <a:rPr lang="ru-RU" sz="2000" b="1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 </a:t>
            </a:r>
            <a:r>
              <a:rPr lang="ru-RU" sz="2000" b="1" dirty="0" err="1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сарфи</a:t>
            </a:r>
            <a:r>
              <a:rPr lang="ru-RU" sz="2000" b="1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 </a:t>
            </a:r>
            <a:r>
              <a:rPr lang="ru-RU" sz="2000" b="1" dirty="0" err="1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зиёди</a:t>
            </a:r>
            <a:r>
              <a:rPr lang="ru-RU" sz="2000" b="1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 об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err="1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Кафлезӣ</a:t>
            </a:r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, </a:t>
            </a:r>
            <a:r>
              <a:rPr lang="ru-RU" sz="2000" dirty="0" err="1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турбинаи</a:t>
            </a:r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 </a:t>
            </a:r>
            <a:r>
              <a:rPr lang="ru-RU" sz="2000" dirty="0" err="1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Фрэнсис</a:t>
            </a:r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 ва Банки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" descr="C:\Users\nasrullo\Desktop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Google Shape;704;p71"/>
          <p:cNvSpPr txBox="1">
            <a:spLocks/>
          </p:cNvSpPr>
          <p:nvPr/>
        </p:nvSpPr>
        <p:spPr>
          <a:xfrm>
            <a:off x="913775" y="1267317"/>
            <a:ext cx="10364451" cy="6614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600"/>
              <a:buFont typeface="Questrial"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Questrial"/>
                <a:cs typeface="Times New Roman" pitchFamily="18" charset="0"/>
                <a:sym typeface="Questrial"/>
              </a:rPr>
              <a:t>ҶОЙГИРКУНИИ ГИДРОАГРЕГАТҲО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93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44826"/>
            <a:ext cx="121920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g-Cyrl-TJ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g-Cyrl-TJ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tg-Cyrl-TJ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НЕРУГОҲҲОИ ЭЛЕКТРИКӢ</a:t>
            </a:r>
            <a:r>
              <a:rPr lang="tg-Cyrl-TJ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tg-Cyrl-TJ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337" y="92705"/>
            <a:ext cx="1338369" cy="9600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71501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Номзади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илм</a:t>
            </a:r>
            <a:r>
              <a:rPr lang="tg-Cyrl-TJ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ҳои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техникӣ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дотсент</a:t>
            </a:r>
            <a:endParaRPr lang="tg-Cyrl-TJ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g-Cyrl-TJ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Ҳасанзода Насрулло</a:t>
            </a:r>
            <a:endParaRPr lang="en-US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tel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tg-Cyrl-TJ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935338080</a:t>
            </a: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tg-Cyrl-TJ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nasrullo-5445</a:t>
            </a:r>
            <a:r>
              <a:rPr lang="tg-Cyrl-TJ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@mail.ru</a:t>
            </a:r>
            <a:endParaRPr lang="ru-RU" sz="1600" b="1" dirty="0">
              <a:solidFill>
                <a:srgbClr val="5B9B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75ED71A-8389-45DB-896C-C02186C560A2}"/>
              </a:ext>
            </a:extLst>
          </p:cNvPr>
          <p:cNvSpPr/>
          <p:nvPr/>
        </p:nvSpPr>
        <p:spPr>
          <a:xfrm>
            <a:off x="2524100" y="2714620"/>
            <a:ext cx="6864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g-Cyrl-TJ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Ташаккур ба диққататон!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nasrullo\Desktop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7306" y="3395660"/>
            <a:ext cx="1740797" cy="2319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367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3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9373" y="1052739"/>
            <a:ext cx="12192000" cy="576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tg-Cyrl-TJ" sz="25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ГИДРОАГРЕГАТ</a:t>
            </a:r>
            <a:r>
              <a:rPr lang="tg-Cyrl-TJ" sz="2500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tg-Cyrl-TJ" sz="2400" b="1" cap="all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0222" y="1628800"/>
            <a:ext cx="8270652" cy="437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 descr="C:\Users\nasrullo\Desktop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6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4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71417" y="1214422"/>
            <a:ext cx="5839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g-Cyrl-TJ" sz="24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Намуди умумии гидротурбина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9458" name="Picture 2" descr="https://sc01.alicdn.com/kf/HTB1ajX3ihPI8KJjSspoq6x6MFXaH/201147176/HTB1ajX3ihPI8KJjSspoq6x6MFXa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47" b="15164"/>
          <a:stretch/>
        </p:blipFill>
        <p:spPr bwMode="auto">
          <a:xfrm>
            <a:off x="407368" y="2060848"/>
            <a:ext cx="528949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5960" y="1572071"/>
            <a:ext cx="5087889" cy="459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 descr="C:\Users\nasrullo\Desktop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5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66"/>
          <p:cNvGrpSpPr>
            <a:grpSpLocks/>
          </p:cNvGrpSpPr>
          <p:nvPr/>
        </p:nvGrpSpPr>
        <p:grpSpPr bwMode="auto">
          <a:xfrm>
            <a:off x="313483" y="3620992"/>
            <a:ext cx="2438400" cy="2102620"/>
            <a:chOff x="48" y="2256"/>
            <a:chExt cx="1248" cy="1546"/>
          </a:xfrm>
        </p:grpSpPr>
        <p:sp>
          <p:nvSpPr>
            <p:cNvPr id="11" name="AutoShape 14"/>
            <p:cNvSpPr>
              <a:spLocks noChangeArrowheads="1"/>
            </p:cNvSpPr>
            <p:nvPr/>
          </p:nvSpPr>
          <p:spPr bwMode="auto">
            <a:xfrm rot="5400000" flipV="1">
              <a:off x="336" y="2976"/>
              <a:ext cx="720" cy="240"/>
            </a:xfrm>
            <a:prstGeom prst="flowChartDelay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AutoShape 15"/>
            <p:cNvSpPr>
              <a:spLocks noChangeArrowheads="1"/>
            </p:cNvSpPr>
            <p:nvPr/>
          </p:nvSpPr>
          <p:spPr bwMode="auto">
            <a:xfrm rot="1968080" flipH="1">
              <a:off x="672" y="2880"/>
              <a:ext cx="48" cy="336"/>
            </a:xfrm>
            <a:prstGeom prst="moon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AutoShape 16"/>
            <p:cNvSpPr>
              <a:spLocks noChangeArrowheads="1"/>
            </p:cNvSpPr>
            <p:nvPr/>
          </p:nvSpPr>
          <p:spPr bwMode="auto">
            <a:xfrm>
              <a:off x="816" y="2880"/>
              <a:ext cx="384" cy="288"/>
            </a:xfrm>
            <a:prstGeom prst="flowChartDelay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AutoShape 17"/>
            <p:cNvSpPr>
              <a:spLocks noChangeArrowheads="1"/>
            </p:cNvSpPr>
            <p:nvPr/>
          </p:nvSpPr>
          <p:spPr bwMode="auto">
            <a:xfrm flipH="1">
              <a:off x="192" y="2880"/>
              <a:ext cx="384" cy="288"/>
            </a:xfrm>
            <a:prstGeom prst="flowChartDelay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Line 31"/>
            <p:cNvSpPr>
              <a:spLocks noChangeShapeType="1"/>
            </p:cNvSpPr>
            <p:nvPr/>
          </p:nvSpPr>
          <p:spPr bwMode="auto">
            <a:xfrm>
              <a:off x="672" y="2640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Line 32"/>
            <p:cNvSpPr>
              <a:spLocks noChangeShapeType="1"/>
            </p:cNvSpPr>
            <p:nvPr/>
          </p:nvSpPr>
          <p:spPr bwMode="auto">
            <a:xfrm>
              <a:off x="48" y="3024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AutoShape 38"/>
            <p:cNvSpPr>
              <a:spLocks noChangeArrowheads="1"/>
            </p:cNvSpPr>
            <p:nvPr/>
          </p:nvSpPr>
          <p:spPr bwMode="auto">
            <a:xfrm>
              <a:off x="912" y="2640"/>
              <a:ext cx="144" cy="624"/>
            </a:xfrm>
            <a:prstGeom prst="downArrow">
              <a:avLst>
                <a:gd name="adj1" fmla="val 50000"/>
                <a:gd name="adj2" fmla="val 10833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Text Box 52"/>
            <p:cNvSpPr txBox="1">
              <a:spLocks noChangeArrowheads="1"/>
            </p:cNvSpPr>
            <p:nvPr/>
          </p:nvSpPr>
          <p:spPr bwMode="auto">
            <a:xfrm>
              <a:off x="144" y="2256"/>
              <a:ext cx="115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600" b="1" dirty="0" err="1" smtClean="0">
                  <a:latin typeface="Arial" charset="0"/>
                </a:rPr>
                <a:t>Пропеллерӣ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>
                  <a:latin typeface="Arial" charset="0"/>
                </a:rPr>
                <a:t>(ПР)</a:t>
              </a:r>
            </a:p>
          </p:txBody>
        </p:sp>
        <p:sp>
          <p:nvSpPr>
            <p:cNvPr id="20" name="Text Box 57"/>
            <p:cNvSpPr txBox="1">
              <a:spLocks noChangeArrowheads="1"/>
            </p:cNvSpPr>
            <p:nvPr/>
          </p:nvSpPr>
          <p:spPr bwMode="auto">
            <a:xfrm>
              <a:off x="288" y="3552"/>
              <a:ext cx="9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2000">
                  <a:latin typeface="Arial" charset="0"/>
                </a:rPr>
                <a:t>Н </a:t>
              </a:r>
              <a:r>
                <a:rPr lang="en-US" sz="2000">
                  <a:latin typeface="Arial" charset="0"/>
                </a:rPr>
                <a:t>&lt; 60 </a:t>
              </a:r>
              <a:r>
                <a:rPr lang="ru-RU" sz="2000">
                  <a:latin typeface="Arial" charset="0"/>
                </a:rPr>
                <a:t>м</a:t>
              </a:r>
            </a:p>
          </p:txBody>
        </p:sp>
      </p:grpSp>
      <p:grpSp>
        <p:nvGrpSpPr>
          <p:cNvPr id="21" name="Group 67"/>
          <p:cNvGrpSpPr>
            <a:grpSpLocks/>
          </p:cNvGrpSpPr>
          <p:nvPr/>
        </p:nvGrpSpPr>
        <p:grpSpPr bwMode="auto">
          <a:xfrm>
            <a:off x="3194687" y="3539818"/>
            <a:ext cx="2454032" cy="2246636"/>
            <a:chOff x="1344" y="2256"/>
            <a:chExt cx="1200" cy="1546"/>
          </a:xfrm>
        </p:grpSpPr>
        <p:sp>
          <p:nvSpPr>
            <p:cNvPr id="22" name="AutoShape 21"/>
            <p:cNvSpPr>
              <a:spLocks noChangeArrowheads="1"/>
            </p:cNvSpPr>
            <p:nvPr/>
          </p:nvSpPr>
          <p:spPr bwMode="auto">
            <a:xfrm flipH="1">
              <a:off x="1440" y="2880"/>
              <a:ext cx="384" cy="288"/>
            </a:xfrm>
            <a:prstGeom prst="flowChartDelay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auto">
            <a:xfrm>
              <a:off x="2016" y="2880"/>
              <a:ext cx="384" cy="288"/>
            </a:xfrm>
            <a:prstGeom prst="flowChartDelay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AutoShape 18"/>
            <p:cNvSpPr>
              <a:spLocks noChangeArrowheads="1"/>
            </p:cNvSpPr>
            <p:nvPr/>
          </p:nvSpPr>
          <p:spPr bwMode="auto">
            <a:xfrm rot="5400000" flipV="1">
              <a:off x="1560" y="2904"/>
              <a:ext cx="720" cy="384"/>
            </a:xfrm>
            <a:prstGeom prst="flowChartDelay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AutoShape 19"/>
            <p:cNvSpPr>
              <a:spLocks noChangeArrowheads="1"/>
            </p:cNvSpPr>
            <p:nvPr/>
          </p:nvSpPr>
          <p:spPr bwMode="auto">
            <a:xfrm rot="1730303" flipH="1">
              <a:off x="1872" y="2880"/>
              <a:ext cx="48" cy="336"/>
            </a:xfrm>
            <a:prstGeom prst="moon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Oval 22"/>
            <p:cNvSpPr>
              <a:spLocks noChangeArrowheads="1"/>
            </p:cNvSpPr>
            <p:nvPr/>
          </p:nvSpPr>
          <p:spPr bwMode="auto">
            <a:xfrm>
              <a:off x="1824" y="2928"/>
              <a:ext cx="192" cy="19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2058" y="2928"/>
              <a:ext cx="54" cy="162"/>
            </a:xfrm>
            <a:custGeom>
              <a:avLst/>
              <a:gdLst>
                <a:gd name="T0" fmla="*/ 48 w 54"/>
                <a:gd name="T1" fmla="*/ 0 h 162"/>
                <a:gd name="T2" fmla="*/ 6 w 54"/>
                <a:gd name="T3" fmla="*/ 48 h 162"/>
                <a:gd name="T4" fmla="*/ 12 w 54"/>
                <a:gd name="T5" fmla="*/ 126 h 162"/>
                <a:gd name="T6" fmla="*/ 54 w 54"/>
                <a:gd name="T7" fmla="*/ 162 h 1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62">
                  <a:moveTo>
                    <a:pt x="48" y="0"/>
                  </a:moveTo>
                  <a:cubicBezTo>
                    <a:pt x="41" y="9"/>
                    <a:pt x="12" y="27"/>
                    <a:pt x="6" y="48"/>
                  </a:cubicBezTo>
                  <a:cubicBezTo>
                    <a:pt x="0" y="69"/>
                    <a:pt x="4" y="107"/>
                    <a:pt x="12" y="126"/>
                  </a:cubicBezTo>
                  <a:cubicBezTo>
                    <a:pt x="20" y="145"/>
                    <a:pt x="45" y="155"/>
                    <a:pt x="54" y="16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 flipH="1">
              <a:off x="1728" y="2928"/>
              <a:ext cx="54" cy="162"/>
            </a:xfrm>
            <a:custGeom>
              <a:avLst/>
              <a:gdLst>
                <a:gd name="T0" fmla="*/ 48 w 54"/>
                <a:gd name="T1" fmla="*/ 0 h 162"/>
                <a:gd name="T2" fmla="*/ 6 w 54"/>
                <a:gd name="T3" fmla="*/ 48 h 162"/>
                <a:gd name="T4" fmla="*/ 12 w 54"/>
                <a:gd name="T5" fmla="*/ 126 h 162"/>
                <a:gd name="T6" fmla="*/ 54 w 54"/>
                <a:gd name="T7" fmla="*/ 162 h 1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62">
                  <a:moveTo>
                    <a:pt x="48" y="0"/>
                  </a:moveTo>
                  <a:cubicBezTo>
                    <a:pt x="41" y="9"/>
                    <a:pt x="12" y="27"/>
                    <a:pt x="6" y="48"/>
                  </a:cubicBezTo>
                  <a:cubicBezTo>
                    <a:pt x="0" y="69"/>
                    <a:pt x="4" y="107"/>
                    <a:pt x="12" y="126"/>
                  </a:cubicBezTo>
                  <a:cubicBezTo>
                    <a:pt x="20" y="145"/>
                    <a:pt x="45" y="155"/>
                    <a:pt x="54" y="16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Line 33"/>
            <p:cNvSpPr>
              <a:spLocks noChangeShapeType="1"/>
            </p:cNvSpPr>
            <p:nvPr/>
          </p:nvSpPr>
          <p:spPr bwMode="auto">
            <a:xfrm>
              <a:off x="1920" y="2640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Line 34"/>
            <p:cNvSpPr>
              <a:spLocks noChangeShapeType="1"/>
            </p:cNvSpPr>
            <p:nvPr/>
          </p:nvSpPr>
          <p:spPr bwMode="auto">
            <a:xfrm>
              <a:off x="1344" y="3024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AutoShape 39"/>
            <p:cNvSpPr>
              <a:spLocks noChangeArrowheads="1"/>
            </p:cNvSpPr>
            <p:nvPr/>
          </p:nvSpPr>
          <p:spPr bwMode="auto">
            <a:xfrm>
              <a:off x="2160" y="2688"/>
              <a:ext cx="144" cy="624"/>
            </a:xfrm>
            <a:prstGeom prst="downArrow">
              <a:avLst>
                <a:gd name="adj1" fmla="val 50000"/>
                <a:gd name="adj2" fmla="val 10833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Text Box 53"/>
            <p:cNvSpPr txBox="1">
              <a:spLocks noChangeArrowheads="1"/>
            </p:cNvSpPr>
            <p:nvPr/>
          </p:nvSpPr>
          <p:spPr bwMode="auto">
            <a:xfrm>
              <a:off x="1440" y="2256"/>
              <a:ext cx="1104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600" b="1" dirty="0" err="1" smtClean="0">
                  <a:latin typeface="Arial" charset="0"/>
                </a:rPr>
                <a:t>Парраҳои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даврзананда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>
                  <a:latin typeface="Arial" charset="0"/>
                </a:rPr>
                <a:t>(ПЛ)</a:t>
              </a:r>
            </a:p>
          </p:txBody>
        </p:sp>
        <p:sp>
          <p:nvSpPr>
            <p:cNvPr id="33" name="Text Box 58"/>
            <p:cNvSpPr txBox="1">
              <a:spLocks noChangeArrowheads="1"/>
            </p:cNvSpPr>
            <p:nvPr/>
          </p:nvSpPr>
          <p:spPr bwMode="auto">
            <a:xfrm>
              <a:off x="1584" y="3552"/>
              <a:ext cx="9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2000">
                  <a:latin typeface="Arial" charset="0"/>
                </a:rPr>
                <a:t>Н </a:t>
              </a:r>
              <a:r>
                <a:rPr lang="en-US" sz="2000">
                  <a:latin typeface="Arial" charset="0"/>
                </a:rPr>
                <a:t>&lt; 40 </a:t>
              </a:r>
              <a:r>
                <a:rPr lang="ru-RU" sz="2000">
                  <a:latin typeface="Arial" charset="0"/>
                </a:rPr>
                <a:t>м</a:t>
              </a:r>
            </a:p>
          </p:txBody>
        </p:sp>
      </p:grpSp>
      <p:grpSp>
        <p:nvGrpSpPr>
          <p:cNvPr id="34" name="Group 68"/>
          <p:cNvGrpSpPr>
            <a:grpSpLocks/>
          </p:cNvGrpSpPr>
          <p:nvPr/>
        </p:nvGrpSpPr>
        <p:grpSpPr bwMode="auto">
          <a:xfrm>
            <a:off x="6183150" y="3442616"/>
            <a:ext cx="2431523" cy="2322836"/>
            <a:chOff x="2640" y="2160"/>
            <a:chExt cx="1248" cy="1690"/>
          </a:xfrm>
        </p:grpSpPr>
        <p:sp>
          <p:nvSpPr>
            <p:cNvPr id="35" name="AutoShape 27"/>
            <p:cNvSpPr>
              <a:spLocks noChangeArrowheads="1"/>
            </p:cNvSpPr>
            <p:nvPr/>
          </p:nvSpPr>
          <p:spPr bwMode="auto">
            <a:xfrm rot="7224840">
              <a:off x="2688" y="3120"/>
              <a:ext cx="576" cy="192"/>
            </a:xfrm>
            <a:prstGeom prst="flowChartDisplay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AutoShape 26"/>
            <p:cNvSpPr>
              <a:spLocks noChangeArrowheads="1"/>
            </p:cNvSpPr>
            <p:nvPr/>
          </p:nvSpPr>
          <p:spPr bwMode="auto">
            <a:xfrm rot="3351923">
              <a:off x="3278" y="3106"/>
              <a:ext cx="576" cy="192"/>
            </a:xfrm>
            <a:prstGeom prst="flowChartDisplay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AutoShape 25"/>
            <p:cNvSpPr>
              <a:spLocks noChangeArrowheads="1"/>
            </p:cNvSpPr>
            <p:nvPr/>
          </p:nvSpPr>
          <p:spPr bwMode="auto">
            <a:xfrm rot="5400000" flipV="1">
              <a:off x="3024" y="2544"/>
              <a:ext cx="432" cy="816"/>
            </a:xfrm>
            <a:prstGeom prst="flowChartDelay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" name="AutoShape 28"/>
            <p:cNvSpPr>
              <a:spLocks noChangeArrowheads="1"/>
            </p:cNvSpPr>
            <p:nvPr/>
          </p:nvSpPr>
          <p:spPr bwMode="auto">
            <a:xfrm rot="5400000">
              <a:off x="2976" y="3168"/>
              <a:ext cx="576" cy="192"/>
            </a:xfrm>
            <a:prstGeom prst="flowChartDisplay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" name="Oval 29"/>
            <p:cNvSpPr>
              <a:spLocks noChangeArrowheads="1"/>
            </p:cNvSpPr>
            <p:nvPr/>
          </p:nvSpPr>
          <p:spPr bwMode="auto">
            <a:xfrm>
              <a:off x="3120" y="2928"/>
              <a:ext cx="288" cy="240"/>
            </a:xfrm>
            <a:prstGeom prst="ellipse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" name="AutoShape 30"/>
            <p:cNvSpPr>
              <a:spLocks noChangeArrowheads="1"/>
            </p:cNvSpPr>
            <p:nvPr/>
          </p:nvSpPr>
          <p:spPr bwMode="auto">
            <a:xfrm rot="1730303" flipH="1">
              <a:off x="3239" y="2928"/>
              <a:ext cx="48" cy="240"/>
            </a:xfrm>
            <a:prstGeom prst="moon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" name="Line 35"/>
            <p:cNvSpPr>
              <a:spLocks noChangeShapeType="1"/>
            </p:cNvSpPr>
            <p:nvPr/>
          </p:nvSpPr>
          <p:spPr bwMode="auto">
            <a:xfrm>
              <a:off x="3264" y="268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flipV="1">
              <a:off x="2736" y="2880"/>
              <a:ext cx="48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Line 37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576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" name="AutoShape 41"/>
            <p:cNvSpPr>
              <a:spLocks noChangeArrowheads="1"/>
            </p:cNvSpPr>
            <p:nvPr/>
          </p:nvSpPr>
          <p:spPr bwMode="auto">
            <a:xfrm rot="14697370" flipH="1">
              <a:off x="3414" y="3114"/>
              <a:ext cx="324" cy="624"/>
            </a:xfrm>
            <a:custGeom>
              <a:avLst/>
              <a:gdLst>
                <a:gd name="T0" fmla="*/ 209 w 21600"/>
                <a:gd name="T1" fmla="*/ 0 h 21600"/>
                <a:gd name="T2" fmla="*/ 209 w 21600"/>
                <a:gd name="T3" fmla="*/ 351 h 21600"/>
                <a:gd name="T4" fmla="*/ 32 w 21600"/>
                <a:gd name="T5" fmla="*/ 624 h 21600"/>
                <a:gd name="T6" fmla="*/ 324 w 21600"/>
                <a:gd name="T7" fmla="*/ 176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0 w 21600"/>
                <a:gd name="T13" fmla="*/ 4015 h 21600"/>
                <a:gd name="T14" fmla="*/ 19000 w 21600"/>
                <a:gd name="T15" fmla="*/ 813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3945" y="0"/>
                  </a:lnTo>
                  <a:lnTo>
                    <a:pt x="13945" y="4009"/>
                  </a:lnTo>
                  <a:lnTo>
                    <a:pt x="12427" y="4009"/>
                  </a:lnTo>
                  <a:cubicBezTo>
                    <a:pt x="5564" y="4009"/>
                    <a:pt x="0" y="7657"/>
                    <a:pt x="0" y="12158"/>
                  </a:cubicBezTo>
                  <a:lnTo>
                    <a:pt x="0" y="21600"/>
                  </a:lnTo>
                  <a:lnTo>
                    <a:pt x="4232" y="21600"/>
                  </a:lnTo>
                  <a:lnTo>
                    <a:pt x="4232" y="12158"/>
                  </a:lnTo>
                  <a:cubicBezTo>
                    <a:pt x="4232" y="9944"/>
                    <a:pt x="7901" y="8149"/>
                    <a:pt x="12427" y="8149"/>
                  </a:cubicBezTo>
                  <a:lnTo>
                    <a:pt x="13945" y="8149"/>
                  </a:lnTo>
                  <a:lnTo>
                    <a:pt x="13945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Text Box 54"/>
            <p:cNvSpPr txBox="1">
              <a:spLocks noChangeArrowheads="1"/>
            </p:cNvSpPr>
            <p:nvPr/>
          </p:nvSpPr>
          <p:spPr bwMode="auto">
            <a:xfrm>
              <a:off x="2640" y="2160"/>
              <a:ext cx="1248" cy="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600" b="1" dirty="0" err="1" smtClean="0">
                  <a:latin typeface="Arial" charset="0"/>
                </a:rPr>
                <a:t>Диагоналию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парраҳои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даврзананда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>
                  <a:latin typeface="Arial" charset="0"/>
                </a:rPr>
                <a:t>(ДПЛ)</a:t>
              </a:r>
            </a:p>
          </p:txBody>
        </p:sp>
        <p:sp>
          <p:nvSpPr>
            <p:cNvPr id="46" name="Text Box 59"/>
            <p:cNvSpPr txBox="1">
              <a:spLocks noChangeArrowheads="1"/>
            </p:cNvSpPr>
            <p:nvPr/>
          </p:nvSpPr>
          <p:spPr bwMode="auto">
            <a:xfrm>
              <a:off x="2832" y="3600"/>
              <a:ext cx="9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2000">
                  <a:latin typeface="Arial" charset="0"/>
                </a:rPr>
                <a:t>Н </a:t>
              </a:r>
              <a:r>
                <a:rPr lang="en-US" sz="2000">
                  <a:latin typeface="Arial" charset="0"/>
                </a:rPr>
                <a:t>&lt; 90 </a:t>
              </a:r>
              <a:r>
                <a:rPr lang="ru-RU" sz="2000">
                  <a:latin typeface="Arial" charset="0"/>
                </a:rPr>
                <a:t>м</a:t>
              </a:r>
            </a:p>
          </p:txBody>
        </p:sp>
      </p:grpSp>
      <p:grpSp>
        <p:nvGrpSpPr>
          <p:cNvPr id="47" name="Group 69"/>
          <p:cNvGrpSpPr>
            <a:grpSpLocks/>
          </p:cNvGrpSpPr>
          <p:nvPr/>
        </p:nvGrpSpPr>
        <p:grpSpPr bwMode="auto">
          <a:xfrm>
            <a:off x="9239272" y="3429000"/>
            <a:ext cx="2169213" cy="2170436"/>
            <a:chOff x="4176" y="2256"/>
            <a:chExt cx="1152" cy="1594"/>
          </a:xfrm>
        </p:grpSpPr>
        <p:sp>
          <p:nvSpPr>
            <p:cNvPr id="48" name="AutoShape 49"/>
            <p:cNvSpPr>
              <a:spLocks noChangeArrowheads="1"/>
            </p:cNvSpPr>
            <p:nvPr/>
          </p:nvSpPr>
          <p:spPr bwMode="auto">
            <a:xfrm flipH="1">
              <a:off x="4704" y="2736"/>
              <a:ext cx="48" cy="432"/>
            </a:xfrm>
            <a:prstGeom prst="moon">
              <a:avLst>
                <a:gd name="adj" fmla="val 50000"/>
              </a:avLst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" name="AutoShape 43"/>
            <p:cNvSpPr>
              <a:spLocks noChangeArrowheads="1"/>
            </p:cNvSpPr>
            <p:nvPr/>
          </p:nvSpPr>
          <p:spPr bwMode="auto">
            <a:xfrm>
              <a:off x="4332" y="3168"/>
              <a:ext cx="900" cy="288"/>
            </a:xfrm>
            <a:custGeom>
              <a:avLst/>
              <a:gdLst>
                <a:gd name="T0" fmla="*/ 450 w 21600"/>
                <a:gd name="T1" fmla="*/ 0 h 21600"/>
                <a:gd name="T2" fmla="*/ 132 w 21600"/>
                <a:gd name="T3" fmla="*/ 42 h 21600"/>
                <a:gd name="T4" fmla="*/ 0 w 21600"/>
                <a:gd name="T5" fmla="*/ 144 h 21600"/>
                <a:gd name="T6" fmla="*/ 132 w 21600"/>
                <a:gd name="T7" fmla="*/ 246 h 21600"/>
                <a:gd name="T8" fmla="*/ 450 w 21600"/>
                <a:gd name="T9" fmla="*/ 288 h 21600"/>
                <a:gd name="T10" fmla="*/ 768 w 21600"/>
                <a:gd name="T11" fmla="*/ 246 h 21600"/>
                <a:gd name="T12" fmla="*/ 900 w 21600"/>
                <a:gd name="T13" fmla="*/ 144 h 21600"/>
                <a:gd name="T14" fmla="*/ 768 w 21600"/>
                <a:gd name="T15" fmla="*/ 4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8 w 21600"/>
                <a:gd name="T25" fmla="*/ 3150 h 21600"/>
                <a:gd name="T26" fmla="*/ 18432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808" y="10800"/>
                  </a:moveTo>
                  <a:cubicBezTo>
                    <a:pt x="2808" y="15214"/>
                    <a:pt x="6386" y="18792"/>
                    <a:pt x="10800" y="18792"/>
                  </a:cubicBezTo>
                  <a:cubicBezTo>
                    <a:pt x="15214" y="18792"/>
                    <a:pt x="18792" y="15214"/>
                    <a:pt x="18792" y="10800"/>
                  </a:cubicBezTo>
                  <a:cubicBezTo>
                    <a:pt x="18792" y="6386"/>
                    <a:pt x="15214" y="2808"/>
                    <a:pt x="10800" y="2808"/>
                  </a:cubicBezTo>
                  <a:cubicBezTo>
                    <a:pt x="6386" y="2808"/>
                    <a:pt x="2808" y="6386"/>
                    <a:pt x="2808" y="10800"/>
                  </a:cubicBezTo>
                  <a:close/>
                </a:path>
              </a:pathLst>
            </a:custGeom>
            <a:solidFill>
              <a:srgbClr val="333333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AutoShape 44"/>
            <p:cNvSpPr>
              <a:spLocks noChangeArrowheads="1"/>
            </p:cNvSpPr>
            <p:nvPr/>
          </p:nvSpPr>
          <p:spPr bwMode="auto">
            <a:xfrm>
              <a:off x="4752" y="3024"/>
              <a:ext cx="48" cy="432"/>
            </a:xfrm>
            <a:prstGeom prst="moon">
              <a:avLst>
                <a:gd name="adj" fmla="val 50000"/>
              </a:avLst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" name="AutoShape 45"/>
            <p:cNvSpPr>
              <a:spLocks noChangeArrowheads="1"/>
            </p:cNvSpPr>
            <p:nvPr/>
          </p:nvSpPr>
          <p:spPr bwMode="auto">
            <a:xfrm rot="-1411657">
              <a:off x="4845" y="3013"/>
              <a:ext cx="192" cy="432"/>
            </a:xfrm>
            <a:prstGeom prst="moon">
              <a:avLst>
                <a:gd name="adj" fmla="val 50000"/>
              </a:avLst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" name="AutoShape 46"/>
            <p:cNvSpPr>
              <a:spLocks noChangeArrowheads="1"/>
            </p:cNvSpPr>
            <p:nvPr/>
          </p:nvSpPr>
          <p:spPr bwMode="auto">
            <a:xfrm rot="1555109" flipH="1">
              <a:off x="4463" y="2971"/>
              <a:ext cx="253" cy="484"/>
            </a:xfrm>
            <a:prstGeom prst="moon">
              <a:avLst>
                <a:gd name="adj" fmla="val 50000"/>
              </a:avLst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" name="AutoShape 47"/>
            <p:cNvSpPr>
              <a:spLocks noChangeArrowheads="1"/>
            </p:cNvSpPr>
            <p:nvPr/>
          </p:nvSpPr>
          <p:spPr bwMode="auto">
            <a:xfrm rot="978875" flipH="1">
              <a:off x="4416" y="2880"/>
              <a:ext cx="192" cy="432"/>
            </a:xfrm>
            <a:prstGeom prst="moon">
              <a:avLst>
                <a:gd name="adj" fmla="val 87500"/>
              </a:avLst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" name="AutoShape 48"/>
            <p:cNvSpPr>
              <a:spLocks noChangeArrowheads="1"/>
            </p:cNvSpPr>
            <p:nvPr/>
          </p:nvSpPr>
          <p:spPr bwMode="auto">
            <a:xfrm rot="-1017231">
              <a:off x="4944" y="2880"/>
              <a:ext cx="192" cy="432"/>
            </a:xfrm>
            <a:prstGeom prst="moon">
              <a:avLst>
                <a:gd name="adj" fmla="val 87500"/>
              </a:avLst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AutoShape 42"/>
            <p:cNvSpPr>
              <a:spLocks noChangeArrowheads="1"/>
            </p:cNvSpPr>
            <p:nvPr/>
          </p:nvSpPr>
          <p:spPr bwMode="auto">
            <a:xfrm>
              <a:off x="4464" y="2736"/>
              <a:ext cx="624" cy="288"/>
            </a:xfrm>
            <a:custGeom>
              <a:avLst/>
              <a:gdLst>
                <a:gd name="T0" fmla="*/ 312 w 21600"/>
                <a:gd name="T1" fmla="*/ 0 h 21600"/>
                <a:gd name="T2" fmla="*/ 91 w 21600"/>
                <a:gd name="T3" fmla="*/ 42 h 21600"/>
                <a:gd name="T4" fmla="*/ 0 w 21600"/>
                <a:gd name="T5" fmla="*/ 144 h 21600"/>
                <a:gd name="T6" fmla="*/ 91 w 21600"/>
                <a:gd name="T7" fmla="*/ 246 h 21600"/>
                <a:gd name="T8" fmla="*/ 312 w 21600"/>
                <a:gd name="T9" fmla="*/ 288 h 21600"/>
                <a:gd name="T10" fmla="*/ 533 w 21600"/>
                <a:gd name="T11" fmla="*/ 246 h 21600"/>
                <a:gd name="T12" fmla="*/ 624 w 21600"/>
                <a:gd name="T13" fmla="*/ 144 h 21600"/>
                <a:gd name="T14" fmla="*/ 533 w 21600"/>
                <a:gd name="T15" fmla="*/ 4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285" y="10800"/>
                  </a:moveTo>
                  <a:cubicBezTo>
                    <a:pt x="2285" y="15503"/>
                    <a:pt x="6097" y="19315"/>
                    <a:pt x="10800" y="19315"/>
                  </a:cubicBezTo>
                  <a:cubicBezTo>
                    <a:pt x="15503" y="19315"/>
                    <a:pt x="19315" y="15503"/>
                    <a:pt x="19315" y="10800"/>
                  </a:cubicBezTo>
                  <a:cubicBezTo>
                    <a:pt x="19315" y="6097"/>
                    <a:pt x="15503" y="2285"/>
                    <a:pt x="10800" y="2285"/>
                  </a:cubicBezTo>
                  <a:cubicBezTo>
                    <a:pt x="6097" y="2285"/>
                    <a:pt x="2285" y="6097"/>
                    <a:pt x="2285" y="10800"/>
                  </a:cubicBezTo>
                  <a:close/>
                </a:path>
              </a:pathLst>
            </a:custGeom>
            <a:solidFill>
              <a:srgbClr val="333333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" name="Line 50"/>
            <p:cNvSpPr>
              <a:spLocks noChangeShapeType="1"/>
            </p:cNvSpPr>
            <p:nvPr/>
          </p:nvSpPr>
          <p:spPr bwMode="auto">
            <a:xfrm>
              <a:off x="4752" y="264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" name="AutoShape 51"/>
            <p:cNvSpPr>
              <a:spLocks noChangeArrowheads="1"/>
            </p:cNvSpPr>
            <p:nvPr/>
          </p:nvSpPr>
          <p:spPr bwMode="auto">
            <a:xfrm rot="5565088">
              <a:off x="4207" y="3143"/>
              <a:ext cx="528" cy="384"/>
            </a:xfrm>
            <a:custGeom>
              <a:avLst/>
              <a:gdLst>
                <a:gd name="T0" fmla="*/ 378 w 21600"/>
                <a:gd name="T1" fmla="*/ 0 h 21600"/>
                <a:gd name="T2" fmla="*/ 378 w 21600"/>
                <a:gd name="T3" fmla="*/ 216 h 21600"/>
                <a:gd name="T4" fmla="*/ 49 w 21600"/>
                <a:gd name="T5" fmla="*/ 384 h 21600"/>
                <a:gd name="T6" fmla="*/ 528 w 21600"/>
                <a:gd name="T7" fmla="*/ 108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6 w 21600"/>
                <a:gd name="T13" fmla="*/ 4106 h 21600"/>
                <a:gd name="T14" fmla="*/ 19595 w 21600"/>
                <a:gd name="T15" fmla="*/ 804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451" y="0"/>
                  </a:lnTo>
                  <a:lnTo>
                    <a:pt x="15451" y="4112"/>
                  </a:lnTo>
                  <a:lnTo>
                    <a:pt x="12427" y="4112"/>
                  </a:lnTo>
                  <a:cubicBezTo>
                    <a:pt x="5564" y="4112"/>
                    <a:pt x="0" y="7714"/>
                    <a:pt x="0" y="12158"/>
                  </a:cubicBezTo>
                  <a:lnTo>
                    <a:pt x="0" y="21600"/>
                  </a:lnTo>
                  <a:lnTo>
                    <a:pt x="4021" y="21600"/>
                  </a:lnTo>
                  <a:lnTo>
                    <a:pt x="4021" y="12158"/>
                  </a:lnTo>
                  <a:cubicBezTo>
                    <a:pt x="4021" y="9887"/>
                    <a:pt x="7784" y="8046"/>
                    <a:pt x="12427" y="8046"/>
                  </a:cubicBezTo>
                  <a:lnTo>
                    <a:pt x="15451" y="8046"/>
                  </a:lnTo>
                  <a:lnTo>
                    <a:pt x="15451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" name="Text Box 55"/>
            <p:cNvSpPr txBox="1">
              <a:spLocks noChangeArrowheads="1"/>
            </p:cNvSpPr>
            <p:nvPr/>
          </p:nvSpPr>
          <p:spPr bwMode="auto">
            <a:xfrm>
              <a:off x="4176" y="2256"/>
              <a:ext cx="115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600" b="1" dirty="0" err="1" smtClean="0">
                  <a:latin typeface="Arial" charset="0"/>
                </a:rPr>
                <a:t>Радиалӣ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>
                  <a:latin typeface="Arial" charset="0"/>
                </a:rPr>
                <a:t>(РО)</a:t>
              </a:r>
            </a:p>
          </p:txBody>
        </p:sp>
        <p:sp>
          <p:nvSpPr>
            <p:cNvPr id="59" name="Text Box 60"/>
            <p:cNvSpPr txBox="1">
              <a:spLocks noChangeArrowheads="1"/>
            </p:cNvSpPr>
            <p:nvPr/>
          </p:nvSpPr>
          <p:spPr bwMode="auto">
            <a:xfrm>
              <a:off x="4368" y="3600"/>
              <a:ext cx="9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2000">
                  <a:latin typeface="Arial" charset="0"/>
                </a:rPr>
                <a:t>Н </a:t>
              </a:r>
              <a:r>
                <a:rPr lang="en-US" sz="2000">
                  <a:latin typeface="Arial" charset="0"/>
                </a:rPr>
                <a:t>&lt; 400 </a:t>
              </a:r>
              <a:r>
                <a:rPr lang="ru-RU" sz="2000">
                  <a:latin typeface="Arial" charset="0"/>
                </a:rPr>
                <a:t>м</a:t>
              </a:r>
            </a:p>
          </p:txBody>
        </p:sp>
      </p:grp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191343" y="5830866"/>
            <a:ext cx="11664301" cy="338554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600" b="1" dirty="0" err="1" smtClean="0">
                <a:cs typeface="Times New Roman" pitchFamily="18" charset="0"/>
              </a:rPr>
              <a:t>Интихоби</a:t>
            </a:r>
            <a:r>
              <a:rPr lang="ru-RU" sz="1600" b="1" dirty="0" smtClean="0">
                <a:cs typeface="Times New Roman" pitchFamily="18" charset="0"/>
              </a:rPr>
              <a:t> намуди (</a:t>
            </a:r>
            <a:r>
              <a:rPr lang="ru-RU" sz="1600" b="1" dirty="0" err="1" smtClean="0">
                <a:cs typeface="Times New Roman" pitchFamily="18" charset="0"/>
              </a:rPr>
              <a:t>навъ</a:t>
            </a:r>
            <a:r>
              <a:rPr lang="ru-RU" sz="1600" b="1" dirty="0" smtClean="0">
                <a:cs typeface="Times New Roman" pitchFamily="18" charset="0"/>
              </a:rPr>
              <a:t>) турбина аз </a:t>
            </a:r>
            <a:r>
              <a:rPr lang="ru-RU" sz="1600" b="1" dirty="0" err="1" smtClean="0">
                <a:cs typeface="Times New Roman" pitchFamily="18" charset="0"/>
              </a:rPr>
              <a:t>рӯи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ru-RU" sz="1600" b="1" dirty="0" err="1" smtClean="0">
                <a:cs typeface="Times New Roman" pitchFamily="18" charset="0"/>
              </a:rPr>
              <a:t>хосиятҳои</a:t>
            </a:r>
            <a:r>
              <a:rPr lang="ru-RU" sz="1600" b="1" dirty="0" smtClean="0">
                <a:cs typeface="Times New Roman" pitchFamily="18" charset="0"/>
              </a:rPr>
              <a:t> нигоҳ доштани </a:t>
            </a:r>
            <a:r>
              <a:rPr lang="ru-RU" sz="1600" b="1" dirty="0" err="1" smtClean="0">
                <a:cs typeface="Times New Roman" pitchFamily="18" charset="0"/>
              </a:rPr>
              <a:t>устувори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ru-RU" sz="1600" b="1" dirty="0" err="1" smtClean="0">
                <a:cs typeface="Times New Roman" pitchFamily="18" charset="0"/>
              </a:rPr>
              <a:t>нисбат</a:t>
            </a:r>
            <a:r>
              <a:rPr lang="ru-RU" sz="1600" b="1" dirty="0" smtClean="0">
                <a:cs typeface="Times New Roman" pitchFamily="18" charset="0"/>
              </a:rPr>
              <a:t> ба </a:t>
            </a:r>
            <a:r>
              <a:rPr lang="ru-RU" sz="1600" b="1" dirty="0" err="1" smtClean="0">
                <a:cs typeface="Times New Roman" pitchFamily="18" charset="0"/>
              </a:rPr>
              <a:t>тазйиқ</a:t>
            </a:r>
            <a:r>
              <a:rPr lang="ru-RU" sz="1600" b="1" dirty="0" smtClean="0">
                <a:cs typeface="Times New Roman" pitchFamily="18" charset="0"/>
              </a:rPr>
              <a:t> ва ККФ </a:t>
            </a:r>
            <a:r>
              <a:rPr lang="ru-RU" sz="1600" b="1" dirty="0" err="1" smtClean="0">
                <a:cs typeface="Times New Roman" pitchFamily="18" charset="0"/>
              </a:rPr>
              <a:t>амалӣ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ru-RU" sz="1600" b="1" dirty="0" err="1" smtClean="0">
                <a:cs typeface="Times New Roman" pitchFamily="18" charset="0"/>
              </a:rPr>
              <a:t>мешавад</a:t>
            </a:r>
            <a:r>
              <a:rPr lang="ru-RU" sz="1400" b="1" dirty="0" smtClean="0">
                <a:latin typeface="Arial" charset="0"/>
              </a:rPr>
              <a:t>.</a:t>
            </a:r>
            <a:endParaRPr lang="ru-RU" sz="1400" b="1" dirty="0">
              <a:latin typeface="Arial" charset="0"/>
            </a:endParaRPr>
          </a:p>
        </p:txBody>
      </p:sp>
      <p:sp>
        <p:nvSpPr>
          <p:cNvPr id="61" name="Text Box 56"/>
          <p:cNvSpPr txBox="1">
            <a:spLocks noChangeArrowheads="1"/>
          </p:cNvSpPr>
          <p:nvPr/>
        </p:nvSpPr>
        <p:spPr bwMode="auto">
          <a:xfrm>
            <a:off x="304800" y="3124201"/>
            <a:ext cx="49991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2000" b="1" dirty="0" err="1" smtClean="0">
                <a:solidFill>
                  <a:srgbClr val="A50021"/>
                </a:solidFill>
                <a:latin typeface="Arial" charset="0"/>
              </a:rPr>
              <a:t>Намудҳои</a:t>
            </a:r>
            <a:r>
              <a:rPr lang="ru-RU" sz="2000" b="1" dirty="0" smtClean="0">
                <a:solidFill>
                  <a:srgbClr val="A50021"/>
                </a:solidFill>
                <a:latin typeface="Arial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latin typeface="Arial" charset="0"/>
              </a:rPr>
              <a:t>асосии</a:t>
            </a:r>
            <a:r>
              <a:rPr lang="ru-RU" sz="2000" b="1" dirty="0" smtClean="0">
                <a:solidFill>
                  <a:srgbClr val="A50021"/>
                </a:solidFill>
                <a:latin typeface="Arial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latin typeface="Arial" charset="0"/>
              </a:rPr>
              <a:t>гидротурбинаҳо</a:t>
            </a:r>
            <a:r>
              <a:rPr lang="ru-RU" sz="2000" b="1" dirty="0" smtClean="0">
                <a:solidFill>
                  <a:srgbClr val="A50021"/>
                </a:solidFill>
                <a:latin typeface="Arial" charset="0"/>
              </a:rPr>
              <a:t>:</a:t>
            </a:r>
            <a:endParaRPr lang="ru-RU" sz="2000" b="1" dirty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914400" y="1121829"/>
            <a:ext cx="10104835" cy="497816"/>
          </a:xfrm>
          <a:prstGeom prst="rect">
            <a:avLst/>
          </a:prstGeom>
          <a:solidFill>
            <a:schemeClr val="bg1"/>
          </a:solidFill>
        </p:spPr>
        <p:txBody>
          <a:bodyPr vert="horz" lIns="92075" tIns="46038" rIns="92075" bIns="4603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62000"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ТУРБИНАИ ГИДРАВЛИКӢ</a:t>
            </a:r>
          </a:p>
        </p:txBody>
      </p:sp>
      <p:grpSp>
        <p:nvGrpSpPr>
          <p:cNvPr id="76" name="Group 62"/>
          <p:cNvGrpSpPr>
            <a:grpSpLocks/>
          </p:cNvGrpSpPr>
          <p:nvPr/>
        </p:nvGrpSpPr>
        <p:grpSpPr bwMode="auto">
          <a:xfrm>
            <a:off x="532681" y="1571612"/>
            <a:ext cx="10938933" cy="401638"/>
            <a:chOff x="271" y="602"/>
            <a:chExt cx="5168" cy="253"/>
          </a:xfrm>
        </p:grpSpPr>
        <p:sp>
          <p:nvSpPr>
            <p:cNvPr id="77" name="Text Box 6"/>
            <p:cNvSpPr txBox="1">
              <a:spLocks noChangeArrowheads="1"/>
            </p:cNvSpPr>
            <p:nvPr/>
          </p:nvSpPr>
          <p:spPr bwMode="auto">
            <a:xfrm>
              <a:off x="271" y="622"/>
              <a:ext cx="60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solidFill>
                    <a:srgbClr val="A50021"/>
                  </a:solidFill>
                  <a:cs typeface="Times New Roman" pitchFamily="18" charset="0"/>
                </a:rPr>
                <a:t>Таъинот:</a:t>
              </a:r>
              <a:endParaRPr lang="ru-RU" sz="1800" b="1" dirty="0">
                <a:cs typeface="Times New Roman" pitchFamily="18" charset="0"/>
              </a:endParaRPr>
            </a:p>
          </p:txBody>
        </p:sp>
        <p:sp>
          <p:nvSpPr>
            <p:cNvPr id="78" name="Text Box 7"/>
            <p:cNvSpPr txBox="1">
              <a:spLocks noChangeArrowheads="1"/>
            </p:cNvSpPr>
            <p:nvPr/>
          </p:nvSpPr>
          <p:spPr bwMode="auto">
            <a:xfrm>
              <a:off x="1071" y="602"/>
              <a:ext cx="4368" cy="23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err="1" smtClean="0">
                  <a:cs typeface="Times New Roman" pitchFamily="18" charset="0"/>
                </a:rPr>
                <a:t>Табдилдиҳии</a:t>
              </a:r>
              <a:r>
                <a:rPr lang="ru-RU" sz="1800" b="1" dirty="0" smtClean="0">
                  <a:cs typeface="Times New Roman" pitchFamily="18" charset="0"/>
                </a:rPr>
                <a:t> энергияи </a:t>
              </a:r>
              <a:r>
                <a:rPr lang="ru-RU" sz="1800" b="1" dirty="0" err="1" smtClean="0">
                  <a:cs typeface="Times New Roman" pitchFamily="18" charset="0"/>
                </a:rPr>
                <a:t>гидравликии</a:t>
              </a:r>
              <a:r>
                <a:rPr lang="ru-RU" sz="1800" b="1" dirty="0" smtClean="0">
                  <a:cs typeface="Times New Roman" pitchFamily="18" charset="0"/>
                </a:rPr>
                <a:t> маҷро ба энергияи </a:t>
              </a:r>
              <a:r>
                <a:rPr lang="ru-RU" sz="1800" b="1" dirty="0" err="1" smtClean="0">
                  <a:cs typeface="Times New Roman" pitchFamily="18" charset="0"/>
                </a:rPr>
                <a:t>механикии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даврзани</a:t>
              </a:r>
              <a:endParaRPr lang="ru-RU" sz="1800" b="1" dirty="0">
                <a:cs typeface="Times New Roman" pitchFamily="18" charset="0"/>
              </a:endParaRPr>
            </a:p>
          </p:txBody>
        </p:sp>
      </p:grpSp>
      <p:grpSp>
        <p:nvGrpSpPr>
          <p:cNvPr id="79" name="Group 64"/>
          <p:cNvGrpSpPr>
            <a:grpSpLocks/>
          </p:cNvGrpSpPr>
          <p:nvPr/>
        </p:nvGrpSpPr>
        <p:grpSpPr bwMode="auto">
          <a:xfrm>
            <a:off x="681991" y="2511197"/>
            <a:ext cx="10117666" cy="400052"/>
            <a:chOff x="470" y="1371"/>
            <a:chExt cx="4780" cy="252"/>
          </a:xfrm>
        </p:grpSpPr>
        <p:sp>
          <p:nvSpPr>
            <p:cNvPr id="80" name="Text Box 8"/>
            <p:cNvSpPr txBox="1">
              <a:spLocks noChangeArrowheads="1"/>
            </p:cNvSpPr>
            <p:nvPr/>
          </p:nvSpPr>
          <p:spPr bwMode="auto">
            <a:xfrm>
              <a:off x="470" y="1371"/>
              <a:ext cx="65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solidFill>
                    <a:srgbClr val="A50021"/>
                  </a:solidFill>
                  <a:cs typeface="Times New Roman" pitchFamily="18" charset="0"/>
                </a:rPr>
                <a:t>Иҷроиш:</a:t>
              </a:r>
              <a:endParaRPr lang="ru-RU" sz="1800" b="1" dirty="0">
                <a:cs typeface="Times New Roman" pitchFamily="18" charset="0"/>
              </a:endParaRPr>
            </a:p>
          </p:txBody>
        </p:sp>
        <p:sp>
          <p:nvSpPr>
            <p:cNvPr id="81" name="Text Box 9"/>
            <p:cNvSpPr txBox="1">
              <a:spLocks noChangeArrowheads="1"/>
            </p:cNvSpPr>
            <p:nvPr/>
          </p:nvSpPr>
          <p:spPr bwMode="auto">
            <a:xfrm>
              <a:off x="1122" y="1390"/>
              <a:ext cx="412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err="1" smtClean="0">
                  <a:cs typeface="Times New Roman" pitchFamily="18" charset="0"/>
                </a:rPr>
                <a:t>Сиситемаи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бисёрпаррагии</a:t>
              </a:r>
              <a:r>
                <a:rPr lang="ru-RU" sz="1800" b="1" dirty="0" smtClean="0">
                  <a:cs typeface="Times New Roman" pitchFamily="18" charset="0"/>
                </a:rPr>
                <a:t> (</a:t>
              </a:r>
              <a:r>
                <a:rPr lang="ru-RU" sz="1800" b="1" dirty="0" err="1" smtClean="0">
                  <a:cs typeface="Times New Roman" pitchFamily="18" charset="0"/>
                </a:rPr>
                <a:t>бисёр</a:t>
              </a:r>
              <a:r>
                <a:rPr lang="ru-RU" sz="1800" b="1" dirty="0" smtClean="0">
                  <a:cs typeface="Times New Roman" pitchFamily="18" charset="0"/>
                </a:rPr>
                <a:t> парра дор) </a:t>
              </a:r>
              <a:r>
                <a:rPr lang="ru-RU" sz="1800" b="1" dirty="0" err="1" smtClean="0">
                  <a:cs typeface="Times New Roman" pitchFamily="18" charset="0"/>
                </a:rPr>
                <a:t>даврзананда</a:t>
              </a:r>
              <a:endParaRPr lang="ru-RU" sz="1800" b="1" dirty="0">
                <a:cs typeface="Times New Roman" pitchFamily="18" charset="0"/>
              </a:endParaRPr>
            </a:p>
          </p:txBody>
        </p:sp>
      </p:grpSp>
      <p:grpSp>
        <p:nvGrpSpPr>
          <p:cNvPr id="82" name="Group 63"/>
          <p:cNvGrpSpPr>
            <a:grpSpLocks/>
          </p:cNvGrpSpPr>
          <p:nvPr/>
        </p:nvGrpSpPr>
        <p:grpSpPr bwMode="auto">
          <a:xfrm>
            <a:off x="594837" y="2018936"/>
            <a:ext cx="11260808" cy="646870"/>
            <a:chOff x="528" y="994"/>
            <a:chExt cx="4754" cy="479"/>
          </a:xfrm>
        </p:grpSpPr>
        <p:sp>
          <p:nvSpPr>
            <p:cNvPr id="83" name="Text Box 10"/>
            <p:cNvSpPr txBox="1">
              <a:spLocks noChangeArrowheads="1"/>
            </p:cNvSpPr>
            <p:nvPr/>
          </p:nvSpPr>
          <p:spPr bwMode="auto">
            <a:xfrm>
              <a:off x="528" y="1005"/>
              <a:ext cx="912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err="1" smtClean="0">
                  <a:solidFill>
                    <a:srgbClr val="A50021"/>
                  </a:solidFill>
                  <a:cs typeface="Times New Roman" pitchFamily="18" charset="0"/>
                </a:rPr>
                <a:t>Принсип</a:t>
              </a:r>
              <a:r>
                <a:rPr lang="ru-RU" sz="1800" b="1" dirty="0">
                  <a:solidFill>
                    <a:srgbClr val="A50021"/>
                  </a:solidFill>
                  <a:cs typeface="Times New Roman" pitchFamily="18" charset="0"/>
                </a:rPr>
                <a:t>:</a:t>
              </a:r>
              <a:endParaRPr lang="ru-RU" sz="1800" b="1" dirty="0">
                <a:cs typeface="Times New Roman" pitchFamily="18" charset="0"/>
              </a:endParaRPr>
            </a:p>
          </p:txBody>
        </p:sp>
        <p:sp>
          <p:nvSpPr>
            <p:cNvPr id="84" name="Text Box 11"/>
            <p:cNvSpPr txBox="1">
              <a:spLocks noChangeArrowheads="1"/>
            </p:cNvSpPr>
            <p:nvPr/>
          </p:nvSpPr>
          <p:spPr bwMode="auto">
            <a:xfrm>
              <a:off x="1154" y="994"/>
              <a:ext cx="4128" cy="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err="1" smtClean="0">
                  <a:cs typeface="Times New Roman" pitchFamily="18" charset="0"/>
                </a:rPr>
                <a:t>Сиркулятсияи</a:t>
              </a:r>
              <a:r>
                <a:rPr lang="ru-RU" sz="1800" b="1" dirty="0" smtClean="0">
                  <a:cs typeface="Times New Roman" pitchFamily="18" charset="0"/>
                </a:rPr>
                <a:t> (</a:t>
              </a:r>
              <a:r>
                <a:rPr lang="ru-RU" sz="1800" b="1" dirty="0" err="1" smtClean="0">
                  <a:cs typeface="Times New Roman" pitchFamily="18" charset="0"/>
                </a:rPr>
                <a:t>гардиши</a:t>
              </a:r>
              <a:r>
                <a:rPr lang="ru-RU" sz="1800" b="1" dirty="0" smtClean="0">
                  <a:cs typeface="Times New Roman" pitchFamily="18" charset="0"/>
                </a:rPr>
                <a:t>) маҷро дар  </a:t>
              </a:r>
              <a:r>
                <a:rPr lang="ru-RU" sz="1800" b="1" dirty="0" err="1" smtClean="0">
                  <a:cs typeface="Times New Roman" pitchFamily="18" charset="0"/>
                </a:rPr>
                <a:t>ковокии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байни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парраҳо</a:t>
              </a:r>
              <a:r>
                <a:rPr lang="ru-RU" sz="1800" b="1" dirty="0" smtClean="0">
                  <a:cs typeface="Times New Roman" pitchFamily="18" charset="0"/>
                </a:rPr>
                <a:t> ва </a:t>
              </a:r>
              <a:r>
                <a:rPr lang="ru-RU" sz="1800" b="1" dirty="0" err="1" smtClean="0">
                  <a:cs typeface="Times New Roman" pitchFamily="18" charset="0"/>
                </a:rPr>
                <a:t>ҳосил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намудани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қувваи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болобардоранда</a:t>
              </a:r>
              <a:endParaRPr lang="ru-RU" sz="1800" b="1" dirty="0">
                <a:cs typeface="Times New Roman" pitchFamily="18" charset="0"/>
              </a:endParaRPr>
            </a:p>
          </p:txBody>
        </p:sp>
      </p:grpSp>
      <p:grpSp>
        <p:nvGrpSpPr>
          <p:cNvPr id="85" name="Group 65"/>
          <p:cNvGrpSpPr>
            <a:grpSpLocks/>
          </p:cNvGrpSpPr>
          <p:nvPr/>
        </p:nvGrpSpPr>
        <p:grpSpPr bwMode="auto">
          <a:xfrm>
            <a:off x="664633" y="2849188"/>
            <a:ext cx="10549467" cy="384712"/>
            <a:chOff x="314" y="1606"/>
            <a:chExt cx="4984" cy="301"/>
          </a:xfrm>
        </p:grpSpPr>
        <p:sp>
          <p:nvSpPr>
            <p:cNvPr id="86" name="Text Box 12"/>
            <p:cNvSpPr txBox="1">
              <a:spLocks noChangeArrowheads="1"/>
            </p:cNvSpPr>
            <p:nvPr/>
          </p:nvSpPr>
          <p:spPr bwMode="auto">
            <a:xfrm>
              <a:off x="314" y="1618"/>
              <a:ext cx="668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solidFill>
                    <a:srgbClr val="A50021"/>
                  </a:solidFill>
                  <a:cs typeface="Times New Roman" pitchFamily="18" charset="0"/>
                </a:rPr>
                <a:t>Талабот:</a:t>
              </a:r>
              <a:endParaRPr lang="ru-RU" sz="1800" b="1" dirty="0">
                <a:cs typeface="Times New Roman" pitchFamily="18" charset="0"/>
              </a:endParaRPr>
            </a:p>
          </p:txBody>
        </p:sp>
        <p:sp>
          <p:nvSpPr>
            <p:cNvPr id="87" name="Text Box 13"/>
            <p:cNvSpPr txBox="1">
              <a:spLocks noChangeArrowheads="1"/>
            </p:cNvSpPr>
            <p:nvPr/>
          </p:nvSpPr>
          <p:spPr bwMode="auto">
            <a:xfrm>
              <a:off x="978" y="1606"/>
              <a:ext cx="4320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err="1" smtClean="0">
                  <a:cs typeface="Times New Roman" pitchFamily="18" charset="0"/>
                </a:rPr>
                <a:t>Коэффитсиенти</a:t>
              </a:r>
              <a:r>
                <a:rPr lang="ru-RU" sz="1800" b="1" dirty="0" smtClean="0">
                  <a:cs typeface="Times New Roman" pitchFamily="18" charset="0"/>
                </a:rPr>
                <a:t> кори </a:t>
              </a:r>
              <a:r>
                <a:rPr lang="ru-RU" sz="1800" b="1" dirty="0" err="1" smtClean="0">
                  <a:cs typeface="Times New Roman" pitchFamily="18" charset="0"/>
                </a:rPr>
                <a:t>фоиданоки</a:t>
              </a:r>
              <a:r>
                <a:rPr lang="ru-RU" sz="1800" b="1" dirty="0" smtClean="0">
                  <a:cs typeface="Times New Roman" pitchFamily="18" charset="0"/>
                </a:rPr>
                <a:t> </a:t>
              </a:r>
              <a:r>
                <a:rPr lang="ru-RU" sz="1800" b="1" dirty="0" err="1" smtClean="0">
                  <a:cs typeface="Times New Roman" pitchFamily="18" charset="0"/>
                </a:rPr>
                <a:t>максималӣ</a:t>
              </a:r>
              <a:endParaRPr lang="ru-RU" sz="1800" b="1" dirty="0">
                <a:cs typeface="Times New Roman" pitchFamily="18" charset="0"/>
              </a:endParaRPr>
            </a:p>
          </p:txBody>
        </p:sp>
      </p:grpSp>
      <p:pic>
        <p:nvPicPr>
          <p:cNvPr id="71" name="Picture 1" descr="C:\Users\nasrullo\Desktop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37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 autoUpdateAnimBg="0"/>
      <p:bldP spid="6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6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38546" y="1000108"/>
            <a:ext cx="3997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g-Cyrl-TJ" sz="24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Турбинаҳои радиалӣ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008" y="1658724"/>
            <a:ext cx="3023791" cy="217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0" y="1159679"/>
            <a:ext cx="1727647" cy="658401"/>
          </a:xfrm>
          <a:prstGeom prst="wedgeRoundRectCallout">
            <a:avLst>
              <a:gd name="adj1" fmla="val 41568"/>
              <a:gd name="adj2" fmla="val 17020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g-Cyrl-TJ" dirty="0" smtClean="0">
                <a:solidFill>
                  <a:srgbClr val="C00000"/>
                </a:solidFill>
              </a:rPr>
              <a:t>Турбинаи диагоналӣ</a:t>
            </a:r>
            <a:endParaRPr lang="tg-Cyrl-TJ" dirty="0">
              <a:solidFill>
                <a:srgbClr val="C0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1" y="3789861"/>
            <a:ext cx="5869199" cy="217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3953" y="4070926"/>
            <a:ext cx="4788011" cy="203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4799856" y="1371363"/>
            <a:ext cx="6120680" cy="2749529"/>
            <a:chOff x="4799856" y="1371363"/>
            <a:chExt cx="6120680" cy="274952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856" y="1371363"/>
              <a:ext cx="5803305" cy="2749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112223" y="3701594"/>
              <a:ext cx="2808313" cy="3077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Турбинаи бо парра</a:t>
              </a:r>
              <a:r>
                <a:rPr lang="tg-Cyrl-TJ" sz="1400" dirty="0" smtClean="0"/>
                <a:t>ҳои диагоналӣ</a:t>
              </a:r>
              <a:endParaRPr lang="ru-RU" sz="1400" dirty="0"/>
            </a:p>
          </p:txBody>
        </p:sp>
      </p:grpSp>
      <p:pic>
        <p:nvPicPr>
          <p:cNvPr id="15" name="Picture 1" descr="C:\Users\nasrullo\Desktop\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35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7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D:\КАФЕДРА\ЛЕКСИЯХО-2021\4. МБГЭ\Лекция+видеолекция\Фотографии\UhCmYCDpz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5220" y="1700808"/>
            <a:ext cx="5436096" cy="439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КАФЕДРА\ЛЕКСИЯХО-2021\4. МБГЭ\Лекция+видеолекция\Фотографии\agnbMWcFP7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856" y="1691956"/>
            <a:ext cx="5868144" cy="44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24232" y="1109947"/>
            <a:ext cx="5597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g-Cyrl-TJ" sz="24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Чархи кории намуди кафлезӣ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1" name="Picture 1" descr="C:\Users\nasrullo\Desktop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981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8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79765" y="1304284"/>
            <a:ext cx="3632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g-Cyrl-TJ" sz="24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турбинАИ </a:t>
            </a:r>
            <a:r>
              <a:rPr lang="tg-Cyrl-TJ" sz="24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КАФЛЕЗӢ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3432" y="1988840"/>
            <a:ext cx="6411764" cy="374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7877151" y="1988840"/>
            <a:ext cx="4055408" cy="3062377"/>
            <a:chOff x="7877151" y="1988840"/>
            <a:chExt cx="4055408" cy="3062377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7151" y="1988840"/>
              <a:ext cx="4055408" cy="2693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877151" y="4681885"/>
              <a:ext cx="4055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Таъсири ма</a:t>
              </a:r>
              <a:r>
                <a:rPr lang="tg-Cyrl-TJ" dirty="0" smtClean="0"/>
                <a:t>ҷро ба парраи турбина</a:t>
              </a:r>
              <a:endParaRPr lang="ru-RU" dirty="0"/>
            </a:p>
          </p:txBody>
        </p:sp>
      </p:grpSp>
      <p:pic>
        <p:nvPicPr>
          <p:cNvPr id="13" name="Picture 1" descr="C:\Users\nasrullo\Desktop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20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00920659"/>
              </p:ext>
            </p:extLst>
          </p:nvPr>
        </p:nvGraphicFramePr>
        <p:xfrm>
          <a:off x="2143218" y="4287003"/>
          <a:ext cx="1867274" cy="1378066"/>
        </p:xfrm>
        <a:graphic>
          <a:graphicData uri="http://schemas.openxmlformats.org/presentationml/2006/ole">
            <p:oleObj spid="_x0000_s16454" name="Фотография Photo Editor" r:id="rId3" imgW="2408129" imgH="2278577" progId="">
              <p:embed/>
            </p:oleObj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9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426385" y="999485"/>
            <a:ext cx="9956799" cy="609600"/>
          </a:xfrm>
          <a:prstGeom prst="rect">
            <a:avLst/>
          </a:prstGeom>
          <a:noFill/>
        </p:spPr>
        <p:txBody>
          <a:bodyPr vert="horz" lIns="92075" tIns="46038" rIns="92075" bIns="4603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62000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КАМЕРАИ СПИРАЛ</a:t>
            </a:r>
            <a:r>
              <a:rPr lang="tg-Cyrl-TJ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Ӣ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60"/>
          <p:cNvGrpSpPr>
            <a:grpSpLocks/>
          </p:cNvGrpSpPr>
          <p:nvPr/>
        </p:nvGrpSpPr>
        <p:grpSpPr bwMode="auto">
          <a:xfrm>
            <a:off x="309075" y="1491528"/>
            <a:ext cx="11690724" cy="646113"/>
            <a:chOff x="35" y="480"/>
            <a:chExt cx="5533" cy="407"/>
          </a:xfrm>
        </p:grpSpPr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35" y="575"/>
              <a:ext cx="12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solidFill>
                    <a:srgbClr val="A50021"/>
                  </a:solidFill>
                  <a:cs typeface="Times New Roman" pitchFamily="18" charset="0"/>
                </a:rPr>
                <a:t>Таъинот</a:t>
              </a:r>
              <a:r>
                <a:rPr lang="ru-RU" sz="2000" b="1" dirty="0" smtClean="0">
                  <a:solidFill>
                    <a:srgbClr val="A50021"/>
                  </a:solidFill>
                  <a:cs typeface="Times New Roman" pitchFamily="18" charset="0"/>
                </a:rPr>
                <a:t>:</a:t>
              </a:r>
              <a:endParaRPr lang="ru-RU" sz="2000" b="1" dirty="0">
                <a:cs typeface="Times New Roman" pitchFamily="18" charset="0"/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831" y="480"/>
              <a:ext cx="4737" cy="4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cs typeface="Times New Roman" pitchFamily="18" charset="0"/>
                </a:rPr>
                <a:t>Баробар</a:t>
              </a:r>
              <a:r>
                <a:rPr lang="ru-RU" sz="1800" b="1" dirty="0">
                  <a:cs typeface="Times New Roman" pitchFamily="18" charset="0"/>
                </a:rPr>
                <a:t> </a:t>
              </a:r>
              <a:r>
                <a:rPr lang="ru-RU" sz="1800" b="1" dirty="0" smtClean="0">
                  <a:cs typeface="Times New Roman" pitchFamily="18" charset="0"/>
                </a:rPr>
                <a:t>тақсимкунӣ ва наздик овардани</a:t>
              </a:r>
              <a:r>
                <a:rPr lang="ru-RU" sz="1800" b="1" dirty="0">
                  <a:cs typeface="Times New Roman" pitchFamily="18" charset="0"/>
                </a:rPr>
                <a:t> </a:t>
              </a:r>
              <a:r>
                <a:rPr lang="ru-RU" sz="1800" b="1" dirty="0" smtClean="0">
                  <a:cs typeface="Times New Roman" pitchFamily="18" charset="0"/>
                </a:rPr>
                <a:t>маҷрои обро дар атрофи чархи корӣ</a:t>
              </a:r>
              <a:r>
                <a:rPr lang="ru-RU" sz="1800" b="1" dirty="0">
                  <a:cs typeface="Times New Roman" pitchFamily="18" charset="0"/>
                </a:rPr>
                <a:t> </a:t>
              </a:r>
              <a:r>
                <a:rPr lang="ru-RU" sz="1800" b="1" dirty="0" smtClean="0">
                  <a:cs typeface="Times New Roman" pitchFamily="18" charset="0"/>
                </a:rPr>
                <a:t>ҳангоми минимали будани</a:t>
              </a:r>
              <a:r>
                <a:rPr lang="ru-RU" sz="1800" b="1" dirty="0">
                  <a:cs typeface="Times New Roman" pitchFamily="18" charset="0"/>
                </a:rPr>
                <a:t> </a:t>
              </a:r>
              <a:r>
                <a:rPr lang="ru-RU" sz="1800" b="1" dirty="0" smtClean="0">
                  <a:cs typeface="Times New Roman" pitchFamily="18" charset="0"/>
                </a:rPr>
                <a:t>андозаҳо таъмин менамояд  </a:t>
              </a:r>
              <a:endParaRPr lang="ru-RU" sz="1800" b="1" dirty="0">
                <a:cs typeface="Times New Roman" pitchFamily="18" charset="0"/>
              </a:endParaRPr>
            </a:p>
          </p:txBody>
        </p:sp>
      </p:grpSp>
      <p:grpSp>
        <p:nvGrpSpPr>
          <p:cNvPr id="17" name="Group 62"/>
          <p:cNvGrpSpPr>
            <a:grpSpLocks/>
          </p:cNvGrpSpPr>
          <p:nvPr/>
        </p:nvGrpSpPr>
        <p:grpSpPr bwMode="auto">
          <a:xfrm>
            <a:off x="401703" y="2199553"/>
            <a:ext cx="11634436" cy="398463"/>
            <a:chOff x="192" y="1613"/>
            <a:chExt cx="5232" cy="251"/>
          </a:xfrm>
        </p:grpSpPr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192" y="1613"/>
              <a:ext cx="1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solidFill>
                    <a:srgbClr val="A50021"/>
                  </a:solidFill>
                  <a:cs typeface="Times New Roman" pitchFamily="18" charset="0"/>
                </a:rPr>
                <a:t>Иҷроиш:</a:t>
              </a:r>
              <a:endParaRPr lang="ru-RU" sz="1800" b="1" dirty="0">
                <a:cs typeface="Times New Roman" pitchFamily="18" charset="0"/>
              </a:endParaRP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907" y="1631"/>
              <a:ext cx="451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cs typeface="Times New Roman" pitchFamily="18" charset="0"/>
                </a:rPr>
                <a:t>Дорои </a:t>
              </a:r>
              <a:r>
                <a:rPr lang="ru-RU" sz="1800" b="1" dirty="0">
                  <a:cs typeface="Times New Roman" pitchFamily="18" charset="0"/>
                </a:rPr>
                <a:t>намуди </a:t>
              </a:r>
              <a:r>
                <a:rPr lang="ru-RU" sz="1800" b="1" dirty="0" smtClean="0">
                  <a:cs typeface="Times New Roman" pitchFamily="18" charset="0"/>
                </a:rPr>
                <a:t>спиралӣ бо буриши</a:t>
              </a:r>
              <a:r>
                <a:rPr lang="ru-RU" sz="1800" b="1" dirty="0">
                  <a:cs typeface="Times New Roman" pitchFamily="18" charset="0"/>
                </a:rPr>
                <a:t> </a:t>
              </a:r>
              <a:r>
                <a:rPr lang="ru-RU" sz="1800" b="1" dirty="0" smtClean="0">
                  <a:cs typeface="Times New Roman" pitchFamily="18" charset="0"/>
                </a:rPr>
                <a:t>тағйирёбанда (ба намуди улитка </a:t>
              </a:r>
              <a:r>
                <a:rPr lang="ru-RU" sz="1800" b="1" dirty="0">
                  <a:cs typeface="Times New Roman" pitchFamily="18" charset="0"/>
                </a:rPr>
                <a:t>- тӯкумшуллуқ</a:t>
              </a:r>
              <a:r>
                <a:rPr lang="ru-RU" sz="1800" b="1" dirty="0" smtClean="0">
                  <a:cs typeface="Times New Roman" pitchFamily="18" charset="0"/>
                </a:rPr>
                <a:t>) мебошад</a:t>
              </a:r>
              <a:endParaRPr lang="ru-RU" sz="1800" b="1" dirty="0">
                <a:cs typeface="Times New Roman" pitchFamily="18" charset="0"/>
              </a:endParaRPr>
            </a:p>
          </p:txBody>
        </p:sp>
      </p:grpSp>
      <p:grpSp>
        <p:nvGrpSpPr>
          <p:cNvPr id="20" name="Group 61"/>
          <p:cNvGrpSpPr>
            <a:grpSpLocks/>
          </p:cNvGrpSpPr>
          <p:nvPr/>
        </p:nvGrpSpPr>
        <p:grpSpPr bwMode="auto">
          <a:xfrm>
            <a:off x="398094" y="2714620"/>
            <a:ext cx="11678300" cy="646113"/>
            <a:chOff x="192" y="1199"/>
            <a:chExt cx="5232" cy="407"/>
          </a:xfrm>
        </p:grpSpPr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192" y="1305"/>
              <a:ext cx="106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solidFill>
                    <a:srgbClr val="A50021"/>
                  </a:solidFill>
                  <a:cs typeface="Times New Roman" pitchFamily="18" charset="0"/>
                </a:rPr>
                <a:t>Принсипи корӣ:</a:t>
              </a:r>
              <a:endParaRPr lang="ru-RU" sz="1800" b="1" dirty="0">
                <a:cs typeface="Times New Roman" pitchFamily="18" charset="0"/>
              </a:endParaRPr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1099" y="1199"/>
              <a:ext cx="432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cs typeface="Times New Roman" pitchFamily="18" charset="0"/>
                </a:rPr>
                <a:t>Тобдиҳии спиралшакл </a:t>
              </a:r>
              <a:r>
                <a:rPr lang="ru-RU" sz="1800" b="1" dirty="0">
                  <a:cs typeface="Times New Roman" pitchFamily="18" charset="0"/>
                </a:rPr>
                <a:t>(</a:t>
              </a:r>
              <a:r>
                <a:rPr lang="ru-RU" sz="1800" b="1" dirty="0" smtClean="0">
                  <a:cs typeface="Times New Roman" pitchFamily="18" charset="0"/>
                </a:rPr>
                <a:t>спирали) – </a:t>
              </a:r>
              <a:r>
                <a:rPr lang="ru-RU" sz="1800" b="1" dirty="0">
                  <a:cs typeface="Times New Roman" pitchFamily="18" charset="0"/>
                </a:rPr>
                <a:t>и </a:t>
              </a:r>
              <a:r>
                <a:rPr lang="ru-RU" sz="1800" b="1" dirty="0" smtClean="0">
                  <a:cs typeface="Times New Roman" pitchFamily="18" charset="0"/>
                </a:rPr>
                <a:t>маҷро бо доимӣ нигоҳ доштани суръати он дар атрофи чархи корӣ </a:t>
              </a:r>
              <a:endParaRPr lang="ru-RU" sz="1800" b="1" dirty="0">
                <a:cs typeface="Times New Roman" pitchFamily="18" charset="0"/>
              </a:endParaRPr>
            </a:p>
          </p:txBody>
        </p:sp>
      </p:grpSp>
      <p:grpSp>
        <p:nvGrpSpPr>
          <p:cNvPr id="23" name="Group 65"/>
          <p:cNvGrpSpPr>
            <a:grpSpLocks/>
          </p:cNvGrpSpPr>
          <p:nvPr/>
        </p:nvGrpSpPr>
        <p:grpSpPr bwMode="auto">
          <a:xfrm>
            <a:off x="4503936" y="3256008"/>
            <a:ext cx="4132335" cy="2221704"/>
            <a:chOff x="2016" y="2339"/>
            <a:chExt cx="2064" cy="1488"/>
          </a:xfrm>
        </p:grpSpPr>
        <p:sp>
          <p:nvSpPr>
            <p:cNvPr id="24" name="Rectangle 55"/>
            <p:cNvSpPr>
              <a:spLocks noChangeArrowheads="1"/>
            </p:cNvSpPr>
            <p:nvPr/>
          </p:nvSpPr>
          <p:spPr bwMode="auto">
            <a:xfrm>
              <a:off x="2784" y="2723"/>
              <a:ext cx="48" cy="24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5" name="Rectangle 54"/>
            <p:cNvSpPr>
              <a:spLocks noChangeArrowheads="1"/>
            </p:cNvSpPr>
            <p:nvPr/>
          </p:nvSpPr>
          <p:spPr bwMode="auto">
            <a:xfrm>
              <a:off x="3408" y="2723"/>
              <a:ext cx="48" cy="24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6" name="Rectangle 47" descr="Широкий диагональный 2"/>
            <p:cNvSpPr>
              <a:spLocks noChangeArrowheads="1"/>
            </p:cNvSpPr>
            <p:nvPr/>
          </p:nvSpPr>
          <p:spPr bwMode="auto">
            <a:xfrm>
              <a:off x="3888" y="2579"/>
              <a:ext cx="192" cy="864"/>
            </a:xfrm>
            <a:prstGeom prst="rect">
              <a:avLst/>
            </a:prstGeom>
            <a:pattFill prst="wdUpDiag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7" name="Rectangle 46" descr="Широкий диагональный 2"/>
            <p:cNvSpPr>
              <a:spLocks noChangeArrowheads="1"/>
            </p:cNvSpPr>
            <p:nvPr/>
          </p:nvSpPr>
          <p:spPr bwMode="auto">
            <a:xfrm>
              <a:off x="2064" y="2579"/>
              <a:ext cx="1824" cy="144"/>
            </a:xfrm>
            <a:prstGeom prst="rect">
              <a:avLst/>
            </a:prstGeom>
            <a:pattFill prst="wdUpDiag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>
              <a:off x="2016" y="2723"/>
              <a:ext cx="187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 flipH="1">
              <a:off x="3888" y="2723"/>
              <a:ext cx="0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 flipH="1" flipV="1">
              <a:off x="3504" y="2963"/>
              <a:ext cx="144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 flipH="1">
              <a:off x="3360" y="2963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3360" y="2963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2736" y="2963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4" name="Line 35"/>
            <p:cNvSpPr>
              <a:spLocks noChangeShapeType="1"/>
            </p:cNvSpPr>
            <p:nvPr/>
          </p:nvSpPr>
          <p:spPr bwMode="auto">
            <a:xfrm flipH="1">
              <a:off x="2544" y="2963"/>
              <a:ext cx="192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5" name="Line 37"/>
            <p:cNvSpPr>
              <a:spLocks noChangeShapeType="1"/>
            </p:cNvSpPr>
            <p:nvPr/>
          </p:nvSpPr>
          <p:spPr bwMode="auto">
            <a:xfrm flipV="1">
              <a:off x="2016" y="2771"/>
              <a:ext cx="0" cy="76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6" name="Line 38"/>
            <p:cNvSpPr>
              <a:spLocks noChangeShapeType="1"/>
            </p:cNvSpPr>
            <p:nvPr/>
          </p:nvSpPr>
          <p:spPr bwMode="auto">
            <a:xfrm>
              <a:off x="2880" y="2963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37" name="Group 42"/>
            <p:cNvGrpSpPr>
              <a:grpSpLocks/>
            </p:cNvGrpSpPr>
            <p:nvPr/>
          </p:nvGrpSpPr>
          <p:grpSpPr bwMode="auto">
            <a:xfrm>
              <a:off x="2880" y="3059"/>
              <a:ext cx="480" cy="288"/>
              <a:chOff x="2592" y="2832"/>
              <a:chExt cx="576" cy="384"/>
            </a:xfrm>
          </p:grpSpPr>
          <p:sp>
            <p:nvSpPr>
              <p:cNvPr id="44" name="AutoShape 39"/>
              <p:cNvSpPr>
                <a:spLocks noChangeArrowheads="1"/>
              </p:cNvSpPr>
              <p:nvPr/>
            </p:nvSpPr>
            <p:spPr bwMode="auto">
              <a:xfrm rot="5400000">
                <a:off x="2688" y="2928"/>
                <a:ext cx="384" cy="192"/>
              </a:xfrm>
              <a:prstGeom prst="flowChartDelay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45" name="AutoShape 40"/>
              <p:cNvSpPr>
                <a:spLocks noChangeArrowheads="1"/>
              </p:cNvSpPr>
              <p:nvPr/>
            </p:nvSpPr>
            <p:spPr bwMode="auto">
              <a:xfrm>
                <a:off x="2976" y="2928"/>
                <a:ext cx="192" cy="144"/>
              </a:xfrm>
              <a:prstGeom prst="flowChartDelay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46" name="AutoShape 41"/>
              <p:cNvSpPr>
                <a:spLocks noChangeArrowheads="1"/>
              </p:cNvSpPr>
              <p:nvPr/>
            </p:nvSpPr>
            <p:spPr bwMode="auto">
              <a:xfrm flipH="1">
                <a:off x="2592" y="2928"/>
                <a:ext cx="192" cy="144"/>
              </a:xfrm>
              <a:prstGeom prst="flowChartDelay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38" name="Line 45"/>
            <p:cNvSpPr>
              <a:spLocks noChangeShapeType="1"/>
            </p:cNvSpPr>
            <p:nvPr/>
          </p:nvSpPr>
          <p:spPr bwMode="auto">
            <a:xfrm>
              <a:off x="3120" y="2435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" name="Rectangle 48" descr="Широкий диагональный 2"/>
            <p:cNvSpPr>
              <a:spLocks noChangeArrowheads="1"/>
            </p:cNvSpPr>
            <p:nvPr/>
          </p:nvSpPr>
          <p:spPr bwMode="auto">
            <a:xfrm>
              <a:off x="2064" y="3539"/>
              <a:ext cx="720" cy="288"/>
            </a:xfrm>
            <a:prstGeom prst="rect">
              <a:avLst/>
            </a:prstGeom>
            <a:pattFill prst="wdUpDiag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40" name="Rectangle 49" descr="Широкий диагональный 2"/>
            <p:cNvSpPr>
              <a:spLocks noChangeArrowheads="1"/>
            </p:cNvSpPr>
            <p:nvPr/>
          </p:nvSpPr>
          <p:spPr bwMode="auto">
            <a:xfrm>
              <a:off x="3552" y="3251"/>
              <a:ext cx="336" cy="240"/>
            </a:xfrm>
            <a:prstGeom prst="rect">
              <a:avLst/>
            </a:prstGeom>
            <a:pattFill prst="wdUpDiag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41" name="Text Box 53"/>
            <p:cNvSpPr txBox="1">
              <a:spLocks noChangeArrowheads="1"/>
            </p:cNvSpPr>
            <p:nvPr/>
          </p:nvSpPr>
          <p:spPr bwMode="auto">
            <a:xfrm>
              <a:off x="2400" y="2339"/>
              <a:ext cx="1200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dirty="0" smtClean="0">
                  <a:latin typeface="Arial" charset="0"/>
                </a:rPr>
                <a:t>Буриши </a:t>
              </a:r>
              <a:r>
                <a:rPr lang="ru-RU" sz="1800" dirty="0">
                  <a:latin typeface="Arial" charset="0"/>
                </a:rPr>
                <a:t>А-А </a:t>
              </a:r>
            </a:p>
          </p:txBody>
        </p:sp>
        <p:sp>
          <p:nvSpPr>
            <p:cNvPr id="42" name="Line 30"/>
            <p:cNvSpPr>
              <a:spLocks noChangeShapeType="1"/>
            </p:cNvSpPr>
            <p:nvPr/>
          </p:nvSpPr>
          <p:spPr bwMode="auto">
            <a:xfrm>
              <a:off x="3648" y="3251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 flipH="1">
              <a:off x="2016" y="3539"/>
              <a:ext cx="5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7" name="Text Box 57"/>
          <p:cNvSpPr txBox="1">
            <a:spLocks noChangeArrowheads="1"/>
          </p:cNvSpPr>
          <p:nvPr/>
        </p:nvSpPr>
        <p:spPr bwMode="auto">
          <a:xfrm>
            <a:off x="1426385" y="5765064"/>
            <a:ext cx="248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600" b="1" dirty="0" smtClean="0">
                <a:solidFill>
                  <a:srgbClr val="A50021"/>
                </a:solidFill>
                <a:latin typeface="Arial" charset="0"/>
              </a:rPr>
              <a:t>Мавод:</a:t>
            </a:r>
            <a:r>
              <a:rPr lang="ru-RU" sz="1600" b="1" dirty="0" smtClean="0">
                <a:latin typeface="Arial" charset="0"/>
              </a:rPr>
              <a:t> </a:t>
            </a:r>
            <a:r>
              <a:rPr lang="ru-RU" sz="1600" b="1" dirty="0">
                <a:latin typeface="Arial" charset="0"/>
              </a:rPr>
              <a:t>бетон, металл</a:t>
            </a:r>
          </a:p>
        </p:txBody>
      </p:sp>
      <p:grpSp>
        <p:nvGrpSpPr>
          <p:cNvPr id="48" name="Group 63"/>
          <p:cNvGrpSpPr>
            <a:grpSpLocks/>
          </p:cNvGrpSpPr>
          <p:nvPr/>
        </p:nvGrpSpPr>
        <p:grpSpPr bwMode="auto">
          <a:xfrm>
            <a:off x="321499" y="3669365"/>
            <a:ext cx="2854794" cy="1443417"/>
            <a:chOff x="1071" y="1961"/>
            <a:chExt cx="4320" cy="380"/>
          </a:xfrm>
        </p:grpSpPr>
        <p:sp>
          <p:nvSpPr>
            <p:cNvPr id="49" name="Text Box 58"/>
            <p:cNvSpPr txBox="1">
              <a:spLocks noChangeArrowheads="1"/>
            </p:cNvSpPr>
            <p:nvPr/>
          </p:nvSpPr>
          <p:spPr bwMode="auto">
            <a:xfrm>
              <a:off x="1303" y="1961"/>
              <a:ext cx="2016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b="1" dirty="0" smtClean="0">
                  <a:solidFill>
                    <a:srgbClr val="A50021"/>
                  </a:solidFill>
                  <a:cs typeface="Times New Roman" pitchFamily="18" charset="0"/>
                </a:rPr>
                <a:t>Талабот:</a:t>
              </a:r>
              <a:endParaRPr lang="ru-RU" sz="1800" b="1" dirty="0">
                <a:cs typeface="Times New Roman" pitchFamily="18" charset="0"/>
              </a:endParaRPr>
            </a:p>
          </p:txBody>
        </p:sp>
        <p:sp>
          <p:nvSpPr>
            <p:cNvPr id="50" name="Text Box 59"/>
            <p:cNvSpPr txBox="1">
              <a:spLocks noChangeArrowheads="1"/>
            </p:cNvSpPr>
            <p:nvPr/>
          </p:nvSpPr>
          <p:spPr bwMode="auto">
            <a:xfrm>
              <a:off x="1071" y="2074"/>
              <a:ext cx="4320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2000" b="1" dirty="0" smtClean="0">
                  <a:cs typeface="Times New Roman" pitchFamily="18" charset="0"/>
                </a:rPr>
                <a:t>Талафи минималии гидравликӣ </a:t>
              </a:r>
              <a:r>
                <a:rPr lang="ru-RU" sz="2000" b="1" dirty="0">
                  <a:cs typeface="Times New Roman" pitchFamily="18" charset="0"/>
                </a:rPr>
                <a:t>(</a:t>
              </a:r>
              <a:r>
                <a:rPr lang="ru-RU" sz="2000" b="1" dirty="0" smtClean="0">
                  <a:cs typeface="Times New Roman" pitchFamily="18" charset="0"/>
                </a:rPr>
                <a:t>энергетикӣ</a:t>
              </a:r>
              <a:r>
                <a:rPr lang="ru-RU" sz="1800" b="1" dirty="0" smtClean="0">
                  <a:latin typeface="Arial" charset="0"/>
                </a:rPr>
                <a:t>)</a:t>
              </a:r>
              <a:endParaRPr lang="ru-RU" sz="1800" b="1" dirty="0">
                <a:latin typeface="Arial" charset="0"/>
              </a:endParaRPr>
            </a:p>
          </p:txBody>
        </p:sp>
      </p:grpSp>
      <p:sp>
        <p:nvSpPr>
          <p:cNvPr id="51" name="Rectangle 5"/>
          <p:cNvSpPr txBox="1">
            <a:spLocks noChangeArrowheads="1"/>
          </p:cNvSpPr>
          <p:nvPr/>
        </p:nvSpPr>
        <p:spPr>
          <a:xfrm>
            <a:off x="4579936" y="5477712"/>
            <a:ext cx="3754167" cy="687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600" b="1" dirty="0" err="1" smtClean="0">
                <a:solidFill>
                  <a:srgbClr val="A50021"/>
                </a:solidFill>
                <a:latin typeface="Arial" charset="0"/>
              </a:rPr>
              <a:t>Шакли</a:t>
            </a:r>
            <a:r>
              <a:rPr lang="ru-RU" sz="1600" b="1" dirty="0" smtClean="0">
                <a:solidFill>
                  <a:srgbClr val="A50021"/>
                </a:solidFill>
                <a:latin typeface="Arial" charset="0"/>
              </a:rPr>
              <a:t> </a:t>
            </a:r>
            <a:r>
              <a:rPr lang="ru-RU" sz="1600" b="1" dirty="0" err="1" smtClean="0">
                <a:solidFill>
                  <a:srgbClr val="A50021"/>
                </a:solidFill>
                <a:latin typeface="Arial" charset="0"/>
              </a:rPr>
              <a:t>буриш</a:t>
            </a:r>
            <a:r>
              <a:rPr lang="ru-RU" sz="1600" b="1" dirty="0" smtClean="0">
                <a:solidFill>
                  <a:srgbClr val="A50021"/>
                </a:solidFill>
                <a:latin typeface="Arial" charset="0"/>
              </a:rPr>
              <a:t> (сечения)</a:t>
            </a:r>
            <a:r>
              <a:rPr lang="ru-RU" sz="1600" b="1" dirty="0" smtClean="0">
                <a:latin typeface="Arial" charset="0"/>
              </a:rPr>
              <a:t>: </a:t>
            </a:r>
            <a:r>
              <a:rPr lang="ru-RU" sz="1600" b="1" dirty="0" smtClean="0">
                <a:solidFill>
                  <a:schemeClr val="tx1"/>
                </a:solidFill>
                <a:latin typeface="Arial" charset="0"/>
              </a:rPr>
              <a:t>тавровое, двутавровое, </a:t>
            </a:r>
            <a:r>
              <a:rPr lang="ru-RU" sz="1600" b="1" dirty="0" err="1" smtClean="0">
                <a:solidFill>
                  <a:schemeClr val="tx1"/>
                </a:solidFill>
                <a:latin typeface="Arial" charset="0"/>
              </a:rPr>
              <a:t>гирд</a:t>
            </a:r>
            <a:r>
              <a:rPr lang="ru-RU" sz="1600" b="1" dirty="0" smtClean="0">
                <a:solidFill>
                  <a:schemeClr val="tx1"/>
                </a:solidFill>
                <a:latin typeface="Arial" charset="0"/>
              </a:rPr>
              <a:t>.</a:t>
            </a:r>
          </a:p>
        </p:txBody>
      </p:sp>
      <p:grpSp>
        <p:nvGrpSpPr>
          <p:cNvPr id="53" name="Group 71"/>
          <p:cNvGrpSpPr>
            <a:grpSpLocks/>
          </p:cNvGrpSpPr>
          <p:nvPr/>
        </p:nvGrpSpPr>
        <p:grpSpPr bwMode="auto">
          <a:xfrm>
            <a:off x="8357177" y="3466492"/>
            <a:ext cx="3571107" cy="2595317"/>
            <a:chOff x="20" y="2541"/>
            <a:chExt cx="1756" cy="1843"/>
          </a:xfrm>
        </p:grpSpPr>
        <p:sp>
          <p:nvSpPr>
            <p:cNvPr id="55" name="Oval 12"/>
            <p:cNvSpPr>
              <a:spLocks noChangeArrowheads="1"/>
            </p:cNvSpPr>
            <p:nvPr/>
          </p:nvSpPr>
          <p:spPr bwMode="auto">
            <a:xfrm>
              <a:off x="912" y="2819"/>
              <a:ext cx="432" cy="38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" name="Freeform 13"/>
            <p:cNvSpPr>
              <a:spLocks/>
            </p:cNvSpPr>
            <p:nvPr/>
          </p:nvSpPr>
          <p:spPr bwMode="auto">
            <a:xfrm>
              <a:off x="450" y="2541"/>
              <a:ext cx="1047" cy="1347"/>
            </a:xfrm>
            <a:custGeom>
              <a:avLst/>
              <a:gdLst>
                <a:gd name="T0" fmla="*/ 4 w 1047"/>
                <a:gd name="T1" fmla="*/ 1347 h 1347"/>
                <a:gd name="T2" fmla="*/ 4 w 1047"/>
                <a:gd name="T3" fmla="*/ 601 h 1347"/>
                <a:gd name="T4" fmla="*/ 11 w 1047"/>
                <a:gd name="T5" fmla="*/ 470 h 1347"/>
                <a:gd name="T6" fmla="*/ 69 w 1047"/>
                <a:gd name="T7" fmla="*/ 325 h 1347"/>
                <a:gd name="T8" fmla="*/ 182 w 1047"/>
                <a:gd name="T9" fmla="*/ 179 h 1347"/>
                <a:gd name="T10" fmla="*/ 302 w 1047"/>
                <a:gd name="T11" fmla="*/ 89 h 1347"/>
                <a:gd name="T12" fmla="*/ 474 w 1047"/>
                <a:gd name="T13" fmla="*/ 17 h 1347"/>
                <a:gd name="T14" fmla="*/ 669 w 1047"/>
                <a:gd name="T15" fmla="*/ 1 h 1347"/>
                <a:gd name="T16" fmla="*/ 815 w 1047"/>
                <a:gd name="T17" fmla="*/ 17 h 1347"/>
                <a:gd name="T18" fmla="*/ 945 w 1047"/>
                <a:gd name="T19" fmla="*/ 102 h 1347"/>
                <a:gd name="T20" fmla="*/ 1022 w 1047"/>
                <a:gd name="T21" fmla="*/ 205 h 1347"/>
                <a:gd name="T22" fmla="*/ 1042 w 1047"/>
                <a:gd name="T23" fmla="*/ 423 h 1347"/>
                <a:gd name="T24" fmla="*/ 990 w 1047"/>
                <a:gd name="T25" fmla="*/ 579 h 1347"/>
                <a:gd name="T26" fmla="*/ 900 w 1047"/>
                <a:gd name="T27" fmla="*/ 646 h 1347"/>
                <a:gd name="T28" fmla="*/ 750 w 1047"/>
                <a:gd name="T29" fmla="*/ 662 h 1347"/>
                <a:gd name="T30" fmla="*/ 894 w 1047"/>
                <a:gd name="T31" fmla="*/ 758 h 1347"/>
                <a:gd name="T32" fmla="*/ 942 w 1047"/>
                <a:gd name="T33" fmla="*/ 902 h 1347"/>
                <a:gd name="T34" fmla="*/ 942 w 1047"/>
                <a:gd name="T35" fmla="*/ 1046 h 1347"/>
                <a:gd name="T36" fmla="*/ 942 w 1047"/>
                <a:gd name="T37" fmla="*/ 1142 h 1347"/>
                <a:gd name="T38" fmla="*/ 945 w 1047"/>
                <a:gd name="T39" fmla="*/ 1331 h 13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47" h="1347">
                  <a:moveTo>
                    <a:pt x="4" y="1347"/>
                  </a:moveTo>
                  <a:cubicBezTo>
                    <a:pt x="7" y="1225"/>
                    <a:pt x="3" y="747"/>
                    <a:pt x="4" y="601"/>
                  </a:cubicBezTo>
                  <a:cubicBezTo>
                    <a:pt x="5" y="455"/>
                    <a:pt x="0" y="516"/>
                    <a:pt x="11" y="470"/>
                  </a:cubicBezTo>
                  <a:cubicBezTo>
                    <a:pt x="22" y="424"/>
                    <a:pt x="41" y="373"/>
                    <a:pt x="69" y="325"/>
                  </a:cubicBezTo>
                  <a:cubicBezTo>
                    <a:pt x="97" y="277"/>
                    <a:pt x="143" y="218"/>
                    <a:pt x="182" y="179"/>
                  </a:cubicBezTo>
                  <a:cubicBezTo>
                    <a:pt x="221" y="140"/>
                    <a:pt x="253" y="116"/>
                    <a:pt x="302" y="89"/>
                  </a:cubicBezTo>
                  <a:cubicBezTo>
                    <a:pt x="351" y="62"/>
                    <a:pt x="413" y="32"/>
                    <a:pt x="474" y="17"/>
                  </a:cubicBezTo>
                  <a:cubicBezTo>
                    <a:pt x="535" y="2"/>
                    <a:pt x="612" y="1"/>
                    <a:pt x="669" y="1"/>
                  </a:cubicBezTo>
                  <a:cubicBezTo>
                    <a:pt x="726" y="1"/>
                    <a:pt x="769" y="0"/>
                    <a:pt x="815" y="17"/>
                  </a:cubicBezTo>
                  <a:cubicBezTo>
                    <a:pt x="861" y="34"/>
                    <a:pt x="911" y="71"/>
                    <a:pt x="945" y="102"/>
                  </a:cubicBezTo>
                  <a:cubicBezTo>
                    <a:pt x="979" y="133"/>
                    <a:pt x="1006" y="151"/>
                    <a:pt x="1022" y="205"/>
                  </a:cubicBezTo>
                  <a:cubicBezTo>
                    <a:pt x="1038" y="259"/>
                    <a:pt x="1047" y="361"/>
                    <a:pt x="1042" y="423"/>
                  </a:cubicBezTo>
                  <a:cubicBezTo>
                    <a:pt x="1037" y="485"/>
                    <a:pt x="1014" y="542"/>
                    <a:pt x="990" y="579"/>
                  </a:cubicBezTo>
                  <a:cubicBezTo>
                    <a:pt x="966" y="616"/>
                    <a:pt x="940" y="632"/>
                    <a:pt x="900" y="646"/>
                  </a:cubicBezTo>
                  <a:cubicBezTo>
                    <a:pt x="860" y="660"/>
                    <a:pt x="751" y="643"/>
                    <a:pt x="750" y="662"/>
                  </a:cubicBezTo>
                  <a:cubicBezTo>
                    <a:pt x="749" y="681"/>
                    <a:pt x="862" y="718"/>
                    <a:pt x="894" y="758"/>
                  </a:cubicBezTo>
                  <a:cubicBezTo>
                    <a:pt x="926" y="798"/>
                    <a:pt x="934" y="854"/>
                    <a:pt x="942" y="902"/>
                  </a:cubicBezTo>
                  <a:cubicBezTo>
                    <a:pt x="950" y="950"/>
                    <a:pt x="942" y="1006"/>
                    <a:pt x="942" y="1046"/>
                  </a:cubicBezTo>
                  <a:cubicBezTo>
                    <a:pt x="942" y="1086"/>
                    <a:pt x="942" y="1095"/>
                    <a:pt x="942" y="1142"/>
                  </a:cubicBezTo>
                  <a:cubicBezTo>
                    <a:pt x="942" y="1189"/>
                    <a:pt x="944" y="1292"/>
                    <a:pt x="945" y="1331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" name="AutoShape 15"/>
            <p:cNvSpPr>
              <a:spLocks noChangeArrowheads="1"/>
            </p:cNvSpPr>
            <p:nvPr/>
          </p:nvSpPr>
          <p:spPr bwMode="auto">
            <a:xfrm flipH="1">
              <a:off x="912" y="2963"/>
              <a:ext cx="144" cy="96"/>
            </a:xfrm>
            <a:prstGeom prst="flowChartDelay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" name="AutoShape 19"/>
            <p:cNvSpPr>
              <a:spLocks noChangeArrowheads="1"/>
            </p:cNvSpPr>
            <p:nvPr/>
          </p:nvSpPr>
          <p:spPr bwMode="auto">
            <a:xfrm>
              <a:off x="1152" y="2963"/>
              <a:ext cx="192" cy="96"/>
            </a:xfrm>
            <a:prstGeom prst="flowChartDelay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" name="AutoShape 20"/>
            <p:cNvSpPr>
              <a:spLocks noChangeArrowheads="1"/>
            </p:cNvSpPr>
            <p:nvPr/>
          </p:nvSpPr>
          <p:spPr bwMode="auto">
            <a:xfrm rot="5400000">
              <a:off x="1032" y="3083"/>
              <a:ext cx="144" cy="96"/>
            </a:xfrm>
            <a:prstGeom prst="flowChartDelay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" name="AutoShape 21"/>
            <p:cNvSpPr>
              <a:spLocks noChangeArrowheads="1"/>
            </p:cNvSpPr>
            <p:nvPr/>
          </p:nvSpPr>
          <p:spPr bwMode="auto">
            <a:xfrm rot="-5400000">
              <a:off x="1032" y="2843"/>
              <a:ext cx="144" cy="96"/>
            </a:xfrm>
            <a:prstGeom prst="flowChartDelay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" name="Oval 14"/>
            <p:cNvSpPr>
              <a:spLocks noChangeArrowheads="1"/>
            </p:cNvSpPr>
            <p:nvPr/>
          </p:nvSpPr>
          <p:spPr bwMode="auto">
            <a:xfrm>
              <a:off x="1008" y="2915"/>
              <a:ext cx="192" cy="192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" name="AutoShape 22"/>
            <p:cNvSpPr>
              <a:spLocks noChangeArrowheads="1"/>
            </p:cNvSpPr>
            <p:nvPr/>
          </p:nvSpPr>
          <p:spPr bwMode="auto">
            <a:xfrm>
              <a:off x="624" y="3347"/>
              <a:ext cx="192" cy="336"/>
            </a:xfrm>
            <a:prstGeom prst="upArrow">
              <a:avLst>
                <a:gd name="adj1" fmla="val 50000"/>
                <a:gd name="adj2" fmla="val 43750"/>
              </a:avLst>
            </a:prstGeom>
            <a:solidFill>
              <a:srgbClr val="00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" name="Line 23"/>
            <p:cNvSpPr>
              <a:spLocks noChangeShapeType="1"/>
            </p:cNvSpPr>
            <p:nvPr/>
          </p:nvSpPr>
          <p:spPr bwMode="auto">
            <a:xfrm>
              <a:off x="480" y="3779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" name="Freeform 24"/>
            <p:cNvSpPr>
              <a:spLocks/>
            </p:cNvSpPr>
            <p:nvPr/>
          </p:nvSpPr>
          <p:spPr bwMode="auto">
            <a:xfrm rot="3595884">
              <a:off x="920" y="2675"/>
              <a:ext cx="192" cy="192"/>
            </a:xfrm>
            <a:custGeom>
              <a:avLst/>
              <a:gdLst>
                <a:gd name="T0" fmla="*/ 0 w 240"/>
                <a:gd name="T1" fmla="*/ 192 h 240"/>
                <a:gd name="T2" fmla="*/ 62 w 240"/>
                <a:gd name="T3" fmla="*/ 74 h 240"/>
                <a:gd name="T4" fmla="*/ 192 w 240"/>
                <a:gd name="T5" fmla="*/ 0 h 2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0" h="240">
                  <a:moveTo>
                    <a:pt x="0" y="240"/>
                  </a:moveTo>
                  <a:cubicBezTo>
                    <a:pt x="13" y="215"/>
                    <a:pt x="37" y="133"/>
                    <a:pt x="77" y="93"/>
                  </a:cubicBezTo>
                  <a:cubicBezTo>
                    <a:pt x="117" y="53"/>
                    <a:pt x="206" y="19"/>
                    <a:pt x="240" y="0"/>
                  </a:cubicBezTo>
                </a:path>
              </a:pathLst>
            </a:custGeom>
            <a:noFill/>
            <a:ln w="9525">
              <a:solidFill>
                <a:srgbClr val="000066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" name="Freeform 25"/>
            <p:cNvSpPr>
              <a:spLocks/>
            </p:cNvSpPr>
            <p:nvPr/>
          </p:nvSpPr>
          <p:spPr bwMode="auto">
            <a:xfrm>
              <a:off x="672" y="2915"/>
              <a:ext cx="240" cy="240"/>
            </a:xfrm>
            <a:custGeom>
              <a:avLst/>
              <a:gdLst>
                <a:gd name="T0" fmla="*/ 0 w 240"/>
                <a:gd name="T1" fmla="*/ 240 h 240"/>
                <a:gd name="T2" fmla="*/ 77 w 240"/>
                <a:gd name="T3" fmla="*/ 93 h 240"/>
                <a:gd name="T4" fmla="*/ 240 w 240"/>
                <a:gd name="T5" fmla="*/ 0 h 2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0" h="240">
                  <a:moveTo>
                    <a:pt x="0" y="240"/>
                  </a:moveTo>
                  <a:cubicBezTo>
                    <a:pt x="13" y="215"/>
                    <a:pt x="37" y="133"/>
                    <a:pt x="77" y="93"/>
                  </a:cubicBezTo>
                  <a:cubicBezTo>
                    <a:pt x="117" y="53"/>
                    <a:pt x="206" y="19"/>
                    <a:pt x="240" y="0"/>
                  </a:cubicBezTo>
                </a:path>
              </a:pathLst>
            </a:custGeom>
            <a:noFill/>
            <a:ln w="9525">
              <a:solidFill>
                <a:srgbClr val="000066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" name="Freeform 26"/>
            <p:cNvSpPr>
              <a:spLocks/>
            </p:cNvSpPr>
            <p:nvPr/>
          </p:nvSpPr>
          <p:spPr bwMode="auto">
            <a:xfrm rot="8545015">
              <a:off x="1267" y="2780"/>
              <a:ext cx="192" cy="192"/>
            </a:xfrm>
            <a:custGeom>
              <a:avLst/>
              <a:gdLst>
                <a:gd name="T0" fmla="*/ 0 w 240"/>
                <a:gd name="T1" fmla="*/ 192 h 240"/>
                <a:gd name="T2" fmla="*/ 62 w 240"/>
                <a:gd name="T3" fmla="*/ 74 h 240"/>
                <a:gd name="T4" fmla="*/ 192 w 240"/>
                <a:gd name="T5" fmla="*/ 0 h 2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0" h="240">
                  <a:moveTo>
                    <a:pt x="0" y="240"/>
                  </a:moveTo>
                  <a:cubicBezTo>
                    <a:pt x="13" y="215"/>
                    <a:pt x="37" y="133"/>
                    <a:pt x="77" y="93"/>
                  </a:cubicBezTo>
                  <a:cubicBezTo>
                    <a:pt x="117" y="53"/>
                    <a:pt x="206" y="19"/>
                    <a:pt x="240" y="0"/>
                  </a:cubicBezTo>
                </a:path>
              </a:pathLst>
            </a:custGeom>
            <a:noFill/>
            <a:ln w="9525">
              <a:solidFill>
                <a:srgbClr val="000066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" name="Text Box 27"/>
            <p:cNvSpPr txBox="1">
              <a:spLocks noChangeArrowheads="1"/>
            </p:cNvSpPr>
            <p:nvPr/>
          </p:nvSpPr>
          <p:spPr bwMode="auto">
            <a:xfrm>
              <a:off x="897" y="3545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800" dirty="0">
                  <a:latin typeface="Arial" charset="0"/>
                </a:rPr>
                <a:t>В</a:t>
              </a:r>
            </a:p>
          </p:txBody>
        </p:sp>
        <p:sp>
          <p:nvSpPr>
            <p:cNvPr id="68" name="Line 50"/>
            <p:cNvSpPr>
              <a:spLocks noChangeShapeType="1"/>
            </p:cNvSpPr>
            <p:nvPr/>
          </p:nvSpPr>
          <p:spPr bwMode="auto">
            <a:xfrm>
              <a:off x="240" y="3011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" name="Text Box 51"/>
            <p:cNvSpPr txBox="1">
              <a:spLocks noChangeArrowheads="1"/>
            </p:cNvSpPr>
            <p:nvPr/>
          </p:nvSpPr>
          <p:spPr bwMode="auto">
            <a:xfrm>
              <a:off x="240" y="2809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2000">
                  <a:latin typeface="Arial" charset="0"/>
                </a:rPr>
                <a:t>А</a:t>
              </a:r>
            </a:p>
          </p:txBody>
        </p:sp>
        <p:sp>
          <p:nvSpPr>
            <p:cNvPr id="70" name="Text Box 52"/>
            <p:cNvSpPr txBox="1">
              <a:spLocks noChangeArrowheads="1"/>
            </p:cNvSpPr>
            <p:nvPr/>
          </p:nvSpPr>
          <p:spPr bwMode="auto">
            <a:xfrm>
              <a:off x="1488" y="2819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2000">
                  <a:latin typeface="Arial" charset="0"/>
                </a:rPr>
                <a:t>А</a:t>
              </a:r>
            </a:p>
          </p:txBody>
        </p:sp>
        <p:sp>
          <p:nvSpPr>
            <p:cNvPr id="71" name="Text Box 56"/>
            <p:cNvSpPr txBox="1">
              <a:spLocks noChangeArrowheads="1"/>
            </p:cNvSpPr>
            <p:nvPr/>
          </p:nvSpPr>
          <p:spPr bwMode="auto">
            <a:xfrm>
              <a:off x="1200" y="26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/>
                <a:t>v</a:t>
              </a:r>
              <a:endParaRPr lang="ru-RU" sz="1600"/>
            </a:p>
          </p:txBody>
        </p:sp>
        <p:sp>
          <p:nvSpPr>
            <p:cNvPr id="72" name="Text Box 66"/>
            <p:cNvSpPr txBox="1">
              <a:spLocks noChangeArrowheads="1"/>
            </p:cNvSpPr>
            <p:nvPr/>
          </p:nvSpPr>
          <p:spPr bwMode="auto">
            <a:xfrm>
              <a:off x="20" y="3969"/>
              <a:ext cx="1756" cy="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600" b="1" dirty="0">
                  <a:latin typeface="Arial" charset="0"/>
                </a:rPr>
                <a:t>В </a:t>
              </a:r>
              <a:r>
                <a:rPr lang="ru-RU" sz="1600" b="1" dirty="0" smtClean="0">
                  <a:latin typeface="Arial" charset="0"/>
                </a:rPr>
                <a:t>– </a:t>
              </a:r>
              <a:r>
                <a:rPr lang="ru-RU" sz="1600" b="1" dirty="0" err="1" smtClean="0">
                  <a:latin typeface="Arial" charset="0"/>
                </a:rPr>
                <a:t>паҳноии</a:t>
              </a:r>
              <a:r>
                <a:rPr lang="ru-RU" sz="1600" b="1" dirty="0" smtClean="0">
                  <a:latin typeface="Arial" charset="0"/>
                </a:rPr>
                <a:t> блоки </a:t>
              </a:r>
              <a:r>
                <a:rPr lang="ru-RU" sz="1600" b="1" dirty="0" err="1" smtClean="0">
                  <a:latin typeface="Arial" charset="0"/>
                </a:rPr>
                <a:t>турбинаро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муайян</a:t>
              </a:r>
              <a:r>
                <a:rPr lang="ru-RU" sz="1600" b="1" dirty="0" smtClean="0">
                  <a:latin typeface="Arial" charset="0"/>
                </a:rPr>
                <a:t> </a:t>
              </a:r>
              <a:r>
                <a:rPr lang="ru-RU" sz="1600" b="1" dirty="0" err="1" smtClean="0">
                  <a:latin typeface="Arial" charset="0"/>
                </a:rPr>
                <a:t>мекунад</a:t>
              </a:r>
              <a:r>
                <a:rPr lang="ru-RU" sz="1600" b="1" dirty="0" smtClean="0">
                  <a:latin typeface="Arial" charset="0"/>
                </a:rPr>
                <a:t>.</a:t>
              </a:r>
              <a:endParaRPr lang="ru-RU" sz="1600" b="1" dirty="0">
                <a:latin typeface="Arial" charset="0"/>
              </a:endParaRPr>
            </a:p>
          </p:txBody>
        </p:sp>
      </p:grpSp>
      <p:pic>
        <p:nvPicPr>
          <p:cNvPr id="73" name="Picture 1" descr="C:\Users\nasrullo\Desktop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0513" y="0"/>
            <a:ext cx="911487" cy="1214422"/>
          </a:xfrm>
          <a:prstGeom prst="rect">
            <a:avLst/>
          </a:prstGeom>
          <a:noFill/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КАФЕДРАИ </a:t>
            </a:r>
            <a:r>
              <a:rPr lang="tg-Cyrl-TJ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“НЕРУГОҲҲОИ ЭЛЕКТРИКӢ”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Ҳасанзода Н.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nasrullo-5445@mail.ru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183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51" grpId="0" autoUpdateAnimBg="0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3662</TotalTime>
  <Words>1468</Words>
  <Application>Microsoft Office PowerPoint</Application>
  <PresentationFormat>Произвольный</PresentationFormat>
  <Paragraphs>279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1_Тема Office</vt:lpstr>
      <vt:lpstr>2_Тема Office</vt:lpstr>
      <vt:lpstr>3_Тема Office</vt:lpstr>
      <vt:lpstr>Фотография Photo Editor</vt:lpstr>
      <vt:lpstr>Equation</vt:lpstr>
      <vt:lpstr>Формула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Иншоотхои энергетики ва тачхизоти МБГЭ</dc:title>
  <dc:creator>ЭАТ</dc:creator>
  <cp:lastModifiedBy>nasrullo</cp:lastModifiedBy>
  <cp:revision>271</cp:revision>
  <cp:lastPrinted>2022-07-28T20:31:48Z</cp:lastPrinted>
  <dcterms:created xsi:type="dcterms:W3CDTF">2012-02-08T09:07:26Z</dcterms:created>
  <dcterms:modified xsi:type="dcterms:W3CDTF">2024-09-14T10:10:43Z</dcterms:modified>
</cp:coreProperties>
</file>