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0"/>
  </p:notesMasterIdLst>
  <p:handoutMasterIdLst>
    <p:handoutMasterId r:id="rId21"/>
  </p:handoutMasterIdLst>
  <p:sldIdLst>
    <p:sldId id="415" r:id="rId4"/>
    <p:sldId id="414" r:id="rId5"/>
    <p:sldId id="411" r:id="rId6"/>
    <p:sldId id="399" r:id="rId7"/>
    <p:sldId id="400" r:id="rId8"/>
    <p:sldId id="401" r:id="rId9"/>
    <p:sldId id="402" r:id="rId10"/>
    <p:sldId id="410" r:id="rId11"/>
    <p:sldId id="408" r:id="rId12"/>
    <p:sldId id="409" r:id="rId13"/>
    <p:sldId id="407" r:id="rId14"/>
    <p:sldId id="406" r:id="rId15"/>
    <p:sldId id="403" r:id="rId16"/>
    <p:sldId id="379" r:id="rId17"/>
    <p:sldId id="404" r:id="rId18"/>
    <p:sldId id="386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76" autoAdjust="0"/>
  </p:normalViewPr>
  <p:slideViewPr>
    <p:cSldViewPr>
      <p:cViewPr varScale="1">
        <p:scale>
          <a:sx n="69" d="100"/>
          <a:sy n="69" d="100"/>
        </p:scale>
        <p:origin x="-75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756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49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13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39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08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08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55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5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25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88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69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822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94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48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74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475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3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88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422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69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294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24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3987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47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094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13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5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817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958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750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0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68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51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18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4628" y="5699485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Номзади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техникӣ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дотсент</a:t>
            </a:r>
            <a:endParaRPr lang="tg-Cyrl-TJ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ҲАСАНЗОДА НАСРУЛЛО</a:t>
            </a: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935338080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nasrullo-5445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3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8106" y="3582508"/>
            <a:ext cx="1654174" cy="2203946"/>
          </a:xfrm>
          <a:prstGeom prst="rect">
            <a:avLst/>
          </a:prstGeom>
          <a:noFill/>
        </p:spPr>
      </p:pic>
      <p:pic>
        <p:nvPicPr>
          <p:cNvPr id="10" name="Рисунок 9" descr="4f9cafb0ce17e159deacea61493668d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84" y="4000504"/>
            <a:ext cx="4643470" cy="27314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1694624" y="2677065"/>
            <a:ext cx="8544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ФАННИ</a:t>
            </a:r>
          </a:p>
          <a:p>
            <a:pPr algn="ctr"/>
            <a:r>
              <a:rPr lang="tg-Cyrl-TJ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МАНБАЪҲОИ БАРҚАРОРШАВАНДАИ ЭНЕРГИЯ</a:t>
            </a:r>
            <a:r>
              <a:rPr lang="tg-Cyrl-TJ" sz="1400" b="1" dirty="0" smtClean="0">
                <a:solidFill>
                  <a:srgbClr val="C00000"/>
                </a:solidFill>
              </a:rPr>
              <a:t/>
            </a:r>
            <a:br>
              <a:rPr lang="tg-Cyrl-TJ" sz="1400" b="1" dirty="0" smtClean="0">
                <a:solidFill>
                  <a:srgbClr val="C00000"/>
                </a:solidFill>
              </a:rPr>
            </a:br>
            <a:r>
              <a:rPr lang="tg-Cyrl-TJ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№4</a:t>
            </a:r>
            <a:endParaRPr lang="tg-Cyrl-TJ" sz="20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0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 ва намудҳои он</a:t>
            </a:r>
            <a:endParaRPr lang="tg-Cyrl-TJ" sz="20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0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10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Намунаи Сарбандҳои </a:t>
            </a:r>
            <a:r>
              <a:rPr lang="tg-Cyrl-TJ" sz="24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матоъгин (аз матоъ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16" y="2132850"/>
            <a:ext cx="3744416" cy="25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20978"/>
            <a:ext cx="5021138" cy="29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7"/>
          <a:stretch/>
        </p:blipFill>
        <p:spPr bwMode="auto">
          <a:xfrm>
            <a:off x="4223792" y="3539464"/>
            <a:ext cx="3896421" cy="252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79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11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4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Сарбандҳои матоъгин (аз матоъ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g-Cyrl-TJ" sz="20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21044" y="2147717"/>
            <a:ext cx="4176464" cy="3655737"/>
            <a:chOff x="1321044" y="2147717"/>
            <a:chExt cx="4176464" cy="365573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03" y="2147717"/>
              <a:ext cx="4024312" cy="3633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21044" y="5157123"/>
              <a:ext cx="4176464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g-Cyrl-TJ" dirty="0" smtClean="0">
                  <a:latin typeface="Times New Roman" pitchFamily="18" charset="0"/>
                  <a:cs typeface="Times New Roman" pitchFamily="18" charset="0"/>
                </a:rPr>
                <a:t>Схемаи сарбанди матоъгинӣ намуди мембраннагӣ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519788" y="2223918"/>
            <a:ext cx="4176464" cy="3579535"/>
            <a:chOff x="6519788" y="2223918"/>
            <a:chExt cx="4176464" cy="3579535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064" y="2223918"/>
              <a:ext cx="3871912" cy="348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19788" y="5157122"/>
              <a:ext cx="4176464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g-Cyrl-TJ" dirty="0" smtClean="0">
                  <a:latin typeface="Times New Roman" pitchFamily="18" charset="0"/>
                  <a:cs typeface="Times New Roman" pitchFamily="18" charset="0"/>
                </a:rPr>
                <a:t>Схемаи сарбанди матоъгинӣ намуди омехта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21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Сарбанди чӯбин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18442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Сарбанди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чубин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сарбандест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иншооти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асосии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обнигоҳдоранда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борбардори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асосан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сузанбарг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санавбар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арча)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сохта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шудааст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g-Cyrl-TJ" dirty="0" smtClean="0">
                <a:latin typeface="Times New Roman" pitchFamily="18" charset="0"/>
                <a:cs typeface="Times New Roman" pitchFamily="18" charset="0"/>
              </a:rPr>
              <a:t>Сарбандҳои чӯбин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тазйиқҳои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(2-4 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ё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4-8 м),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обпарто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сохта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мешаванд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39" y="184421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30" y="3284984"/>
            <a:ext cx="4094266" cy="280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8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Сарбанди габионӣ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7408" y="1846268"/>
            <a:ext cx="10321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g-Cyrl-TJ" sz="2000" b="1" dirty="0">
                <a:latin typeface="Times New Roman" pitchFamily="18" charset="0"/>
                <a:cs typeface="Times New Roman" pitchFamily="18" charset="0"/>
              </a:rPr>
              <a:t>Сарбандҳои 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габионӣ </a:t>
            </a:r>
            <a:r>
              <a:rPr lang="tg-Cyrl-TJ" sz="2000" dirty="0">
                <a:latin typeface="Times New Roman" pitchFamily="18" charset="0"/>
                <a:cs typeface="Times New Roman" pitchFamily="18" charset="0"/>
              </a:rPr>
              <a:t>девори 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иборат аз қуттиҳои симтурӣ </a:t>
            </a:r>
            <a:r>
              <a:rPr lang="tg-Cyrl-TJ" sz="2000" dirty="0">
                <a:latin typeface="Times New Roman" pitchFamily="18" charset="0"/>
                <a:cs typeface="Times New Roman" pitchFamily="18" charset="0"/>
              </a:rPr>
              <a:t>(габион) 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tg-Cyrl-TJ" sz="2000" dirty="0">
                <a:latin typeface="Times New Roman" pitchFamily="18" charset="0"/>
                <a:cs typeface="Times New Roman" pitchFamily="18" charset="0"/>
              </a:rPr>
              <a:t>, ки бо 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сангҳои гуногунҳаҷм </a:t>
            </a:r>
            <a:r>
              <a:rPr lang="tg-Cyrl-TJ" sz="2000" dirty="0">
                <a:latin typeface="Times New Roman" pitchFamily="18" charset="0"/>
                <a:cs typeface="Times New Roman" pitchFamily="18" charset="0"/>
              </a:rPr>
              <a:t>пур карда мешаванд. Қуттиҳо аз сими пурқувват бо рӯйпӯши махсуси зидди 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зангзанӣ (корозия) </a:t>
            </a:r>
            <a:r>
              <a:rPr lang="tg-Cyrl-TJ" sz="2000" dirty="0">
                <a:latin typeface="Times New Roman" pitchFamily="18" charset="0"/>
                <a:cs typeface="Times New Roman" pitchFamily="18" charset="0"/>
              </a:rPr>
              <a:t>сохта шудаанд ва тарҳи онҳо тавре аст, ки пурра 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истифодашвии </a:t>
            </a:r>
            <a:r>
              <a:rPr lang="tg-Cyrl-TJ" sz="2000" dirty="0">
                <a:latin typeface="Times New Roman" pitchFamily="18" charset="0"/>
                <a:cs typeface="Times New Roman" pitchFamily="18" charset="0"/>
              </a:rPr>
              <a:t>хосиятҳои устувории металлро 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имкон медиҳад.</a:t>
            </a:r>
            <a:endParaRPr lang="tg-Cyrl-TJ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03" y="2852936"/>
            <a:ext cx="3091275" cy="309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4" y="3179830"/>
            <a:ext cx="3708412" cy="278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25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Обанбори НБО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876" y="1621589"/>
            <a:ext cx="11377263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/>
              <a:t>Тавсифи обанборҳо</a:t>
            </a:r>
            <a:endParaRPr lang="ru-RU" sz="2000" i="1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202579" y="3692437"/>
            <a:ext cx="4739217" cy="2301875"/>
            <a:chOff x="144" y="2160"/>
            <a:chExt cx="2565" cy="1920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84" y="2448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84" y="374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0" y="2592"/>
              <a:ext cx="2218" cy="1041"/>
            </a:xfrm>
            <a:custGeom>
              <a:avLst/>
              <a:gdLst>
                <a:gd name="T0" fmla="*/ 0 w 2218"/>
                <a:gd name="T1" fmla="*/ 1041 h 1041"/>
                <a:gd name="T2" fmla="*/ 162 w 2218"/>
                <a:gd name="T3" fmla="*/ 733 h 1041"/>
                <a:gd name="T4" fmla="*/ 490 w 2218"/>
                <a:gd name="T5" fmla="*/ 480 h 1041"/>
                <a:gd name="T6" fmla="*/ 827 w 2218"/>
                <a:gd name="T7" fmla="*/ 344 h 1041"/>
                <a:gd name="T8" fmla="*/ 1184 w 2218"/>
                <a:gd name="T9" fmla="*/ 198 h 1041"/>
                <a:gd name="T10" fmla="*/ 1834 w 2218"/>
                <a:gd name="T11" fmla="*/ 48 h 1041"/>
                <a:gd name="T12" fmla="*/ 2218 w 2218"/>
                <a:gd name="T13" fmla="*/ 0 h 10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8" h="1041">
                  <a:moveTo>
                    <a:pt x="0" y="1041"/>
                  </a:moveTo>
                  <a:cubicBezTo>
                    <a:pt x="27" y="990"/>
                    <a:pt x="80" y="826"/>
                    <a:pt x="162" y="733"/>
                  </a:cubicBezTo>
                  <a:cubicBezTo>
                    <a:pt x="244" y="640"/>
                    <a:pt x="379" y="545"/>
                    <a:pt x="490" y="480"/>
                  </a:cubicBezTo>
                  <a:cubicBezTo>
                    <a:pt x="601" y="415"/>
                    <a:pt x="711" y="391"/>
                    <a:pt x="827" y="344"/>
                  </a:cubicBezTo>
                  <a:cubicBezTo>
                    <a:pt x="943" y="297"/>
                    <a:pt x="1016" y="247"/>
                    <a:pt x="1184" y="198"/>
                  </a:cubicBezTo>
                  <a:cubicBezTo>
                    <a:pt x="1352" y="149"/>
                    <a:pt x="1662" y="81"/>
                    <a:pt x="1834" y="48"/>
                  </a:cubicBezTo>
                  <a:cubicBezTo>
                    <a:pt x="2006" y="15"/>
                    <a:pt x="2114" y="4"/>
                    <a:pt x="2218" y="0"/>
                  </a:cubicBezTo>
                </a:path>
              </a:pathLst>
            </a:custGeom>
            <a:noFill/>
            <a:ln w="57150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84" y="268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064" y="268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4" y="30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960" y="312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960" y="360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432" y="40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84" y="37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aphicFrame>
          <p:nvGraphicFramePr>
            <p:cNvPr id="31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75218215"/>
                </p:ext>
              </p:extLst>
            </p:nvPr>
          </p:nvGraphicFramePr>
          <p:xfrm>
            <a:off x="288" y="2160"/>
            <a:ext cx="288" cy="288"/>
          </p:xfrm>
          <a:graphic>
            <a:graphicData uri="http://schemas.openxmlformats.org/presentationml/2006/ole">
              <p:oleObj spid="_x0000_s8480" name="Формула" r:id="rId3" imgW="241200" imgH="241200" progId="Equation.3">
                <p:embed/>
              </p:oleObj>
            </a:graphicData>
          </a:graphic>
        </p:graphicFrame>
        <p:graphicFrame>
          <p:nvGraphicFramePr>
            <p:cNvPr id="3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955994864"/>
                </p:ext>
              </p:extLst>
            </p:nvPr>
          </p:nvGraphicFramePr>
          <p:xfrm>
            <a:off x="1193" y="3305"/>
            <a:ext cx="654" cy="303"/>
          </p:xfrm>
          <a:graphic>
            <a:graphicData uri="http://schemas.openxmlformats.org/presentationml/2006/ole">
              <p:oleObj spid="_x0000_s8481" name="Формула" r:id="rId4" imgW="545760" imgH="253800" progId="Equation.3">
                <p:embed/>
              </p:oleObj>
            </a:graphicData>
          </a:graphic>
        </p:graphicFrame>
        <p:graphicFrame>
          <p:nvGraphicFramePr>
            <p:cNvPr id="3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78664233"/>
                </p:ext>
              </p:extLst>
            </p:nvPr>
          </p:nvGraphicFramePr>
          <p:xfrm>
            <a:off x="1205" y="3785"/>
            <a:ext cx="449" cy="287"/>
          </p:xfrm>
          <a:graphic>
            <a:graphicData uri="http://schemas.openxmlformats.org/presentationml/2006/ole">
              <p:oleObj spid="_x0000_s8482" name="Формула" r:id="rId5" imgW="393480" imgH="253800" progId="Equation.3">
                <p:embed/>
              </p:oleObj>
            </a:graphicData>
          </a:graphic>
        </p:graphicFrame>
        <p:graphicFrame>
          <p:nvGraphicFramePr>
            <p:cNvPr id="34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715185036"/>
                </p:ext>
              </p:extLst>
            </p:nvPr>
          </p:nvGraphicFramePr>
          <p:xfrm>
            <a:off x="758" y="3696"/>
            <a:ext cx="303" cy="288"/>
          </p:xfrm>
          <a:graphic>
            <a:graphicData uri="http://schemas.openxmlformats.org/presentationml/2006/ole">
              <p:oleObj spid="_x0000_s8483" name="Формула" r:id="rId6" imgW="253800" imgH="241200" progId="Equation.3">
                <p:embed/>
              </p:oleObj>
            </a:graphicData>
          </a:graphic>
        </p:graphicFrame>
        <p:graphicFrame>
          <p:nvGraphicFramePr>
            <p:cNvPr id="35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12250878"/>
                </p:ext>
              </p:extLst>
            </p:nvPr>
          </p:nvGraphicFramePr>
          <p:xfrm>
            <a:off x="2356" y="3370"/>
            <a:ext cx="353" cy="391"/>
          </p:xfrm>
          <a:graphic>
            <a:graphicData uri="http://schemas.openxmlformats.org/presentationml/2006/ole">
              <p:oleObj spid="_x0000_s8484" name="Формула" r:id="rId7" imgW="215640" imgH="241200" progId="Equation.3">
                <p:embed/>
              </p:oleObj>
            </a:graphicData>
          </a:graphic>
        </p:graphicFrame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807" y="2474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 dirty="0" smtClean="0">
                  <a:latin typeface="Arial" charset="0"/>
                  <a:sym typeface="Symbol" pitchFamily="18" charset="2"/>
                </a:rPr>
                <a:t>С</a:t>
              </a:r>
              <a:r>
                <a:rPr lang="ru-RU" sz="1600" dirty="0" smtClean="0">
                  <a:latin typeface="Arial" charset="0"/>
                </a:rPr>
                <a:t>Н</a:t>
              </a:r>
              <a:endParaRPr lang="ru-RU" sz="1600" dirty="0">
                <a:latin typeface="Arial" charset="0"/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432" y="2880"/>
              <a:ext cx="52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 dirty="0" smtClean="0">
                  <a:latin typeface="Arial" charset="0"/>
                  <a:sym typeface="Symbol" pitchFamily="18" charset="2"/>
                </a:rPr>
                <a:t></a:t>
              </a:r>
              <a:r>
                <a:rPr lang="ru-RU" sz="1600" dirty="0" smtClean="0">
                  <a:latin typeface="Arial" charset="0"/>
                </a:rPr>
                <a:t>СҲМ</a:t>
              </a:r>
              <a:endParaRPr lang="ru-RU" sz="1600" dirty="0">
                <a:latin typeface="Arial" charset="0"/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144" y="2496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 b="1" dirty="0">
                  <a:latin typeface="Arial" charset="0"/>
                </a:rPr>
                <a:t>М</a:t>
              </a: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2208" y="379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2000" b="1" dirty="0">
                  <a:latin typeface="Arial" charset="0"/>
                </a:rPr>
                <a:t>км</a:t>
              </a:r>
              <a:r>
                <a:rPr lang="ru-RU" sz="2000" b="1" baseline="30000" dirty="0">
                  <a:latin typeface="Arial" charset="0"/>
                </a:rPr>
                <a:t>3</a:t>
              </a:r>
              <a:endParaRPr lang="ru-RU" sz="2000" b="1" dirty="0">
                <a:latin typeface="Arial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342571" y="1846267"/>
            <a:ext cx="5941804" cy="3016333"/>
            <a:chOff x="5431339" y="2518943"/>
            <a:chExt cx="6299200" cy="3246856"/>
          </a:xfrm>
        </p:grpSpPr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5431339" y="2518943"/>
              <a:ext cx="6299200" cy="3246856"/>
              <a:chOff x="0" y="351"/>
              <a:chExt cx="3264" cy="2289"/>
            </a:xfrm>
          </p:grpSpPr>
          <p:sp>
            <p:nvSpPr>
              <p:cNvPr id="41" name="Rectangle 13" descr="Светлый горизонтальный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2064" cy="480"/>
              </a:xfrm>
              <a:prstGeom prst="rect">
                <a:avLst/>
              </a:prstGeom>
              <a:pattFill prst="ltHorz">
                <a:fgClr>
                  <a:srgbClr val="00FFFF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2" name="Rectangle 8" descr="Широкий диагональный 2"/>
              <p:cNvSpPr>
                <a:spLocks noChangeArrowheads="1"/>
              </p:cNvSpPr>
              <p:nvPr/>
            </p:nvSpPr>
            <p:spPr bwMode="auto">
              <a:xfrm rot="2419633">
                <a:off x="0" y="1728"/>
                <a:ext cx="1824" cy="288"/>
              </a:xfrm>
              <a:prstGeom prst="rect">
                <a:avLst/>
              </a:prstGeom>
              <a:pattFill prst="wdUpDiag">
                <a:fgClr>
                  <a:schemeClr val="folHlink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3" name="Rectangle 9" descr="Широкий диагональный 2"/>
              <p:cNvSpPr>
                <a:spLocks noChangeArrowheads="1"/>
              </p:cNvSpPr>
              <p:nvPr/>
            </p:nvSpPr>
            <p:spPr bwMode="auto">
              <a:xfrm rot="600483">
                <a:off x="1440" y="2352"/>
                <a:ext cx="1824" cy="288"/>
              </a:xfrm>
              <a:prstGeom prst="rect">
                <a:avLst/>
              </a:prstGeom>
              <a:pattFill prst="wdUpDiag">
                <a:fgClr>
                  <a:schemeClr val="folHlink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288" y="816"/>
                <a:ext cx="2736" cy="1680"/>
              </a:xfrm>
              <a:custGeom>
                <a:avLst/>
                <a:gdLst>
                  <a:gd name="T0" fmla="*/ 0 w 2736"/>
                  <a:gd name="T1" fmla="*/ 0 h 1680"/>
                  <a:gd name="T2" fmla="*/ 240 w 2736"/>
                  <a:gd name="T3" fmla="*/ 528 h 1680"/>
                  <a:gd name="T4" fmla="*/ 672 w 2736"/>
                  <a:gd name="T5" fmla="*/ 912 h 1680"/>
                  <a:gd name="T6" fmla="*/ 1253 w 2736"/>
                  <a:gd name="T7" fmla="*/ 1406 h 1680"/>
                  <a:gd name="T8" fmla="*/ 2736 w 2736"/>
                  <a:gd name="T9" fmla="*/ 1680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36" h="1680">
                    <a:moveTo>
                      <a:pt x="0" y="0"/>
                    </a:moveTo>
                    <a:cubicBezTo>
                      <a:pt x="64" y="188"/>
                      <a:pt x="128" y="376"/>
                      <a:pt x="240" y="528"/>
                    </a:cubicBezTo>
                    <a:cubicBezTo>
                      <a:pt x="352" y="680"/>
                      <a:pt x="503" y="766"/>
                      <a:pt x="672" y="912"/>
                    </a:cubicBezTo>
                    <a:cubicBezTo>
                      <a:pt x="841" y="1058"/>
                      <a:pt x="909" y="1278"/>
                      <a:pt x="1253" y="1406"/>
                    </a:cubicBezTo>
                    <a:cubicBezTo>
                      <a:pt x="1597" y="1534"/>
                      <a:pt x="2427" y="1623"/>
                      <a:pt x="2736" y="168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5" name="AutoShape 7"/>
              <p:cNvSpPr>
                <a:spLocks noChangeArrowheads="1"/>
              </p:cNvSpPr>
              <p:nvPr/>
            </p:nvSpPr>
            <p:spPr bwMode="auto">
              <a:xfrm rot="10786894">
                <a:off x="2784" y="720"/>
                <a:ext cx="96" cy="1728"/>
              </a:xfrm>
              <a:custGeom>
                <a:avLst/>
                <a:gdLst>
                  <a:gd name="T0" fmla="*/ 84 w 21600"/>
                  <a:gd name="T1" fmla="*/ 864 h 21600"/>
                  <a:gd name="T2" fmla="*/ 48 w 21600"/>
                  <a:gd name="T3" fmla="*/ 1728 h 21600"/>
                  <a:gd name="T4" fmla="*/ 12 w 21600"/>
                  <a:gd name="T5" fmla="*/ 864 h 21600"/>
                  <a:gd name="T6" fmla="*/ 4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480" y="864"/>
                <a:ext cx="2352" cy="296"/>
              </a:xfrm>
              <a:custGeom>
                <a:avLst/>
                <a:gdLst>
                  <a:gd name="T0" fmla="*/ 0 w 2352"/>
                  <a:gd name="T1" fmla="*/ 0 h 296"/>
                  <a:gd name="T2" fmla="*/ 96 w 2352"/>
                  <a:gd name="T3" fmla="*/ 96 h 296"/>
                  <a:gd name="T4" fmla="*/ 288 w 2352"/>
                  <a:gd name="T5" fmla="*/ 240 h 296"/>
                  <a:gd name="T6" fmla="*/ 864 w 2352"/>
                  <a:gd name="T7" fmla="*/ 288 h 296"/>
                  <a:gd name="T8" fmla="*/ 2352 w 2352"/>
                  <a:gd name="T9" fmla="*/ 288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52" h="296">
                    <a:moveTo>
                      <a:pt x="0" y="0"/>
                    </a:moveTo>
                    <a:cubicBezTo>
                      <a:pt x="24" y="28"/>
                      <a:pt x="48" y="56"/>
                      <a:pt x="96" y="96"/>
                    </a:cubicBezTo>
                    <a:cubicBezTo>
                      <a:pt x="144" y="136"/>
                      <a:pt x="160" y="208"/>
                      <a:pt x="288" y="240"/>
                    </a:cubicBezTo>
                    <a:cubicBezTo>
                      <a:pt x="416" y="272"/>
                      <a:pt x="520" y="280"/>
                      <a:pt x="864" y="288"/>
                    </a:cubicBezTo>
                    <a:cubicBezTo>
                      <a:pt x="1208" y="296"/>
                      <a:pt x="2104" y="288"/>
                      <a:pt x="2352" y="288"/>
                    </a:cubicBezTo>
                  </a:path>
                </a:pathLst>
              </a:custGeom>
              <a:noFill/>
              <a:ln w="57150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1104" y="1584"/>
                <a:ext cx="1728" cy="168"/>
              </a:xfrm>
              <a:custGeom>
                <a:avLst/>
                <a:gdLst>
                  <a:gd name="T0" fmla="*/ 0 w 1728"/>
                  <a:gd name="T1" fmla="*/ 0 h 168"/>
                  <a:gd name="T2" fmla="*/ 144 w 1728"/>
                  <a:gd name="T3" fmla="*/ 144 h 168"/>
                  <a:gd name="T4" fmla="*/ 336 w 1728"/>
                  <a:gd name="T5" fmla="*/ 144 h 168"/>
                  <a:gd name="T6" fmla="*/ 1728 w 1728"/>
                  <a:gd name="T7" fmla="*/ 144 h 1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8" h="168">
                    <a:moveTo>
                      <a:pt x="0" y="0"/>
                    </a:moveTo>
                    <a:cubicBezTo>
                      <a:pt x="44" y="60"/>
                      <a:pt x="88" y="120"/>
                      <a:pt x="144" y="144"/>
                    </a:cubicBezTo>
                    <a:cubicBezTo>
                      <a:pt x="200" y="168"/>
                      <a:pt x="72" y="144"/>
                      <a:pt x="336" y="144"/>
                    </a:cubicBezTo>
                    <a:cubicBezTo>
                      <a:pt x="600" y="144"/>
                      <a:pt x="1496" y="144"/>
                      <a:pt x="1728" y="144"/>
                    </a:cubicBezTo>
                  </a:path>
                </a:pathLst>
              </a:custGeom>
              <a:noFill/>
              <a:ln w="571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1248" y="816"/>
                <a:ext cx="720" cy="0"/>
              </a:xfrm>
              <a:prstGeom prst="line">
                <a:avLst/>
              </a:prstGeom>
              <a:noFill/>
              <a:ln w="571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9" name="Text Box 15"/>
              <p:cNvSpPr txBox="1">
                <a:spLocks noChangeArrowheads="1"/>
              </p:cNvSpPr>
              <p:nvPr/>
            </p:nvSpPr>
            <p:spPr bwMode="auto">
              <a:xfrm>
                <a:off x="2208" y="940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dirty="0" smtClean="0">
                    <a:latin typeface="Arial" charset="0"/>
                    <a:sym typeface="Symbol" pitchFamily="18" charset="2"/>
                  </a:rPr>
                  <a:t>С</a:t>
                </a:r>
                <a:r>
                  <a:rPr lang="ru-RU" sz="1600" dirty="0" smtClean="0">
                    <a:latin typeface="Arial" charset="0"/>
                  </a:rPr>
                  <a:t>Н</a:t>
                </a:r>
                <a:endParaRPr lang="ru-RU" sz="1600" dirty="0">
                  <a:latin typeface="Arial" charset="0"/>
                </a:endParaRPr>
              </a:p>
            </p:txBody>
          </p:sp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2208" y="1516"/>
                <a:ext cx="528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dirty="0" smtClean="0">
                    <a:latin typeface="Arial" charset="0"/>
                    <a:sym typeface="Symbol" pitchFamily="18" charset="2"/>
                  </a:rPr>
                  <a:t></a:t>
                </a:r>
                <a:r>
                  <a:rPr lang="ru-RU" sz="1600" dirty="0" smtClean="0">
                    <a:latin typeface="Arial" charset="0"/>
                  </a:rPr>
                  <a:t>СҲМ</a:t>
                </a:r>
                <a:endParaRPr lang="ru-RU" sz="1600" dirty="0">
                  <a:latin typeface="Arial" charset="0"/>
                </a:endParaRPr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1296" y="604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dirty="0" smtClean="0">
                    <a:latin typeface="Arial" charset="0"/>
                    <a:sym typeface="Symbol" pitchFamily="18" charset="2"/>
                  </a:rPr>
                  <a:t></a:t>
                </a:r>
                <a:r>
                  <a:rPr lang="ru-RU" sz="1600" dirty="0" smtClean="0">
                    <a:latin typeface="Arial" charset="0"/>
                  </a:rPr>
                  <a:t>СБ</a:t>
                </a:r>
                <a:endParaRPr lang="ru-RU" sz="1600" dirty="0">
                  <a:latin typeface="Arial" charset="0"/>
                </a:endParaRPr>
              </a:p>
            </p:txBody>
          </p:sp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auto">
              <a:xfrm>
                <a:off x="1776" y="351"/>
                <a:ext cx="1296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ru-RU" sz="2800" dirty="0"/>
                  <a:t>Сатҳи болоӣ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8201683" y="3793609"/>
              <a:ext cx="1764341" cy="397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Ҳаҷми муфид</a:t>
              </a:r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690525" y="4685181"/>
              <a:ext cx="1598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Ҳаҷми мурда</a:t>
              </a:r>
              <a:endParaRPr lang="ru-RU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450250" y="2819633"/>
            <a:ext cx="581901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Сатҳи нормалӣ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сатҳи максималии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обанбор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истифодабарӣ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ҳаҷми пурраи онро нишон медиҳад.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25067" y="2104222"/>
            <a:ext cx="65190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Сатҳи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баландтарини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(форсированный) обанбор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сатҳи максималии обанбор дар шароити (ҳолати) садамавӣ мебошад.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902995" y="4809805"/>
            <a:ext cx="717721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Сатҳи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ҳаҷми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беманфият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хуфта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 обанбор – сатҳи минималии об ҳангоми истифодабариро дар обанбор нишон медиҳад. Ин сатҳе мебошад, ки то он оби обанборро кам намудан мумкин аст.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02995" y="5733135"/>
            <a:ext cx="717721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Ҳамаи нишондодҳо аз ҷиҳати иқтисодӣ ҳангоми лоиҳакашӣ асоснок карда мешванд.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1" descr="C:\Users\nasrullo\Desktop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33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обамборҳо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5735960" y="1873149"/>
            <a:ext cx="5600700" cy="39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0" y="2420888"/>
            <a:ext cx="5616624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а - </a:t>
            </a:r>
            <a:r>
              <a:rPr lang="ru-RU" sz="2000" dirty="0" err="1"/>
              <a:t>сарбанди</a:t>
            </a:r>
            <a:r>
              <a:rPr lang="ru-RU" sz="2000" dirty="0"/>
              <a:t> </a:t>
            </a:r>
            <a:r>
              <a:rPr lang="ru-RU" sz="2000" dirty="0" err="1"/>
              <a:t>водӣ</a:t>
            </a:r>
            <a:r>
              <a:rPr lang="ru-RU" sz="2000" dirty="0"/>
              <a:t>; б - </a:t>
            </a:r>
            <a:r>
              <a:rPr lang="ru-RU" sz="2000" dirty="0" err="1" smtClean="0"/>
              <a:t>ҳавзи</a:t>
            </a:r>
            <a:r>
              <a:rPr lang="ru-RU" sz="2000" dirty="0" smtClean="0"/>
              <a:t> </a:t>
            </a:r>
            <a:r>
              <a:rPr lang="ru-RU" sz="2000" dirty="0" err="1"/>
              <a:t>сарбанд</a:t>
            </a:r>
            <a:r>
              <a:rPr lang="ru-RU" sz="2000" dirty="0"/>
              <a:t> (</a:t>
            </a:r>
            <a:r>
              <a:rPr lang="ru-RU" sz="2000" dirty="0" err="1"/>
              <a:t>кӯли</a:t>
            </a:r>
            <a:r>
              <a:rPr lang="ru-RU" sz="2000" dirty="0"/>
              <a:t> </a:t>
            </a:r>
            <a:r>
              <a:rPr lang="ru-RU" sz="2000" dirty="0" err="1"/>
              <a:t>сарбанд</a:t>
            </a:r>
            <a:r>
              <a:rPr lang="ru-RU" sz="2000" dirty="0"/>
              <a:t>); в - </a:t>
            </a:r>
            <a:r>
              <a:rPr lang="ru-RU" sz="2000" dirty="0" err="1" smtClean="0"/>
              <a:t>ҳавзи</a:t>
            </a:r>
            <a:r>
              <a:rPr lang="ru-RU" sz="2000" dirty="0" smtClean="0"/>
              <a:t> </a:t>
            </a:r>
            <a:r>
              <a:rPr lang="ru-RU" sz="2000" dirty="0" err="1"/>
              <a:t>яклухт</a:t>
            </a:r>
            <a:r>
              <a:rPr lang="ru-RU" sz="2000" dirty="0"/>
              <a:t>; г - </a:t>
            </a:r>
            <a:r>
              <a:rPr lang="ru-RU" sz="2000" dirty="0" err="1" smtClean="0"/>
              <a:t>ҳавзи</a:t>
            </a:r>
            <a:r>
              <a:rPr lang="ru-RU" sz="2000" dirty="0" smtClean="0"/>
              <a:t> </a:t>
            </a:r>
            <a:r>
              <a:rPr lang="ru-RU" sz="2000" dirty="0" err="1"/>
              <a:t>яклухт</a:t>
            </a:r>
            <a:r>
              <a:rPr lang="ru-RU" sz="2000" dirty="0"/>
              <a:t> дар </a:t>
            </a:r>
            <a:r>
              <a:rPr lang="ru-RU" sz="2000" dirty="0" err="1"/>
              <a:t>нерӯгоҳи</a:t>
            </a:r>
            <a:r>
              <a:rPr lang="ru-RU" sz="2000" dirty="0"/>
              <a:t> </a:t>
            </a:r>
            <a:r>
              <a:rPr lang="ru-RU" sz="2000" dirty="0" err="1"/>
              <a:t>барқии</a:t>
            </a:r>
            <a:r>
              <a:rPr lang="ru-RU" sz="2000" dirty="0"/>
              <a:t> </a:t>
            </a:r>
            <a:r>
              <a:rPr lang="ru-RU" sz="2000" dirty="0" err="1" smtClean="0"/>
              <a:t>обзахиравӣ</a:t>
            </a:r>
            <a:r>
              <a:rPr lang="ru-RU" sz="2000" dirty="0"/>
              <a:t>; д - </a:t>
            </a:r>
            <a:r>
              <a:rPr lang="ru-RU" sz="2000" dirty="0" err="1"/>
              <a:t>сарбанди</a:t>
            </a:r>
            <a:r>
              <a:rPr lang="ru-RU" sz="2000" dirty="0"/>
              <a:t> </a:t>
            </a:r>
            <a:r>
              <a:rPr lang="ru-RU" sz="2000" dirty="0" err="1"/>
              <a:t>водӣ</a:t>
            </a:r>
            <a:r>
              <a:rPr lang="ru-RU" sz="2000" dirty="0"/>
              <a:t> дар </a:t>
            </a:r>
            <a:r>
              <a:rPr lang="ru-RU" sz="2000" dirty="0" err="1"/>
              <a:t>халиҷи</a:t>
            </a:r>
            <a:r>
              <a:rPr lang="ru-RU" sz="2000" dirty="0"/>
              <a:t> </a:t>
            </a:r>
            <a:r>
              <a:rPr lang="ru-RU" sz="2000" dirty="0" err="1"/>
              <a:t>нерӯгоҳи</a:t>
            </a:r>
            <a:r>
              <a:rPr lang="ru-RU" sz="2000" dirty="0"/>
              <a:t> </a:t>
            </a:r>
            <a:r>
              <a:rPr lang="ru-RU" sz="2000" dirty="0" err="1"/>
              <a:t>барқи</a:t>
            </a:r>
            <a:r>
              <a:rPr lang="ru-RU" sz="2000" dirty="0"/>
              <a:t> </a:t>
            </a:r>
            <a:r>
              <a:rPr lang="ru-RU" sz="2000" dirty="0" err="1"/>
              <a:t>обӣ</a:t>
            </a:r>
            <a:r>
              <a:rPr lang="ru-RU" sz="2000" dirty="0" smtClean="0"/>
              <a:t>; е </a:t>
            </a:r>
            <a:r>
              <a:rPr lang="ru-RU" sz="2000" dirty="0"/>
              <a:t>– </a:t>
            </a:r>
            <a:r>
              <a:rPr lang="ru-RU" sz="2000" dirty="0" err="1"/>
              <a:t>сарбанди</a:t>
            </a:r>
            <a:r>
              <a:rPr lang="ru-RU" sz="2000" dirty="0"/>
              <a:t> </a:t>
            </a:r>
            <a:r>
              <a:rPr lang="ru-RU" sz="2000" dirty="0" err="1" smtClean="0"/>
              <a:t>ҳавзи</a:t>
            </a:r>
            <a:r>
              <a:rPr lang="ru-RU" sz="2000" dirty="0" smtClean="0"/>
              <a:t> </a:t>
            </a:r>
            <a:r>
              <a:rPr lang="ru-RU" sz="2000" dirty="0"/>
              <a:t>дар </a:t>
            </a:r>
            <a:r>
              <a:rPr lang="ru-RU" sz="2000" dirty="0" err="1"/>
              <a:t>халиҷи</a:t>
            </a:r>
            <a:r>
              <a:rPr lang="ru-RU" sz="2000" dirty="0"/>
              <a:t> </a:t>
            </a:r>
            <a:r>
              <a:rPr lang="ru-RU" sz="2000" dirty="0" err="1" smtClean="0"/>
              <a:t>баҳр</a:t>
            </a:r>
            <a:r>
              <a:rPr lang="ru-RU" sz="2000" dirty="0" smtClean="0"/>
              <a:t>, ки </a:t>
            </a:r>
            <a:r>
              <a:rPr lang="ru-RU" sz="2000" dirty="0" err="1" smtClean="0"/>
              <a:t>махсус</a:t>
            </a:r>
            <a:r>
              <a:rPr lang="ru-RU" sz="2000" dirty="0" smtClean="0"/>
              <a:t> </a:t>
            </a:r>
            <a:r>
              <a:rPr lang="ru-RU" sz="2000" dirty="0" err="1" smtClean="0"/>
              <a:t>тозашудааст</a:t>
            </a:r>
            <a:r>
              <a:rPr lang="ru-RU" sz="2000" dirty="0" smtClean="0"/>
              <a:t> (</a:t>
            </a:r>
            <a:r>
              <a:rPr lang="ru-RU" sz="2000" dirty="0" err="1" smtClean="0"/>
              <a:t>мадду</a:t>
            </a:r>
            <a:r>
              <a:rPr lang="ru-RU" sz="2000" dirty="0" smtClean="0"/>
              <a:t> - </a:t>
            </a:r>
            <a:r>
              <a:rPr lang="ru-RU" sz="2000" dirty="0" err="1" smtClean="0"/>
              <a:t>ҷазри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77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tg-Cyrl-TJ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1501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Номзади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tg-Cyrl-TJ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ҳои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техникӣ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дотсент</a:t>
            </a:r>
            <a:endParaRPr lang="tg-Cyrl-TJ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Ҳасанзода Насрулло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935338080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nasrullo-5445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sz="1600" b="1" dirty="0">
              <a:solidFill>
                <a:srgbClr val="5B9B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2524100" y="2714620"/>
            <a:ext cx="686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Ташаккур ба диққататон!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06" y="3395660"/>
            <a:ext cx="1740797" cy="2319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576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g-Cyrl-TJ" sz="2400" b="1" cap="all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>
          <a:xfrm>
            <a:off x="6261381" y="5206685"/>
            <a:ext cx="5820575" cy="921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2075" tIns="46038" rIns="92075" bIns="46038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2000"/>
            <a:r>
              <a:rPr lang="ru-RU" sz="2200" b="1" dirty="0">
                <a:solidFill>
                  <a:srgbClr val="C00000"/>
                </a:solidFill>
                <a:latin typeface="Arial" charset="0"/>
              </a:rPr>
              <a:t>Эзоҳ:</a:t>
            </a:r>
            <a:endParaRPr lang="ru-RU" sz="2200" b="1" dirty="0" smtClean="0">
              <a:solidFill>
                <a:srgbClr val="C00000"/>
              </a:solidFill>
              <a:latin typeface="Arial" charset="0"/>
            </a:endParaRPr>
          </a:p>
          <a:p>
            <a:pPr algn="l" defTabSz="762000"/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Сатҳи болои (СБ)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 – макон ё фосилаи об пеш аз сарбанд.</a:t>
            </a:r>
          </a:p>
          <a:p>
            <a:pPr algn="l" defTabSz="762000">
              <a:tabLst>
                <a:tab pos="0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Сатҳи поён (СП)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макон ё фосилаи об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баъд 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аз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сарбанд.</a:t>
            </a:r>
          </a:p>
          <a:p>
            <a:pPr algn="l" defTabSz="762000">
              <a:tabLst>
                <a:tab pos="0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Тазйиқ (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– фарқи байни СБ ва СП мебошад.</a:t>
            </a: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152" name="Группа 6151"/>
          <p:cNvGrpSpPr/>
          <p:nvPr/>
        </p:nvGrpSpPr>
        <p:grpSpPr>
          <a:xfrm>
            <a:off x="5572441" y="2423361"/>
            <a:ext cx="6582779" cy="3068792"/>
            <a:chOff x="6354372" y="1626733"/>
            <a:chExt cx="5885021" cy="289801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354372" y="1916832"/>
              <a:ext cx="5624268" cy="2607920"/>
              <a:chOff x="6354372" y="1916832"/>
              <a:chExt cx="5624268" cy="2607920"/>
            </a:xfrm>
          </p:grpSpPr>
          <p:sp>
            <p:nvSpPr>
              <p:cNvPr id="6" name="Трапеция 5"/>
              <p:cNvSpPr/>
              <p:nvPr/>
            </p:nvSpPr>
            <p:spPr>
              <a:xfrm>
                <a:off x="9336360" y="1916832"/>
                <a:ext cx="1152128" cy="2016224"/>
              </a:xfrm>
              <a:prstGeom prst="trapezoid">
                <a:avLst>
                  <a:gd name="adj" fmla="val 39110"/>
                </a:avLst>
              </a:prstGeom>
              <a:blipFill>
                <a:blip r:embed="rId2" cstate="print"/>
                <a:tile tx="0" ty="0" sx="100000" sy="100000" flip="none" algn="tl"/>
              </a:blip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6400800" y="2072640"/>
                <a:ext cx="2935560" cy="1844040"/>
              </a:xfrm>
              <a:custGeom>
                <a:avLst/>
                <a:gdLst>
                  <a:gd name="connsiteX0" fmla="*/ 0 w 3035040"/>
                  <a:gd name="connsiteY0" fmla="*/ 0 h 1889184"/>
                  <a:gd name="connsiteX1" fmla="*/ 1173480 w 3035040"/>
                  <a:gd name="connsiteY1" fmla="*/ 1051560 h 1889184"/>
                  <a:gd name="connsiteX2" fmla="*/ 2194560 w 3035040"/>
                  <a:gd name="connsiteY2" fmla="*/ 1722120 h 1889184"/>
                  <a:gd name="connsiteX3" fmla="*/ 2956560 w 3035040"/>
                  <a:gd name="connsiteY3" fmla="*/ 1874520 h 1889184"/>
                  <a:gd name="connsiteX4" fmla="*/ 2971800 w 3035040"/>
                  <a:gd name="connsiteY4" fmla="*/ 1874520 h 188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5040" h="1889184">
                    <a:moveTo>
                      <a:pt x="0" y="0"/>
                    </a:moveTo>
                    <a:cubicBezTo>
                      <a:pt x="403860" y="382270"/>
                      <a:pt x="807720" y="764540"/>
                      <a:pt x="1173480" y="1051560"/>
                    </a:cubicBezTo>
                    <a:cubicBezTo>
                      <a:pt x="1539240" y="1338580"/>
                      <a:pt x="1897380" y="1584960"/>
                      <a:pt x="2194560" y="1722120"/>
                    </a:cubicBezTo>
                    <a:cubicBezTo>
                      <a:pt x="2491740" y="1859280"/>
                      <a:pt x="2827020" y="1849120"/>
                      <a:pt x="2956560" y="1874520"/>
                    </a:cubicBezTo>
                    <a:cubicBezTo>
                      <a:pt x="3086100" y="1899920"/>
                      <a:pt x="3028950" y="1887220"/>
                      <a:pt x="2971800" y="18745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10500360" y="3916680"/>
                <a:ext cx="1478280" cy="320040"/>
              </a:xfrm>
              <a:custGeom>
                <a:avLst/>
                <a:gdLst>
                  <a:gd name="connsiteX0" fmla="*/ 0 w 1478280"/>
                  <a:gd name="connsiteY0" fmla="*/ 0 h 320040"/>
                  <a:gd name="connsiteX1" fmla="*/ 396240 w 1478280"/>
                  <a:gd name="connsiteY1" fmla="*/ 198120 h 320040"/>
                  <a:gd name="connsiteX2" fmla="*/ 1478280 w 1478280"/>
                  <a:gd name="connsiteY2" fmla="*/ 32004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280" h="320040">
                    <a:moveTo>
                      <a:pt x="0" y="0"/>
                    </a:moveTo>
                    <a:cubicBezTo>
                      <a:pt x="74930" y="72390"/>
                      <a:pt x="149860" y="144780"/>
                      <a:pt x="396240" y="198120"/>
                    </a:cubicBezTo>
                    <a:cubicBezTo>
                      <a:pt x="642620" y="251460"/>
                      <a:pt x="1060450" y="285750"/>
                      <a:pt x="1478280" y="32004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6354372" y="2167005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6506772" y="2319405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6659172" y="2471805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6853202" y="2615821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7000302" y="2741112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7157734" y="2912237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7335931" y="3056253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7546506" y="3199459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7685924" y="3328349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7896200" y="3466017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8112224" y="3596308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8328248" y="3740324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8544272" y="3805927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8832304" y="3884340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9120336" y="3916680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10430651" y="3949943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10632504" y="4069080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11653827" y="4236720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11430943" y="4189959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11239500" y="4172372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11018847" y="4172372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10849691" y="4142294"/>
                <a:ext cx="139418" cy="28803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58"/>
            <p:cNvGrpSpPr/>
            <p:nvPr/>
          </p:nvGrpSpPr>
          <p:grpSpPr>
            <a:xfrm>
              <a:off x="6659172" y="2311021"/>
              <a:ext cx="3037228" cy="305939"/>
              <a:chOff x="6659172" y="2311021"/>
              <a:chExt cx="3037228" cy="305939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6659172" y="2311021"/>
                <a:ext cx="3037228" cy="838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7070011" y="24550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7222411" y="26074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7624195" y="2464560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7776595" y="2616960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8147451" y="24550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8299851" y="26074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8679904" y="24550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8832304" y="26074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9208371" y="2463421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9360771" y="2607437"/>
                <a:ext cx="183229" cy="83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60"/>
            <p:cNvGrpSpPr/>
            <p:nvPr/>
          </p:nvGrpSpPr>
          <p:grpSpPr>
            <a:xfrm>
              <a:off x="10430651" y="3653517"/>
              <a:ext cx="1622109" cy="305939"/>
              <a:chOff x="6659172" y="2311021"/>
              <a:chExt cx="3037228" cy="305939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6659172" y="2311021"/>
                <a:ext cx="3037228" cy="838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7070011" y="24550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7222411" y="26074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7624195" y="2464560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7776595" y="2616960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8147451" y="24550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8299851" y="26074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8679904" y="24550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8832304" y="2607437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9208371" y="2463421"/>
                <a:ext cx="3356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9360771" y="2607437"/>
                <a:ext cx="183229" cy="83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Группа 79"/>
            <p:cNvGrpSpPr/>
            <p:nvPr/>
          </p:nvGrpSpPr>
          <p:grpSpPr>
            <a:xfrm>
              <a:off x="8510969" y="1988840"/>
              <a:ext cx="654422" cy="363745"/>
              <a:chOff x="8510969" y="1988840"/>
              <a:chExt cx="654422" cy="363745"/>
            </a:xfrm>
          </p:grpSpPr>
          <p:grpSp>
            <p:nvGrpSpPr>
              <p:cNvPr id="78" name="Группа 77"/>
              <p:cNvGrpSpPr/>
              <p:nvPr/>
            </p:nvGrpSpPr>
            <p:grpSpPr>
              <a:xfrm>
                <a:off x="8510969" y="2132855"/>
                <a:ext cx="177319" cy="178165"/>
                <a:chOff x="8510969" y="2072639"/>
                <a:chExt cx="177319" cy="238382"/>
              </a:xfrm>
            </p:grpSpPr>
            <p:sp>
              <p:nvSpPr>
                <p:cNvPr id="60" name="Равнобедренный треугольник 59"/>
                <p:cNvSpPr/>
                <p:nvPr/>
              </p:nvSpPr>
              <p:spPr>
                <a:xfrm rot="10800000">
                  <a:off x="8510969" y="2216657"/>
                  <a:ext cx="144016" cy="94364"/>
                </a:xfrm>
                <a:prstGeom prst="triangl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74" name="Прямая соединительная линия 73"/>
                <p:cNvCxnSpPr>
                  <a:stCxn id="60" idx="0"/>
                </p:cNvCxnSpPr>
                <p:nvPr/>
              </p:nvCxnSpPr>
              <p:spPr>
                <a:xfrm flipV="1">
                  <a:off x="8582977" y="2072640"/>
                  <a:ext cx="0" cy="23838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flipH="1">
                  <a:off x="8582977" y="2072639"/>
                  <a:ext cx="105311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/>
              <p:cNvSpPr txBox="1"/>
              <p:nvPr/>
            </p:nvSpPr>
            <p:spPr>
              <a:xfrm>
                <a:off x="8645307" y="1988840"/>
                <a:ext cx="520084" cy="363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/>
                  <a:t>СБ</a:t>
                </a:r>
                <a:endParaRPr lang="ru-RU" sz="1400" b="1" dirty="0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10618835" y="3323481"/>
              <a:ext cx="654422" cy="363745"/>
              <a:chOff x="8510969" y="1988840"/>
              <a:chExt cx="654422" cy="363745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8510969" y="2132855"/>
                <a:ext cx="177319" cy="178165"/>
                <a:chOff x="8510969" y="2072639"/>
                <a:chExt cx="177319" cy="238382"/>
              </a:xfrm>
            </p:grpSpPr>
            <p:sp>
              <p:nvSpPr>
                <p:cNvPr id="85" name="Равнобедренный треугольник 84"/>
                <p:cNvSpPr/>
                <p:nvPr/>
              </p:nvSpPr>
              <p:spPr>
                <a:xfrm rot="10800000">
                  <a:off x="8510969" y="2216657"/>
                  <a:ext cx="144016" cy="94364"/>
                </a:xfrm>
                <a:prstGeom prst="triangl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86" name="Прямая соединительная линия 85"/>
                <p:cNvCxnSpPr>
                  <a:stCxn id="85" idx="0"/>
                </p:cNvCxnSpPr>
                <p:nvPr/>
              </p:nvCxnSpPr>
              <p:spPr>
                <a:xfrm flipV="1">
                  <a:off x="8582977" y="2072640"/>
                  <a:ext cx="0" cy="23838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flipH="1">
                  <a:off x="8582977" y="2072639"/>
                  <a:ext cx="105311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8645307" y="1988840"/>
                <a:ext cx="520084" cy="363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/>
                  <a:t>СП</a:t>
                </a:r>
                <a:endParaRPr lang="ru-RU" sz="1400" b="1" dirty="0"/>
              </a:p>
            </p:txBody>
          </p:sp>
        </p:grpSp>
        <p:sp>
          <p:nvSpPr>
            <p:cNvPr id="81" name="Прямоугольная выноска 80"/>
            <p:cNvSpPr/>
            <p:nvPr/>
          </p:nvSpPr>
          <p:spPr>
            <a:xfrm>
              <a:off x="10500360" y="1626733"/>
              <a:ext cx="1137164" cy="244088"/>
            </a:xfrm>
            <a:prstGeom prst="wedgeRectCallout">
              <a:avLst>
                <a:gd name="adj1" fmla="val -87614"/>
                <a:gd name="adj2" fmla="val 17239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Сарбанд</a:t>
              </a:r>
              <a:endParaRPr lang="ru-RU" sz="1400" dirty="0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flipH="1">
              <a:off x="9402506" y="3935448"/>
              <a:ext cx="139418" cy="2880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9626691" y="3946776"/>
              <a:ext cx="139418" cy="2880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9839616" y="3937360"/>
              <a:ext cx="139418" cy="2880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10063801" y="3948688"/>
              <a:ext cx="139418" cy="2880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9696400" y="2319405"/>
              <a:ext cx="19844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5" name="Прямая со стрелкой 6144"/>
            <p:cNvCxnSpPr/>
            <p:nvPr/>
          </p:nvCxnSpPr>
          <p:spPr>
            <a:xfrm>
              <a:off x="11404755" y="2319405"/>
              <a:ext cx="13094" cy="13262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1481805" y="2885128"/>
              <a:ext cx="757588" cy="36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Н, м.</a:t>
              </a:r>
              <a:endParaRPr lang="ru-RU" sz="14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1799" y="1643327"/>
            <a:ext cx="970861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Сарбанд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иншооти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гидротехникиест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маҷрои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баланд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бардоштани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сатҳи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яъне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ҳосили тазйиқ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инчунин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мутамарказ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кардани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фишор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минтақаи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ҷойгиршавии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иншоот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бунёди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обанбор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хизмат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540" y="2735203"/>
            <a:ext cx="565734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ru-RU" sz="1400" dirty="0" smtClean="0"/>
              <a:t>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Одатан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сарбандҳо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маҷмӯи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иншоотҳои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гидротехникӣ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дохил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мешаванд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ки дар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ҷои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муайян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захираҳои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ба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мақсадҳои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гуногун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мелиоратсия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гидроэнергетика,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обёрии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чарогоҳҳо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ғайра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сохта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шудаанд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Бештар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сарбандҳо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гурӯҳи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иншооти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гидротехникии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дарё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дохил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мешаванд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(на 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гурӯҳи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дохили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системаҳое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каналҳо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ҷойгиранд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667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иншоотҳо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абули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аз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дарё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алоқаманд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бошад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онро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обгир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меноманд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Дар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сурати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умумй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таркиби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обй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дар он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сарбандхо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ҷойгиранд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чунин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Худи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сарбандҳо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обпарто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ё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он); 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Танзимгари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обгирандаи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саргаҳи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ё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оббардор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Сохтмони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НБО; 4.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Шлюзҳои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киштигузарон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фуромадани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чӯб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5.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Воситаҳои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назорати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таҳшинҳо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таҳшинҳо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обшустаҳо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системаҳои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роҳнамои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реактивӣ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 6.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гузаргоҳҳои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моҳӣ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лифтҳои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моҳӣ;7.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Обпартоҳо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8.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Иншоотҳои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соҳил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мустаҳкамкунӣ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0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 ва намудҳои он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593" y="1769911"/>
            <a:ext cx="11396546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g-Cyrl-TJ" sz="2400" dirty="0"/>
              <a:t>Аз рӯи намуди маводи </a:t>
            </a:r>
            <a:r>
              <a:rPr lang="tg-Cyrl-TJ" sz="2400" dirty="0" smtClean="0"/>
              <a:t>асосии истифодашаванда сарбандҳоро ба чунин намудҳо ҷудо мекунанд:</a:t>
            </a:r>
            <a:endParaRPr lang="tg-Cyrl-TJ" sz="24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335360" y="2492896"/>
            <a:ext cx="5272249" cy="914400"/>
            <a:chOff x="335360" y="2492896"/>
            <a:chExt cx="5272249" cy="914400"/>
          </a:xfrm>
        </p:grpSpPr>
        <p:sp>
          <p:nvSpPr>
            <p:cNvPr id="2" name="8-конечная звезда 1"/>
            <p:cNvSpPr/>
            <p:nvPr/>
          </p:nvSpPr>
          <p:spPr>
            <a:xfrm>
              <a:off x="335360" y="2492896"/>
              <a:ext cx="914400" cy="914400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44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431145" y="2600908"/>
              <a:ext cx="4176464" cy="69837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3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Заминӣ</a:t>
              </a:r>
              <a:endPara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5360" y="3407296"/>
            <a:ext cx="5272249" cy="914400"/>
            <a:chOff x="335360" y="3407296"/>
            <a:chExt cx="5272249" cy="914400"/>
          </a:xfrm>
        </p:grpSpPr>
        <p:sp>
          <p:nvSpPr>
            <p:cNvPr id="14" name="8-конечная звезда 13"/>
            <p:cNvSpPr/>
            <p:nvPr/>
          </p:nvSpPr>
          <p:spPr>
            <a:xfrm>
              <a:off x="335360" y="3407296"/>
              <a:ext cx="914400" cy="914400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44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31145" y="3515308"/>
              <a:ext cx="4176464" cy="69837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3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Бетонӣ</a:t>
              </a:r>
              <a:endPara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35360" y="4364436"/>
            <a:ext cx="5272249" cy="914400"/>
            <a:chOff x="335360" y="4364436"/>
            <a:chExt cx="5272249" cy="914400"/>
          </a:xfrm>
        </p:grpSpPr>
        <p:sp>
          <p:nvSpPr>
            <p:cNvPr id="16" name="8-конечная звезда 15"/>
            <p:cNvSpPr/>
            <p:nvPr/>
          </p:nvSpPr>
          <p:spPr>
            <a:xfrm>
              <a:off x="335360" y="4364436"/>
              <a:ext cx="914400" cy="914400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44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431145" y="4472448"/>
              <a:ext cx="4176464" cy="69837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3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Металлӣ</a:t>
              </a:r>
              <a:endPara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60229" y="2533015"/>
            <a:ext cx="5272249" cy="914400"/>
            <a:chOff x="6060229" y="2641027"/>
            <a:chExt cx="5272249" cy="914400"/>
          </a:xfrm>
        </p:grpSpPr>
        <p:sp>
          <p:nvSpPr>
            <p:cNvPr id="19" name="8-конечная звезда 18"/>
            <p:cNvSpPr/>
            <p:nvPr/>
          </p:nvSpPr>
          <p:spPr>
            <a:xfrm>
              <a:off x="6060229" y="2641027"/>
              <a:ext cx="914400" cy="914400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44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ru-RU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156014" y="2749039"/>
              <a:ext cx="4176464" cy="69837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3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Аз матоъ</a:t>
              </a:r>
              <a:endPara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60229" y="3447415"/>
            <a:ext cx="5272249" cy="914400"/>
            <a:chOff x="6060229" y="3756484"/>
            <a:chExt cx="5272249" cy="914400"/>
          </a:xfrm>
        </p:grpSpPr>
        <p:sp>
          <p:nvSpPr>
            <p:cNvPr id="21" name="8-конечная звезда 20"/>
            <p:cNvSpPr/>
            <p:nvPr/>
          </p:nvSpPr>
          <p:spPr>
            <a:xfrm>
              <a:off x="6060229" y="3756484"/>
              <a:ext cx="914400" cy="914400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44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ru-RU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156014" y="3864496"/>
              <a:ext cx="4176464" cy="69837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3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Чӯбин</a:t>
              </a:r>
              <a:endPara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086627" y="4390149"/>
            <a:ext cx="5272249" cy="914400"/>
            <a:chOff x="6096000" y="4689481"/>
            <a:chExt cx="5272249" cy="914400"/>
          </a:xfrm>
        </p:grpSpPr>
        <p:sp>
          <p:nvSpPr>
            <p:cNvPr id="23" name="8-конечная звезда 22"/>
            <p:cNvSpPr/>
            <p:nvPr/>
          </p:nvSpPr>
          <p:spPr>
            <a:xfrm>
              <a:off x="6096000" y="4689481"/>
              <a:ext cx="914400" cy="914400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4400" b="1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ru-RU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191785" y="4797493"/>
              <a:ext cx="4176464" cy="69837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3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Оҳану бетонӣ</a:t>
              </a:r>
              <a:endPara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81304" y="5268952"/>
            <a:ext cx="5272249" cy="914400"/>
            <a:chOff x="6096000" y="4689481"/>
            <a:chExt cx="5272249" cy="914400"/>
          </a:xfrm>
        </p:grpSpPr>
        <p:sp>
          <p:nvSpPr>
            <p:cNvPr id="29" name="8-конечная звезда 28"/>
            <p:cNvSpPr/>
            <p:nvPr/>
          </p:nvSpPr>
          <p:spPr>
            <a:xfrm>
              <a:off x="6096000" y="4689481"/>
              <a:ext cx="914400" cy="914400"/>
            </a:xfrm>
            <a:prstGeom prst="star8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g-Cyrl-TJ" sz="4400" b="1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ru-RU" sz="4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7191785" y="4797493"/>
              <a:ext cx="4176464" cy="69837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g-Cyrl-TJ" sz="3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Габион</a:t>
              </a:r>
              <a:endParaRPr lang="ru-RU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" descr="C:\Users\nasrullo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10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Сарбанди заминӣ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1677118"/>
            <a:ext cx="9680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049"/>
          <p:cNvSpPr>
            <a:spLocks noChangeArrowheads="1"/>
          </p:cNvSpPr>
          <p:nvPr/>
        </p:nvSpPr>
        <p:spPr bwMode="auto">
          <a:xfrm>
            <a:off x="101600" y="4495800"/>
            <a:ext cx="5562352" cy="130946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u="sng" dirty="0" err="1" smtClean="0">
                <a:solidFill>
                  <a:srgbClr val="A50021"/>
                </a:solidFill>
                <a:latin typeface="Arial" charset="0"/>
              </a:rPr>
              <a:t>Талабот</a:t>
            </a:r>
            <a:r>
              <a:rPr lang="ru-RU" b="1" u="sng" dirty="0" smtClean="0">
                <a:solidFill>
                  <a:srgbClr val="A50021"/>
                </a:solidFill>
                <a:latin typeface="Arial" charset="0"/>
              </a:rPr>
              <a:t>:</a:t>
            </a:r>
            <a:endParaRPr lang="ru-RU" b="1" u="sng" dirty="0">
              <a:solidFill>
                <a:srgbClr val="A5002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dirty="0" err="1" smtClean="0">
                <a:latin typeface="Arial" charset="0"/>
              </a:rPr>
              <a:t>Заҳиш</a:t>
            </a:r>
            <a:r>
              <a:rPr lang="ru-RU" b="1" dirty="0" smtClean="0">
                <a:latin typeface="Arial" charset="0"/>
              </a:rPr>
              <a:t> (</a:t>
            </a:r>
            <a:r>
              <a:rPr lang="ru-RU" b="1" dirty="0" err="1" smtClean="0">
                <a:latin typeface="Arial" charset="0"/>
              </a:rPr>
              <a:t>филтратсия</a:t>
            </a:r>
            <a:r>
              <a:rPr lang="ru-RU" b="1" dirty="0" smtClean="0">
                <a:latin typeface="Arial" charset="0"/>
              </a:rPr>
              <a:t>) – и </a:t>
            </a:r>
            <a:r>
              <a:rPr lang="ru-RU" b="1" dirty="0" err="1" smtClean="0">
                <a:latin typeface="Arial" charset="0"/>
              </a:rPr>
              <a:t>минималӣ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тавассути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баданаи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сарбанд</a:t>
            </a:r>
            <a:endParaRPr lang="ru-RU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dirty="0" err="1" smtClean="0">
                <a:latin typeface="Arial" charset="0"/>
              </a:rPr>
              <a:t>Устувории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откосҳо</a:t>
            </a:r>
            <a:r>
              <a:rPr lang="ru-RU" b="1" dirty="0" smtClean="0">
                <a:latin typeface="Arial" charset="0"/>
              </a:rPr>
              <a:t> (устойчивость откосов)</a:t>
            </a:r>
            <a:endParaRPr lang="ru-RU" b="1" dirty="0">
              <a:latin typeface="Arial" charset="0"/>
            </a:endParaRPr>
          </a:p>
        </p:txBody>
      </p:sp>
      <p:sp>
        <p:nvSpPr>
          <p:cNvPr id="15" name="Rectangle 1050"/>
          <p:cNvSpPr>
            <a:spLocks noChangeArrowheads="1"/>
          </p:cNvSpPr>
          <p:nvPr/>
        </p:nvSpPr>
        <p:spPr bwMode="auto">
          <a:xfrm>
            <a:off x="5744784" y="4595570"/>
            <a:ext cx="6255872" cy="13133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u="sng" dirty="0" err="1" smtClean="0">
                <a:solidFill>
                  <a:srgbClr val="A50021"/>
                </a:solidFill>
                <a:latin typeface="Arial" charset="0"/>
              </a:rPr>
              <a:t>Роҳҳои</a:t>
            </a:r>
            <a:r>
              <a:rPr lang="ru-RU" sz="2000" b="1" u="sng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2000" b="1" u="sng" dirty="0" err="1" smtClean="0">
                <a:solidFill>
                  <a:srgbClr val="A50021"/>
                </a:solidFill>
                <a:latin typeface="Arial" charset="0"/>
              </a:rPr>
              <a:t>бунёд</a:t>
            </a:r>
            <a:r>
              <a:rPr lang="ru-RU" sz="2000" b="1" u="sng" dirty="0" smtClean="0">
                <a:solidFill>
                  <a:srgbClr val="A50021"/>
                </a:solidFill>
                <a:latin typeface="Arial" charset="0"/>
              </a:rPr>
              <a:t>:</a:t>
            </a:r>
            <a:endParaRPr lang="ru-RU" sz="2000" b="1" u="sng" dirty="0">
              <a:solidFill>
                <a:srgbClr val="A5002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 err="1" smtClean="0">
                <a:latin typeface="Arial" charset="0"/>
              </a:rPr>
              <a:t>Бо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ёрии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маҷрои</a:t>
            </a:r>
            <a:r>
              <a:rPr lang="ru-RU" sz="2000" b="1" dirty="0" smtClean="0">
                <a:latin typeface="Arial" charset="0"/>
              </a:rPr>
              <a:t> об (</a:t>
            </a:r>
            <a:r>
              <a:rPr lang="ru-RU" sz="2000" b="1" dirty="0" err="1" smtClean="0">
                <a:latin typeface="Arial" charset="0"/>
              </a:rPr>
              <a:t>Гидронамыв</a:t>
            </a:r>
            <a:r>
              <a:rPr lang="ru-RU" sz="2000" b="1" dirty="0" smtClean="0">
                <a:latin typeface="Arial" charset="0"/>
              </a:rPr>
              <a:t>)</a:t>
            </a:r>
            <a:endParaRPr lang="ru-RU" sz="20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 err="1" smtClean="0">
                <a:latin typeface="Arial" charset="0"/>
              </a:rPr>
              <a:t>Қабат</a:t>
            </a:r>
            <a:r>
              <a:rPr lang="ru-RU" sz="2000" b="1" dirty="0" smtClean="0">
                <a:latin typeface="Arial" charset="0"/>
              </a:rPr>
              <a:t> - </a:t>
            </a:r>
            <a:r>
              <a:rPr lang="ru-RU" sz="2000" b="1" dirty="0" err="1" smtClean="0">
                <a:latin typeface="Arial" charset="0"/>
              </a:rPr>
              <a:t>қабат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бо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зичкунӣ</a:t>
            </a:r>
            <a:r>
              <a:rPr lang="ru-RU" sz="2000" b="1" dirty="0" smtClean="0">
                <a:latin typeface="Arial" charset="0"/>
              </a:rPr>
              <a:t> (Насыпные </a:t>
            </a:r>
            <a:r>
              <a:rPr lang="ru-RU" sz="2000" b="1" dirty="0">
                <a:latin typeface="Arial" charset="0"/>
              </a:rPr>
              <a:t>с </a:t>
            </a:r>
            <a:r>
              <a:rPr lang="ru-RU" sz="2000" b="1" dirty="0" smtClean="0">
                <a:latin typeface="Arial" charset="0"/>
              </a:rPr>
              <a:t>укаткой)</a:t>
            </a:r>
            <a:endParaRPr lang="ru-RU" sz="20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 err="1" smtClean="0">
                <a:latin typeface="Arial" charset="0"/>
              </a:rPr>
              <a:t>Таркиши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самтӣ</a:t>
            </a:r>
            <a:r>
              <a:rPr lang="ru-RU" sz="2000" b="1" dirty="0" smtClean="0">
                <a:latin typeface="Arial" charset="0"/>
              </a:rPr>
              <a:t> (Направленный взрыв)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16" name="Text Box 1051"/>
          <p:cNvSpPr txBox="1">
            <a:spLocks noChangeArrowheads="1"/>
          </p:cNvSpPr>
          <p:nvPr/>
        </p:nvSpPr>
        <p:spPr bwMode="auto">
          <a:xfrm>
            <a:off x="8957634" y="3473487"/>
            <a:ext cx="278117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1" dirty="0" err="1" smtClean="0">
                <a:solidFill>
                  <a:srgbClr val="A50021"/>
                </a:solidFill>
                <a:latin typeface="Arial" charset="0"/>
              </a:rPr>
              <a:t>Каҷхатаи</a:t>
            </a:r>
            <a:r>
              <a:rPr lang="ru-RU" sz="1600" b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A50021"/>
                </a:solidFill>
                <a:latin typeface="Arial" charset="0"/>
              </a:rPr>
              <a:t>депрессионӣ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>
                <a:latin typeface="Arial" charset="0"/>
              </a:rPr>
              <a:t>– </a:t>
            </a:r>
            <a:r>
              <a:rPr lang="ru-RU" sz="1600" b="1" dirty="0" err="1" smtClean="0">
                <a:latin typeface="Arial" charset="0"/>
              </a:rPr>
              <a:t>хати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err="1" smtClean="0">
                <a:latin typeface="Arial" charset="0"/>
              </a:rPr>
              <a:t>балантарини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err="1" smtClean="0">
                <a:latin typeface="Arial" charset="0"/>
              </a:rPr>
              <a:t>нишондиҳандаи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err="1" smtClean="0">
                <a:latin typeface="Arial" charset="0"/>
              </a:rPr>
              <a:t>хоки</a:t>
            </a:r>
            <a:r>
              <a:rPr lang="ru-RU" sz="1600" b="1" dirty="0" smtClean="0">
                <a:latin typeface="Arial" charset="0"/>
              </a:rPr>
              <a:t> (</a:t>
            </a:r>
            <a:r>
              <a:rPr lang="ru-RU" sz="1600" b="1" dirty="0" err="1" smtClean="0">
                <a:latin typeface="Arial" charset="0"/>
              </a:rPr>
              <a:t>қисми</a:t>
            </a:r>
            <a:r>
              <a:rPr lang="ru-RU" sz="1600" b="1" dirty="0" smtClean="0">
                <a:latin typeface="Arial" charset="0"/>
              </a:rPr>
              <a:t>) </a:t>
            </a:r>
            <a:r>
              <a:rPr lang="ru-RU" sz="1600" b="1" dirty="0" err="1" smtClean="0">
                <a:latin typeface="Arial" charset="0"/>
              </a:rPr>
              <a:t>намнок</a:t>
            </a:r>
            <a:endParaRPr lang="ru-RU" sz="1600" b="1" dirty="0">
              <a:latin typeface="Arial" charset="0"/>
            </a:endParaRPr>
          </a:p>
        </p:txBody>
      </p:sp>
      <p:grpSp>
        <p:nvGrpSpPr>
          <p:cNvPr id="18" name="Group 1060"/>
          <p:cNvGrpSpPr>
            <a:grpSpLocks/>
          </p:cNvGrpSpPr>
          <p:nvPr/>
        </p:nvGrpSpPr>
        <p:grpSpPr bwMode="auto">
          <a:xfrm>
            <a:off x="-9373" y="2519460"/>
            <a:ext cx="8727138" cy="1980188"/>
            <a:chOff x="0" y="727"/>
            <a:chExt cx="4368" cy="2105"/>
          </a:xfrm>
        </p:grpSpPr>
        <p:grpSp>
          <p:nvGrpSpPr>
            <p:cNvPr id="19" name="Group 1055"/>
            <p:cNvGrpSpPr>
              <a:grpSpLocks/>
            </p:cNvGrpSpPr>
            <p:nvPr/>
          </p:nvGrpSpPr>
          <p:grpSpPr bwMode="auto">
            <a:xfrm>
              <a:off x="0" y="727"/>
              <a:ext cx="4368" cy="2105"/>
              <a:chOff x="0" y="727"/>
              <a:chExt cx="4368" cy="2105"/>
            </a:xfrm>
          </p:grpSpPr>
          <p:sp>
            <p:nvSpPr>
              <p:cNvPr id="24" name="Freeform 1042" descr="80%"/>
              <p:cNvSpPr>
                <a:spLocks/>
              </p:cNvSpPr>
              <p:nvPr/>
            </p:nvSpPr>
            <p:spPr bwMode="auto">
              <a:xfrm>
                <a:off x="259" y="727"/>
                <a:ext cx="2847" cy="1769"/>
              </a:xfrm>
              <a:custGeom>
                <a:avLst/>
                <a:gdLst>
                  <a:gd name="T0" fmla="*/ 87 w 2847"/>
                  <a:gd name="T1" fmla="*/ 1663 h 1769"/>
                  <a:gd name="T2" fmla="*/ 298 w 2847"/>
                  <a:gd name="T3" fmla="*/ 1443 h 1769"/>
                  <a:gd name="T4" fmla="*/ 701 w 2847"/>
                  <a:gd name="T5" fmla="*/ 1049 h 1769"/>
                  <a:gd name="T6" fmla="*/ 1171 w 2847"/>
                  <a:gd name="T7" fmla="*/ 579 h 1769"/>
                  <a:gd name="T8" fmla="*/ 1680 w 2847"/>
                  <a:gd name="T9" fmla="*/ 79 h 1769"/>
                  <a:gd name="T10" fmla="*/ 2103 w 2847"/>
                  <a:gd name="T11" fmla="*/ 60 h 1769"/>
                  <a:gd name="T12" fmla="*/ 2784 w 2847"/>
                  <a:gd name="T13" fmla="*/ 1279 h 1769"/>
                  <a:gd name="T14" fmla="*/ 2847 w 2847"/>
                  <a:gd name="T15" fmla="*/ 1366 h 1769"/>
                  <a:gd name="T16" fmla="*/ 2741 w 2847"/>
                  <a:gd name="T17" fmla="*/ 1371 h 1769"/>
                  <a:gd name="T18" fmla="*/ 2669 w 2847"/>
                  <a:gd name="T19" fmla="*/ 1443 h 1769"/>
                  <a:gd name="T20" fmla="*/ 2621 w 2847"/>
                  <a:gd name="T21" fmla="*/ 1519 h 1769"/>
                  <a:gd name="T22" fmla="*/ 2506 w 2847"/>
                  <a:gd name="T23" fmla="*/ 1769 h 1769"/>
                  <a:gd name="T24" fmla="*/ 2304 w 2847"/>
                  <a:gd name="T25" fmla="*/ 1750 h 1769"/>
                  <a:gd name="T26" fmla="*/ 2218 w 2847"/>
                  <a:gd name="T27" fmla="*/ 1731 h 1769"/>
                  <a:gd name="T28" fmla="*/ 1642 w 2847"/>
                  <a:gd name="T29" fmla="*/ 1759 h 1769"/>
                  <a:gd name="T30" fmla="*/ 797 w 2847"/>
                  <a:gd name="T31" fmla="*/ 1731 h 1769"/>
                  <a:gd name="T32" fmla="*/ 528 w 2847"/>
                  <a:gd name="T33" fmla="*/ 1759 h 1769"/>
                  <a:gd name="T34" fmla="*/ 29 w 2847"/>
                  <a:gd name="T35" fmla="*/ 1721 h 1769"/>
                  <a:gd name="T36" fmla="*/ 0 w 2847"/>
                  <a:gd name="T37" fmla="*/ 1740 h 1769"/>
                  <a:gd name="T38" fmla="*/ 87 w 2847"/>
                  <a:gd name="T39" fmla="*/ 1663 h 17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7" h="1769">
                    <a:moveTo>
                      <a:pt x="87" y="1663"/>
                    </a:moveTo>
                    <a:cubicBezTo>
                      <a:pt x="137" y="1614"/>
                      <a:pt x="231" y="1502"/>
                      <a:pt x="298" y="1443"/>
                    </a:cubicBezTo>
                    <a:cubicBezTo>
                      <a:pt x="400" y="1341"/>
                      <a:pt x="612" y="1132"/>
                      <a:pt x="701" y="1049"/>
                    </a:cubicBezTo>
                    <a:cubicBezTo>
                      <a:pt x="846" y="905"/>
                      <a:pt x="1062" y="683"/>
                      <a:pt x="1171" y="579"/>
                    </a:cubicBezTo>
                    <a:cubicBezTo>
                      <a:pt x="1329" y="425"/>
                      <a:pt x="1541" y="159"/>
                      <a:pt x="1680" y="79"/>
                    </a:cubicBezTo>
                    <a:cubicBezTo>
                      <a:pt x="1763" y="0"/>
                      <a:pt x="2020" y="57"/>
                      <a:pt x="2103" y="60"/>
                    </a:cubicBezTo>
                    <a:cubicBezTo>
                      <a:pt x="2287" y="260"/>
                      <a:pt x="2666" y="1066"/>
                      <a:pt x="2784" y="1279"/>
                    </a:cubicBezTo>
                    <a:cubicBezTo>
                      <a:pt x="2827" y="1364"/>
                      <a:pt x="2789" y="1278"/>
                      <a:pt x="2847" y="1366"/>
                    </a:cubicBezTo>
                    <a:cubicBezTo>
                      <a:pt x="2805" y="1380"/>
                      <a:pt x="2782" y="1356"/>
                      <a:pt x="2741" y="1371"/>
                    </a:cubicBezTo>
                    <a:cubicBezTo>
                      <a:pt x="2711" y="1400"/>
                      <a:pt x="2698" y="1413"/>
                      <a:pt x="2669" y="1443"/>
                    </a:cubicBezTo>
                    <a:cubicBezTo>
                      <a:pt x="2658" y="1474"/>
                      <a:pt x="2640" y="1491"/>
                      <a:pt x="2621" y="1519"/>
                    </a:cubicBezTo>
                    <a:cubicBezTo>
                      <a:pt x="2601" y="1599"/>
                      <a:pt x="2596" y="1738"/>
                      <a:pt x="2506" y="1769"/>
                    </a:cubicBezTo>
                    <a:cubicBezTo>
                      <a:pt x="2418" y="1739"/>
                      <a:pt x="2515" y="1769"/>
                      <a:pt x="2304" y="1750"/>
                    </a:cubicBezTo>
                    <a:cubicBezTo>
                      <a:pt x="2275" y="1747"/>
                      <a:pt x="2247" y="1736"/>
                      <a:pt x="2218" y="1731"/>
                    </a:cubicBezTo>
                    <a:cubicBezTo>
                      <a:pt x="2026" y="1739"/>
                      <a:pt x="1834" y="1752"/>
                      <a:pt x="1642" y="1759"/>
                    </a:cubicBezTo>
                    <a:cubicBezTo>
                      <a:pt x="1347" y="1754"/>
                      <a:pt x="1083" y="1747"/>
                      <a:pt x="797" y="1731"/>
                    </a:cubicBezTo>
                    <a:cubicBezTo>
                      <a:pt x="702" y="1736"/>
                      <a:pt x="617" y="1731"/>
                      <a:pt x="528" y="1759"/>
                    </a:cubicBezTo>
                    <a:cubicBezTo>
                      <a:pt x="358" y="1753"/>
                      <a:pt x="196" y="1746"/>
                      <a:pt x="29" y="1721"/>
                    </a:cubicBezTo>
                    <a:cubicBezTo>
                      <a:pt x="19" y="1727"/>
                      <a:pt x="0" y="1728"/>
                      <a:pt x="0" y="1740"/>
                    </a:cubicBezTo>
                    <a:cubicBezTo>
                      <a:pt x="10" y="1730"/>
                      <a:pt x="73" y="1676"/>
                      <a:pt x="87" y="1663"/>
                    </a:cubicBezTo>
                    <a:close/>
                  </a:path>
                </a:pathLst>
              </a:custGeom>
              <a:pattFill prst="pct80">
                <a:fgClr>
                  <a:srgbClr val="C0C0C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052" descr="Темный горизонтальный"/>
              <p:cNvSpPr>
                <a:spLocks/>
              </p:cNvSpPr>
              <p:nvPr/>
            </p:nvSpPr>
            <p:spPr bwMode="auto">
              <a:xfrm>
                <a:off x="240" y="960"/>
                <a:ext cx="2678" cy="1536"/>
              </a:xfrm>
              <a:custGeom>
                <a:avLst/>
                <a:gdLst>
                  <a:gd name="T0" fmla="*/ 0 w 2678"/>
                  <a:gd name="T1" fmla="*/ 1536 h 1536"/>
                  <a:gd name="T2" fmla="*/ 1488 w 2678"/>
                  <a:gd name="T3" fmla="*/ 0 h 1536"/>
                  <a:gd name="T4" fmla="*/ 1632 w 2678"/>
                  <a:gd name="T5" fmla="*/ 96 h 1536"/>
                  <a:gd name="T6" fmla="*/ 1728 w 2678"/>
                  <a:gd name="T7" fmla="*/ 192 h 1536"/>
                  <a:gd name="T8" fmla="*/ 1814 w 2678"/>
                  <a:gd name="T9" fmla="*/ 346 h 1536"/>
                  <a:gd name="T10" fmla="*/ 1939 w 2678"/>
                  <a:gd name="T11" fmla="*/ 475 h 1536"/>
                  <a:gd name="T12" fmla="*/ 2016 w 2678"/>
                  <a:gd name="T13" fmla="*/ 624 h 1536"/>
                  <a:gd name="T14" fmla="*/ 2112 w 2678"/>
                  <a:gd name="T15" fmla="*/ 816 h 1536"/>
                  <a:gd name="T16" fmla="*/ 2256 w 2678"/>
                  <a:gd name="T17" fmla="*/ 1008 h 1536"/>
                  <a:gd name="T18" fmla="*/ 2448 w 2678"/>
                  <a:gd name="T19" fmla="*/ 1152 h 1536"/>
                  <a:gd name="T20" fmla="*/ 2678 w 2678"/>
                  <a:gd name="T21" fmla="*/ 1258 h 1536"/>
                  <a:gd name="T22" fmla="*/ 2592 w 2678"/>
                  <a:gd name="T23" fmla="*/ 1536 h 1536"/>
                  <a:gd name="T24" fmla="*/ 0 w 2678"/>
                  <a:gd name="T25" fmla="*/ 1536 h 1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78" h="1536">
                    <a:moveTo>
                      <a:pt x="0" y="1536"/>
                    </a:moveTo>
                    <a:lnTo>
                      <a:pt x="1488" y="0"/>
                    </a:lnTo>
                    <a:lnTo>
                      <a:pt x="1632" y="96"/>
                    </a:lnTo>
                    <a:lnTo>
                      <a:pt x="1728" y="192"/>
                    </a:lnTo>
                    <a:lnTo>
                      <a:pt x="1814" y="346"/>
                    </a:lnTo>
                    <a:lnTo>
                      <a:pt x="1939" y="475"/>
                    </a:lnTo>
                    <a:lnTo>
                      <a:pt x="2016" y="624"/>
                    </a:lnTo>
                    <a:lnTo>
                      <a:pt x="2112" y="816"/>
                    </a:lnTo>
                    <a:lnTo>
                      <a:pt x="2256" y="1008"/>
                    </a:lnTo>
                    <a:lnTo>
                      <a:pt x="2448" y="1152"/>
                    </a:lnTo>
                    <a:lnTo>
                      <a:pt x="2678" y="1258"/>
                    </a:lnTo>
                    <a:lnTo>
                      <a:pt x="2592" y="1536"/>
                    </a:lnTo>
                    <a:lnTo>
                      <a:pt x="0" y="1536"/>
                    </a:lnTo>
                    <a:close/>
                  </a:path>
                </a:pathLst>
              </a:custGeom>
              <a:pattFill prst="dkHorz">
                <a:fgClr>
                  <a:srgbClr val="969696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Rectangle 1043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3936" cy="336"/>
              </a:xfrm>
              <a:prstGeom prst="rect">
                <a:avLst/>
              </a:prstGeom>
              <a:pattFill prst="wdUpDiag">
                <a:fgClr>
                  <a:srgbClr val="FFCC99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Line 1031"/>
              <p:cNvSpPr>
                <a:spLocks noChangeShapeType="1"/>
              </p:cNvSpPr>
              <p:nvPr/>
            </p:nvSpPr>
            <p:spPr bwMode="auto">
              <a:xfrm>
                <a:off x="1920" y="768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032"/>
              <p:cNvSpPr>
                <a:spLocks noChangeShapeType="1"/>
              </p:cNvSpPr>
              <p:nvPr/>
            </p:nvSpPr>
            <p:spPr bwMode="auto">
              <a:xfrm flipH="1">
                <a:off x="192" y="768"/>
                <a:ext cx="1728" cy="17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33"/>
              <p:cNvSpPr>
                <a:spLocks noChangeShapeType="1"/>
              </p:cNvSpPr>
              <p:nvPr/>
            </p:nvSpPr>
            <p:spPr bwMode="auto">
              <a:xfrm>
                <a:off x="2352" y="768"/>
                <a:ext cx="816" cy="1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34"/>
              <p:cNvSpPr>
                <a:spLocks noChangeShapeType="1"/>
              </p:cNvSpPr>
              <p:nvPr/>
            </p:nvSpPr>
            <p:spPr bwMode="auto">
              <a:xfrm>
                <a:off x="48" y="2496"/>
                <a:ext cx="38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AutoShape 1035" descr="Крупное конфетти"/>
              <p:cNvSpPr>
                <a:spLocks noChangeArrowheads="1"/>
              </p:cNvSpPr>
              <p:nvPr/>
            </p:nvSpPr>
            <p:spPr bwMode="auto">
              <a:xfrm flipV="1">
                <a:off x="2832" y="2112"/>
                <a:ext cx="624" cy="384"/>
              </a:xfrm>
              <a:custGeom>
                <a:avLst/>
                <a:gdLst>
                  <a:gd name="T0" fmla="*/ 546 w 21600"/>
                  <a:gd name="T1" fmla="*/ 192 h 21600"/>
                  <a:gd name="T2" fmla="*/ 312 w 21600"/>
                  <a:gd name="T3" fmla="*/ 384 h 21600"/>
                  <a:gd name="T4" fmla="*/ 78 w 21600"/>
                  <a:gd name="T5" fmla="*/ 192 h 21600"/>
                  <a:gd name="T6" fmla="*/ 31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gConfetti">
                <a:fgClr>
                  <a:srgbClr val="969696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Line 1036"/>
              <p:cNvSpPr>
                <a:spLocks noChangeShapeType="1"/>
              </p:cNvSpPr>
              <p:nvPr/>
            </p:nvSpPr>
            <p:spPr bwMode="auto">
              <a:xfrm>
                <a:off x="192" y="960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1037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038"/>
              <p:cNvSpPr>
                <a:spLocks noChangeShapeType="1"/>
              </p:cNvSpPr>
              <p:nvPr/>
            </p:nvSpPr>
            <p:spPr bwMode="auto">
              <a:xfrm>
                <a:off x="3456" y="225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039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1040"/>
              <p:cNvSpPr>
                <a:spLocks noChangeShapeType="1"/>
              </p:cNvSpPr>
              <p:nvPr/>
            </p:nvSpPr>
            <p:spPr bwMode="auto">
              <a:xfrm>
                <a:off x="288" y="1056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1041"/>
              <p:cNvSpPr>
                <a:spLocks noChangeShapeType="1"/>
              </p:cNvSpPr>
              <p:nvPr/>
            </p:nvSpPr>
            <p:spPr bwMode="auto">
              <a:xfrm>
                <a:off x="480" y="120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AutoShape 1045"/>
              <p:cNvSpPr>
                <a:spLocks/>
              </p:cNvSpPr>
              <p:nvPr/>
            </p:nvSpPr>
            <p:spPr bwMode="auto">
              <a:xfrm>
                <a:off x="2952" y="1035"/>
                <a:ext cx="933" cy="384"/>
              </a:xfrm>
              <a:prstGeom prst="callout2">
                <a:avLst>
                  <a:gd name="adj1" fmla="val 18750"/>
                  <a:gd name="adj2" fmla="val -4764"/>
                  <a:gd name="adj3" fmla="val 18750"/>
                  <a:gd name="adj4" fmla="val -45435"/>
                  <a:gd name="adj5" fmla="val 79949"/>
                  <a:gd name="adj6" fmla="val -8759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ru-RU" sz="1600" b="1" dirty="0" smtClean="0">
                    <a:latin typeface="Arial" charset="0"/>
                  </a:rPr>
                  <a:t>Ка</a:t>
                </a:r>
                <a:r>
                  <a:rPr lang="tg-Cyrl-TJ" sz="1600" b="1" dirty="0" smtClean="0">
                    <a:latin typeface="Arial" charset="0"/>
                  </a:rPr>
                  <a:t>ҷхатаи</a:t>
                </a:r>
                <a:r>
                  <a:rPr lang="ru-RU" sz="1600" b="1" dirty="0" smtClean="0">
                    <a:latin typeface="Arial" charset="0"/>
                  </a:rPr>
                  <a:t> </a:t>
                </a:r>
                <a:r>
                  <a:rPr lang="ru-RU" sz="1600" b="1" dirty="0" err="1" smtClean="0">
                    <a:latin typeface="Arial" charset="0"/>
                  </a:rPr>
                  <a:t>депрессионӣ</a:t>
                </a:r>
                <a:endParaRPr lang="ru-RU" sz="1600" b="1" dirty="0">
                  <a:latin typeface="Arial" charset="0"/>
                </a:endParaRPr>
              </a:p>
            </p:txBody>
          </p:sp>
          <p:sp>
            <p:nvSpPr>
              <p:cNvPr id="39" name="AutoShape 1046"/>
              <p:cNvSpPr>
                <a:spLocks/>
              </p:cNvSpPr>
              <p:nvPr/>
            </p:nvSpPr>
            <p:spPr bwMode="auto">
              <a:xfrm>
                <a:off x="3360" y="1618"/>
                <a:ext cx="1008" cy="384"/>
              </a:xfrm>
              <a:prstGeom prst="callout2">
                <a:avLst>
                  <a:gd name="adj1" fmla="val 18750"/>
                  <a:gd name="adj2" fmla="val -4764"/>
                  <a:gd name="adj3" fmla="val 18750"/>
                  <a:gd name="adj4" fmla="val -13593"/>
                  <a:gd name="adj5" fmla="val 141148"/>
                  <a:gd name="adj6" fmla="val -22819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ru-RU" sz="1800" b="1" dirty="0" err="1" smtClean="0">
                    <a:latin typeface="Arial" charset="0"/>
                  </a:rPr>
                  <a:t>Банкети</a:t>
                </a:r>
                <a:r>
                  <a:rPr lang="ru-RU" sz="1800" b="1" dirty="0" smtClean="0">
                    <a:latin typeface="Arial" charset="0"/>
                  </a:rPr>
                  <a:t> (</a:t>
                </a:r>
                <a:r>
                  <a:rPr lang="ru-RU" sz="1800" b="1" dirty="0" err="1" smtClean="0">
                    <a:latin typeface="Arial" charset="0"/>
                  </a:rPr>
                  <a:t>садди</a:t>
                </a:r>
                <a:r>
                  <a:rPr lang="ru-RU" sz="1800" b="1" dirty="0" smtClean="0">
                    <a:latin typeface="Arial" charset="0"/>
                  </a:rPr>
                  <a:t>) </a:t>
                </a:r>
                <a:r>
                  <a:rPr lang="ru-RU" sz="1800" b="1" dirty="0" err="1" smtClean="0">
                    <a:latin typeface="Arial" charset="0"/>
                  </a:rPr>
                  <a:t>сангин</a:t>
                </a:r>
                <a:endParaRPr lang="ru-RU" sz="1800" b="1" dirty="0">
                  <a:latin typeface="Arial" charset="0"/>
                </a:endParaRPr>
              </a:p>
            </p:txBody>
          </p:sp>
          <p:sp>
            <p:nvSpPr>
              <p:cNvPr id="40" name="Text Box 1047"/>
              <p:cNvSpPr txBox="1">
                <a:spLocks noChangeArrowheads="1"/>
              </p:cNvSpPr>
              <p:nvPr/>
            </p:nvSpPr>
            <p:spPr bwMode="auto">
              <a:xfrm rot="20002056">
                <a:off x="688" y="1264"/>
                <a:ext cx="7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b="1" dirty="0">
                    <a:latin typeface="Arial" charset="0"/>
                  </a:rPr>
                  <a:t>Уклон 1:3</a:t>
                </a:r>
              </a:p>
            </p:txBody>
          </p:sp>
          <p:sp>
            <p:nvSpPr>
              <p:cNvPr id="41" name="Text Box 1048"/>
              <p:cNvSpPr txBox="1">
                <a:spLocks noChangeArrowheads="1"/>
              </p:cNvSpPr>
              <p:nvPr/>
            </p:nvSpPr>
            <p:spPr bwMode="auto">
              <a:xfrm rot="2505596">
                <a:off x="2434" y="1005"/>
                <a:ext cx="59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b="1" dirty="0">
                    <a:latin typeface="Arial" charset="0"/>
                  </a:rPr>
                  <a:t>Уклон 1:2</a:t>
                </a:r>
              </a:p>
            </p:txBody>
          </p:sp>
          <p:sp>
            <p:nvSpPr>
              <p:cNvPr id="42" name="Freeform 1044"/>
              <p:cNvSpPr>
                <a:spLocks/>
              </p:cNvSpPr>
              <p:nvPr/>
            </p:nvSpPr>
            <p:spPr bwMode="auto">
              <a:xfrm>
                <a:off x="1728" y="960"/>
                <a:ext cx="1248" cy="1248"/>
              </a:xfrm>
              <a:custGeom>
                <a:avLst/>
                <a:gdLst>
                  <a:gd name="T0" fmla="*/ 0 w 1248"/>
                  <a:gd name="T1" fmla="*/ 0 h 1248"/>
                  <a:gd name="T2" fmla="*/ 192 w 1248"/>
                  <a:gd name="T3" fmla="*/ 106 h 1248"/>
                  <a:gd name="T4" fmla="*/ 278 w 1248"/>
                  <a:gd name="T5" fmla="*/ 250 h 1248"/>
                  <a:gd name="T6" fmla="*/ 394 w 1248"/>
                  <a:gd name="T7" fmla="*/ 374 h 1248"/>
                  <a:gd name="T8" fmla="*/ 528 w 1248"/>
                  <a:gd name="T9" fmla="*/ 576 h 1248"/>
                  <a:gd name="T10" fmla="*/ 634 w 1248"/>
                  <a:gd name="T11" fmla="*/ 797 h 1248"/>
                  <a:gd name="T12" fmla="*/ 739 w 1248"/>
                  <a:gd name="T13" fmla="*/ 970 h 1248"/>
                  <a:gd name="T14" fmla="*/ 845 w 1248"/>
                  <a:gd name="T15" fmla="*/ 1056 h 1248"/>
                  <a:gd name="T16" fmla="*/ 912 w 1248"/>
                  <a:gd name="T17" fmla="*/ 1104 h 1248"/>
                  <a:gd name="T18" fmla="*/ 1008 w 1248"/>
                  <a:gd name="T19" fmla="*/ 1152 h 1248"/>
                  <a:gd name="T20" fmla="*/ 1104 w 1248"/>
                  <a:gd name="T21" fmla="*/ 1200 h 1248"/>
                  <a:gd name="T22" fmla="*/ 1248 w 1248"/>
                  <a:gd name="T23" fmla="*/ 1248 h 12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8" h="1248">
                    <a:moveTo>
                      <a:pt x="0" y="0"/>
                    </a:moveTo>
                    <a:cubicBezTo>
                      <a:pt x="32" y="18"/>
                      <a:pt x="146" y="64"/>
                      <a:pt x="192" y="106"/>
                    </a:cubicBezTo>
                    <a:cubicBezTo>
                      <a:pt x="238" y="148"/>
                      <a:pt x="244" y="205"/>
                      <a:pt x="278" y="250"/>
                    </a:cubicBezTo>
                    <a:cubicBezTo>
                      <a:pt x="312" y="295"/>
                      <a:pt x="352" y="320"/>
                      <a:pt x="394" y="374"/>
                    </a:cubicBezTo>
                    <a:cubicBezTo>
                      <a:pt x="436" y="428"/>
                      <a:pt x="488" y="506"/>
                      <a:pt x="528" y="576"/>
                    </a:cubicBezTo>
                    <a:cubicBezTo>
                      <a:pt x="568" y="646"/>
                      <a:pt x="599" y="731"/>
                      <a:pt x="634" y="797"/>
                    </a:cubicBezTo>
                    <a:cubicBezTo>
                      <a:pt x="669" y="863"/>
                      <a:pt x="704" y="927"/>
                      <a:pt x="739" y="970"/>
                    </a:cubicBezTo>
                    <a:cubicBezTo>
                      <a:pt x="774" y="1013"/>
                      <a:pt x="816" y="1034"/>
                      <a:pt x="845" y="1056"/>
                    </a:cubicBezTo>
                    <a:cubicBezTo>
                      <a:pt x="874" y="1078"/>
                      <a:pt x="885" y="1088"/>
                      <a:pt x="912" y="1104"/>
                    </a:cubicBezTo>
                    <a:cubicBezTo>
                      <a:pt x="939" y="1120"/>
                      <a:pt x="976" y="1136"/>
                      <a:pt x="1008" y="1152"/>
                    </a:cubicBezTo>
                    <a:cubicBezTo>
                      <a:pt x="1040" y="1168"/>
                      <a:pt x="1064" y="1184"/>
                      <a:pt x="1104" y="1200"/>
                    </a:cubicBezTo>
                    <a:cubicBezTo>
                      <a:pt x="1144" y="1216"/>
                      <a:pt x="1196" y="1232"/>
                      <a:pt x="1248" y="1248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Freeform 1056"/>
            <p:cNvSpPr>
              <a:spLocks/>
            </p:cNvSpPr>
            <p:nvPr/>
          </p:nvSpPr>
          <p:spPr bwMode="auto">
            <a:xfrm>
              <a:off x="1344" y="1392"/>
              <a:ext cx="1536" cy="960"/>
            </a:xfrm>
            <a:custGeom>
              <a:avLst/>
              <a:gdLst>
                <a:gd name="T0" fmla="*/ 0 w 1536"/>
                <a:gd name="T1" fmla="*/ 0 h 960"/>
                <a:gd name="T2" fmla="*/ 288 w 1536"/>
                <a:gd name="T3" fmla="*/ 336 h 960"/>
                <a:gd name="T4" fmla="*/ 547 w 1536"/>
                <a:gd name="T5" fmla="*/ 528 h 960"/>
                <a:gd name="T6" fmla="*/ 1190 w 1536"/>
                <a:gd name="T7" fmla="*/ 869 h 960"/>
                <a:gd name="T8" fmla="*/ 1536 w 1536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960">
                  <a:moveTo>
                    <a:pt x="0" y="0"/>
                  </a:moveTo>
                  <a:cubicBezTo>
                    <a:pt x="96" y="128"/>
                    <a:pt x="197" y="248"/>
                    <a:pt x="288" y="336"/>
                  </a:cubicBezTo>
                  <a:cubicBezTo>
                    <a:pt x="379" y="424"/>
                    <a:pt x="397" y="439"/>
                    <a:pt x="547" y="528"/>
                  </a:cubicBezTo>
                  <a:cubicBezTo>
                    <a:pt x="697" y="617"/>
                    <a:pt x="1025" y="797"/>
                    <a:pt x="1190" y="869"/>
                  </a:cubicBezTo>
                  <a:cubicBezTo>
                    <a:pt x="1355" y="941"/>
                    <a:pt x="1464" y="941"/>
                    <a:pt x="1536" y="96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057"/>
            <p:cNvSpPr>
              <a:spLocks/>
            </p:cNvSpPr>
            <p:nvPr/>
          </p:nvSpPr>
          <p:spPr bwMode="auto">
            <a:xfrm>
              <a:off x="1584" y="1152"/>
              <a:ext cx="1344" cy="1104"/>
            </a:xfrm>
            <a:custGeom>
              <a:avLst/>
              <a:gdLst>
                <a:gd name="T0" fmla="*/ 0 w 1344"/>
                <a:gd name="T1" fmla="*/ 0 h 1104"/>
                <a:gd name="T2" fmla="*/ 144 w 1344"/>
                <a:gd name="T3" fmla="*/ 144 h 1104"/>
                <a:gd name="T4" fmla="*/ 288 w 1344"/>
                <a:gd name="T5" fmla="*/ 336 h 1104"/>
                <a:gd name="T6" fmla="*/ 480 w 1344"/>
                <a:gd name="T7" fmla="*/ 576 h 1104"/>
                <a:gd name="T8" fmla="*/ 672 w 1344"/>
                <a:gd name="T9" fmla="*/ 768 h 1104"/>
                <a:gd name="T10" fmla="*/ 830 w 1344"/>
                <a:gd name="T11" fmla="*/ 883 h 1104"/>
                <a:gd name="T12" fmla="*/ 1056 w 1344"/>
                <a:gd name="T13" fmla="*/ 1008 h 1104"/>
                <a:gd name="T14" fmla="*/ 1344 w 1344"/>
                <a:gd name="T15" fmla="*/ 1104 h 1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4" h="1104">
                  <a:moveTo>
                    <a:pt x="0" y="0"/>
                  </a:moveTo>
                  <a:cubicBezTo>
                    <a:pt x="48" y="44"/>
                    <a:pt x="96" y="88"/>
                    <a:pt x="144" y="144"/>
                  </a:cubicBezTo>
                  <a:cubicBezTo>
                    <a:pt x="192" y="200"/>
                    <a:pt x="232" y="264"/>
                    <a:pt x="288" y="336"/>
                  </a:cubicBezTo>
                  <a:cubicBezTo>
                    <a:pt x="344" y="408"/>
                    <a:pt x="416" y="504"/>
                    <a:pt x="480" y="576"/>
                  </a:cubicBezTo>
                  <a:cubicBezTo>
                    <a:pt x="544" y="648"/>
                    <a:pt x="614" y="717"/>
                    <a:pt x="672" y="768"/>
                  </a:cubicBezTo>
                  <a:cubicBezTo>
                    <a:pt x="730" y="819"/>
                    <a:pt x="766" y="843"/>
                    <a:pt x="830" y="883"/>
                  </a:cubicBezTo>
                  <a:cubicBezTo>
                    <a:pt x="894" y="923"/>
                    <a:pt x="970" y="971"/>
                    <a:pt x="1056" y="1008"/>
                  </a:cubicBezTo>
                  <a:cubicBezTo>
                    <a:pt x="1142" y="1045"/>
                    <a:pt x="1244" y="1072"/>
                    <a:pt x="1344" y="1104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058"/>
            <p:cNvSpPr>
              <a:spLocks/>
            </p:cNvSpPr>
            <p:nvPr/>
          </p:nvSpPr>
          <p:spPr bwMode="auto">
            <a:xfrm>
              <a:off x="816" y="1872"/>
              <a:ext cx="2064" cy="528"/>
            </a:xfrm>
            <a:custGeom>
              <a:avLst/>
              <a:gdLst>
                <a:gd name="T0" fmla="*/ 0 w 2064"/>
                <a:gd name="T1" fmla="*/ 0 h 528"/>
                <a:gd name="T2" fmla="*/ 144 w 2064"/>
                <a:gd name="T3" fmla="*/ 96 h 528"/>
                <a:gd name="T4" fmla="*/ 432 w 2064"/>
                <a:gd name="T5" fmla="*/ 240 h 528"/>
                <a:gd name="T6" fmla="*/ 912 w 2064"/>
                <a:gd name="T7" fmla="*/ 336 h 528"/>
                <a:gd name="T8" fmla="*/ 1392 w 2064"/>
                <a:gd name="T9" fmla="*/ 432 h 528"/>
                <a:gd name="T10" fmla="*/ 1680 w 2064"/>
                <a:gd name="T11" fmla="*/ 480 h 528"/>
                <a:gd name="T12" fmla="*/ 2064 w 2064"/>
                <a:gd name="T13" fmla="*/ 528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4" h="528">
                  <a:moveTo>
                    <a:pt x="0" y="0"/>
                  </a:moveTo>
                  <a:cubicBezTo>
                    <a:pt x="36" y="28"/>
                    <a:pt x="72" y="56"/>
                    <a:pt x="144" y="96"/>
                  </a:cubicBezTo>
                  <a:cubicBezTo>
                    <a:pt x="216" y="136"/>
                    <a:pt x="304" y="200"/>
                    <a:pt x="432" y="240"/>
                  </a:cubicBezTo>
                  <a:cubicBezTo>
                    <a:pt x="560" y="280"/>
                    <a:pt x="752" y="304"/>
                    <a:pt x="912" y="336"/>
                  </a:cubicBezTo>
                  <a:cubicBezTo>
                    <a:pt x="1072" y="368"/>
                    <a:pt x="1264" y="408"/>
                    <a:pt x="1392" y="432"/>
                  </a:cubicBezTo>
                  <a:cubicBezTo>
                    <a:pt x="1520" y="456"/>
                    <a:pt x="1568" y="464"/>
                    <a:pt x="1680" y="480"/>
                  </a:cubicBezTo>
                  <a:cubicBezTo>
                    <a:pt x="1792" y="496"/>
                    <a:pt x="2000" y="520"/>
                    <a:pt x="2064" y="528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 Box 1059"/>
            <p:cNvSpPr txBox="1">
              <a:spLocks noChangeArrowheads="1"/>
            </p:cNvSpPr>
            <p:nvPr/>
          </p:nvSpPr>
          <p:spPr bwMode="auto">
            <a:xfrm>
              <a:off x="1104" y="1776"/>
              <a:ext cx="1152" cy="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 dirty="0" err="1" smtClean="0">
                  <a:latin typeface="Arial" charset="0"/>
                </a:rPr>
                <a:t>Маҷрои</a:t>
              </a:r>
              <a:r>
                <a:rPr lang="ru-RU" sz="1400" b="1" dirty="0" smtClean="0">
                  <a:latin typeface="Arial" charset="0"/>
                </a:rPr>
                <a:t> </a:t>
              </a:r>
              <a:r>
                <a:rPr lang="ru-RU" sz="1400" b="1" dirty="0" err="1" smtClean="0">
                  <a:latin typeface="Arial" charset="0"/>
                </a:rPr>
                <a:t>филтратсионӣ</a:t>
              </a:r>
              <a:endParaRPr lang="ru-RU" sz="1400" b="1" dirty="0">
                <a:latin typeface="Arial" charset="0"/>
              </a:endParaRPr>
            </a:p>
          </p:txBody>
        </p:sp>
      </p:grpSp>
      <p:sp>
        <p:nvSpPr>
          <p:cNvPr id="43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90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Роҳҳои бунёди сарбанди намуди заминӣ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1988840"/>
            <a:ext cx="1101688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ёрии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маҷрои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Гидронамыв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гидромеханизатсия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беназири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дар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вақт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кандан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кашондан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ҷо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ҷо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гузоштани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ёрии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маҷрои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амалӣ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2996952"/>
            <a:ext cx="1101688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зичкунӣ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(Насыпные с укаткой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сарбанди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заминие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кардани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сохта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қабат-қабат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зичкунии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фишурдани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ғафсии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 1 м),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механизмҳо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обпоши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амалӣ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Одатан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сарбандҳо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баландии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хурд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(то 30 м) ё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миёна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(аз 30 то 100 м)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сохта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мешаванд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4581128"/>
            <a:ext cx="110168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Таркиши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самтӣ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(Направленный взрыв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Таркишҳои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самтӣ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тавассути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маводи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тарканда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моддаҳои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тарканда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сӯрохиҳои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махсуси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штольнях, штреках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нишебиҳои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соҳили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дарё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ҷойгир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мешаванд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Массаи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ҷинс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пас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таркиш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масофаи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зарурӣ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ҳисобшуда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дар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муайян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ҳаракат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қад-қади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пешбинишуда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ҷойгир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024034" y="71435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87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141265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САРБАНДҲОИ ОБПАРТОДОР</a:t>
            </a:r>
          </a:p>
          <a:p>
            <a:pPr fontAlgn="auto">
              <a:spcAft>
                <a:spcPts val="0"/>
              </a:spcAft>
            </a:pPr>
            <a:endParaRPr lang="tg-Cyrl-TJ" sz="24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07101" y="1703980"/>
            <a:ext cx="6545662" cy="1155413"/>
            <a:chOff x="0" y="384"/>
            <a:chExt cx="3216" cy="1056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0" y="384"/>
              <a:ext cx="3168" cy="10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98" y="384"/>
              <a:ext cx="17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2000" b="1" u="sng" dirty="0" err="1" smtClean="0">
                  <a:solidFill>
                    <a:srgbClr val="A50021"/>
                  </a:solidFill>
                  <a:latin typeface="Arial" charset="0"/>
                </a:rPr>
                <a:t>Таъинот</a:t>
              </a:r>
              <a:r>
                <a:rPr lang="ru-RU" sz="2000" b="1" u="sng" dirty="0" smtClean="0">
                  <a:solidFill>
                    <a:srgbClr val="A50021"/>
                  </a:solidFill>
                  <a:latin typeface="Arial" charset="0"/>
                </a:rPr>
                <a:t>:</a:t>
              </a:r>
              <a:endParaRPr lang="ru-RU" sz="2000" b="1" u="sng" dirty="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44" y="672"/>
              <a:ext cx="307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800" b="1" dirty="0" smtClean="0">
                  <a:latin typeface="Arial" charset="0"/>
                </a:rPr>
                <a:t>«</a:t>
              </a:r>
              <a:r>
                <a:rPr lang="ru-RU" sz="1800" b="1" dirty="0" err="1" smtClean="0">
                  <a:latin typeface="Arial" charset="0"/>
                </a:rPr>
                <a:t>Партофтани</a:t>
              </a:r>
              <a:r>
                <a:rPr lang="ru-RU" sz="1800" b="1" dirty="0" smtClean="0">
                  <a:latin typeface="Arial" charset="0"/>
                </a:rPr>
                <a:t>» </a:t>
              </a:r>
              <a:r>
                <a:rPr lang="ru-RU" sz="1800" b="1" dirty="0" err="1" smtClean="0">
                  <a:latin typeface="Arial" charset="0"/>
                </a:rPr>
                <a:t>обҳои</a:t>
              </a:r>
              <a:r>
                <a:rPr lang="ru-RU" sz="1800" b="1" dirty="0" smtClean="0">
                  <a:latin typeface="Arial" charset="0"/>
                </a:rPr>
                <a:t> </a:t>
              </a:r>
              <a:r>
                <a:rPr lang="ru-RU" sz="1800" b="1" dirty="0" err="1" smtClean="0">
                  <a:latin typeface="Arial" charset="0"/>
                </a:rPr>
                <a:t>зиёдати</a:t>
              </a:r>
              <a:r>
                <a:rPr lang="ru-RU" sz="1800" b="1" dirty="0" smtClean="0">
                  <a:latin typeface="Arial" charset="0"/>
                </a:rPr>
                <a:t> </a:t>
              </a:r>
              <a:r>
                <a:rPr lang="ru-RU" sz="1800" b="1" dirty="0" err="1" smtClean="0">
                  <a:latin typeface="Arial" charset="0"/>
                </a:rPr>
                <a:t>барои</a:t>
              </a:r>
              <a:r>
                <a:rPr lang="ru-RU" sz="1800" b="1" dirty="0" smtClean="0">
                  <a:latin typeface="Arial" charset="0"/>
                </a:rPr>
                <a:t> </a:t>
              </a:r>
              <a:r>
                <a:rPr lang="ru-RU" sz="1800" b="1" dirty="0" err="1" smtClean="0">
                  <a:latin typeface="Arial" charset="0"/>
                </a:rPr>
                <a:t>пешгирии</a:t>
              </a:r>
              <a:r>
                <a:rPr lang="ru-RU" sz="1800" b="1" dirty="0" smtClean="0">
                  <a:latin typeface="Arial" charset="0"/>
                </a:rPr>
                <a:t> аз </a:t>
              </a:r>
              <a:r>
                <a:rPr lang="ru-RU" sz="1800" b="1" dirty="0" err="1" smtClean="0">
                  <a:latin typeface="Arial" charset="0"/>
                </a:rPr>
                <a:t>меъёр</a:t>
              </a:r>
              <a:r>
                <a:rPr lang="ru-RU" sz="1800" b="1" dirty="0" smtClean="0">
                  <a:latin typeface="Arial" charset="0"/>
                </a:rPr>
                <a:t> </a:t>
              </a:r>
              <a:r>
                <a:rPr lang="ru-RU" sz="1800" b="1" dirty="0" err="1" smtClean="0">
                  <a:latin typeface="Arial" charset="0"/>
                </a:rPr>
                <a:t>зиёд</a:t>
              </a:r>
              <a:r>
                <a:rPr lang="ru-RU" sz="1800" b="1" dirty="0" smtClean="0">
                  <a:latin typeface="Arial" charset="0"/>
                </a:rPr>
                <a:t> </a:t>
              </a:r>
              <a:r>
                <a:rPr lang="ru-RU" sz="1800" b="1" dirty="0" err="1" smtClean="0">
                  <a:latin typeface="Arial" charset="0"/>
                </a:rPr>
                <a:t>пуршудани</a:t>
              </a:r>
              <a:r>
                <a:rPr lang="ru-RU" sz="1800" b="1" dirty="0" smtClean="0">
                  <a:latin typeface="Arial" charset="0"/>
                </a:rPr>
                <a:t> </a:t>
              </a:r>
              <a:r>
                <a:rPr lang="ru-RU" sz="1800" b="1" dirty="0" err="1" smtClean="0">
                  <a:latin typeface="Arial" charset="0"/>
                </a:rPr>
                <a:t>обанбор</a:t>
              </a:r>
              <a:r>
                <a:rPr lang="ru-RU" sz="1800" b="1" dirty="0" smtClean="0">
                  <a:latin typeface="Arial" charset="0"/>
                </a:rPr>
                <a:t> (</a:t>
              </a:r>
              <a:r>
                <a:rPr lang="ru-RU" sz="1800" b="1" dirty="0">
                  <a:latin typeface="Arial" charset="0"/>
                </a:rPr>
                <a:t>холостые сбросы</a:t>
              </a:r>
              <a:r>
                <a:rPr lang="ru-RU" sz="2000" b="1" dirty="0">
                  <a:latin typeface="Arial" charset="0"/>
                </a:rPr>
                <a:t>)</a:t>
              </a:r>
            </a:p>
          </p:txBody>
        </p:sp>
      </p:grp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7536160" y="1786205"/>
            <a:ext cx="4351040" cy="990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u="sng" dirty="0" err="1" smtClean="0">
                <a:solidFill>
                  <a:srgbClr val="A50021"/>
                </a:solidFill>
                <a:latin typeface="Arial" charset="0"/>
              </a:rPr>
              <a:t>Талабот</a:t>
            </a:r>
            <a:r>
              <a:rPr lang="ru-RU" sz="1800" b="1" u="sng" dirty="0" smtClean="0">
                <a:solidFill>
                  <a:srgbClr val="A50021"/>
                </a:solidFill>
                <a:latin typeface="Arial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Қобилияти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максималии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гузаронандагӣ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;</a:t>
            </a:r>
          </a:p>
          <a:p>
            <a:pPr algn="l">
              <a:lnSpc>
                <a:spcPct val="9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Роҳ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надодан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ба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шӯста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шудани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замин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баъд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аз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сарбонд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хомуш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кардани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энергия).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5638462" y="4495153"/>
            <a:ext cx="63676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1" dirty="0" err="1" smtClean="0">
                <a:latin typeface="Arial" charset="0"/>
              </a:rPr>
              <a:t>Рафъ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намудани</a:t>
            </a:r>
            <a:r>
              <a:rPr lang="ru-RU" sz="1400" b="1" dirty="0" smtClean="0">
                <a:latin typeface="Arial" charset="0"/>
              </a:rPr>
              <a:t> энергия аз </a:t>
            </a:r>
            <a:r>
              <a:rPr lang="ru-RU" sz="1400" b="1" dirty="0" err="1" smtClean="0">
                <a:latin typeface="Arial" charset="0"/>
              </a:rPr>
              <a:t>ҳисоби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бунёди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муқовимати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гидравликӣ</a:t>
            </a:r>
            <a:r>
              <a:rPr lang="ru-RU" sz="1400" b="1" dirty="0" smtClean="0">
                <a:latin typeface="Arial" charset="0"/>
              </a:rPr>
              <a:t> дар сари </a:t>
            </a:r>
            <a:r>
              <a:rPr lang="ru-RU" sz="1400" b="1" dirty="0" err="1" smtClean="0">
                <a:latin typeface="Arial" charset="0"/>
              </a:rPr>
              <a:t>роҳи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маҷрои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афтанда</a:t>
            </a:r>
            <a:r>
              <a:rPr lang="ru-RU" sz="1400" b="1" dirty="0" smtClean="0">
                <a:latin typeface="Arial" charset="0"/>
              </a:rPr>
              <a:t> - </a:t>
            </a:r>
            <a:r>
              <a:rPr lang="ru-RU" sz="1400" b="1" dirty="0" err="1" smtClean="0">
                <a:latin typeface="Arial" charset="0"/>
              </a:rPr>
              <a:t>амалӣ</a:t>
            </a:r>
            <a:r>
              <a:rPr lang="ru-RU" sz="1400" b="1" dirty="0" smtClean="0">
                <a:latin typeface="Arial" charset="0"/>
              </a:rPr>
              <a:t> карда </a:t>
            </a:r>
            <a:r>
              <a:rPr lang="ru-RU" sz="1400" b="1" dirty="0" err="1" smtClean="0">
                <a:latin typeface="Arial" charset="0"/>
              </a:rPr>
              <a:t>мешавад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8011544" y="5109941"/>
            <a:ext cx="36605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A50021"/>
                </a:solidFill>
                <a:latin typeface="Arial" charset="0"/>
              </a:rPr>
              <a:t>Эзоҳ</a:t>
            </a:r>
            <a:r>
              <a:rPr lang="ru-RU" sz="2000" b="1" u="sng" dirty="0" smtClean="0">
                <a:solidFill>
                  <a:srgbClr val="A50021"/>
                </a:solidFill>
                <a:latin typeface="Arial" charset="0"/>
              </a:rPr>
              <a:t>: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чуқурии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обшӯста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бояд</a:t>
            </a:r>
            <a:r>
              <a:rPr lang="ru-RU" sz="2000" b="1" dirty="0" smtClean="0">
                <a:latin typeface="Arial" charset="0"/>
              </a:rPr>
              <a:t> ба </a:t>
            </a:r>
            <a:r>
              <a:rPr lang="ru-RU" sz="2000" b="1" dirty="0" err="1" smtClean="0">
                <a:latin typeface="Arial" charset="0"/>
              </a:rPr>
              <a:t>иншоот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наздик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нашавад</a:t>
            </a:r>
            <a:endParaRPr lang="ru-RU" sz="2000" b="1" dirty="0">
              <a:latin typeface="Arial" charset="0"/>
            </a:endParaRPr>
          </a:p>
        </p:txBody>
      </p: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36766" y="2859393"/>
            <a:ext cx="11634771" cy="1752600"/>
            <a:chOff x="48" y="1584"/>
            <a:chExt cx="5583" cy="1200"/>
          </a:xfrm>
        </p:grpSpPr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48" y="1584"/>
              <a:ext cx="5583" cy="1200"/>
              <a:chOff x="48" y="1584"/>
              <a:chExt cx="5583" cy="1200"/>
            </a:xfrm>
          </p:grpSpPr>
          <p:grpSp>
            <p:nvGrpSpPr>
              <p:cNvPr id="22" name="Group 55"/>
              <p:cNvGrpSpPr>
                <a:grpSpLocks/>
              </p:cNvGrpSpPr>
              <p:nvPr/>
            </p:nvGrpSpPr>
            <p:grpSpPr bwMode="auto">
              <a:xfrm>
                <a:off x="48" y="1584"/>
                <a:ext cx="3504" cy="1200"/>
                <a:chOff x="48" y="1584"/>
                <a:chExt cx="3504" cy="1200"/>
              </a:xfrm>
            </p:grpSpPr>
            <p:sp>
              <p:nvSpPr>
                <p:cNvPr id="25" name="Freeform 13"/>
                <p:cNvSpPr>
                  <a:spLocks/>
                </p:cNvSpPr>
                <p:nvPr/>
              </p:nvSpPr>
              <p:spPr bwMode="auto">
                <a:xfrm>
                  <a:off x="94" y="1592"/>
                  <a:ext cx="2104" cy="1103"/>
                </a:xfrm>
                <a:custGeom>
                  <a:avLst/>
                  <a:gdLst>
                    <a:gd name="T0" fmla="*/ 2104 w 2104"/>
                    <a:gd name="T1" fmla="*/ 1077 h 1103"/>
                    <a:gd name="T2" fmla="*/ 1490 w 2104"/>
                    <a:gd name="T3" fmla="*/ 1077 h 1103"/>
                    <a:gd name="T4" fmla="*/ 1394 w 2104"/>
                    <a:gd name="T5" fmla="*/ 1046 h 1103"/>
                    <a:gd name="T6" fmla="*/ 1269 w 2104"/>
                    <a:gd name="T7" fmla="*/ 827 h 1103"/>
                    <a:gd name="T8" fmla="*/ 962 w 2104"/>
                    <a:gd name="T9" fmla="*/ 386 h 1103"/>
                    <a:gd name="T10" fmla="*/ 679 w 2104"/>
                    <a:gd name="T11" fmla="*/ 266 h 1103"/>
                    <a:gd name="T12" fmla="*/ 626 w 2104"/>
                    <a:gd name="T13" fmla="*/ 347 h 1103"/>
                    <a:gd name="T14" fmla="*/ 636 w 2104"/>
                    <a:gd name="T15" fmla="*/ 981 h 1103"/>
                    <a:gd name="T16" fmla="*/ 626 w 2104"/>
                    <a:gd name="T17" fmla="*/ 1077 h 1103"/>
                    <a:gd name="T18" fmla="*/ 117 w 2104"/>
                    <a:gd name="T19" fmla="*/ 1077 h 1103"/>
                    <a:gd name="T20" fmla="*/ 40 w 2104"/>
                    <a:gd name="T21" fmla="*/ 990 h 1103"/>
                    <a:gd name="T22" fmla="*/ 40 w 2104"/>
                    <a:gd name="T23" fmla="*/ 731 h 1103"/>
                    <a:gd name="T24" fmla="*/ 40 w 2104"/>
                    <a:gd name="T25" fmla="*/ 165 h 1103"/>
                    <a:gd name="T26" fmla="*/ 98 w 2104"/>
                    <a:gd name="T27" fmla="*/ 21 h 1103"/>
                    <a:gd name="T28" fmla="*/ 626 w 2104"/>
                    <a:gd name="T29" fmla="*/ 40 h 1103"/>
                    <a:gd name="T30" fmla="*/ 876 w 2104"/>
                    <a:gd name="T31" fmla="*/ 107 h 1103"/>
                    <a:gd name="T32" fmla="*/ 1048 w 2104"/>
                    <a:gd name="T33" fmla="*/ 203 h 1103"/>
                    <a:gd name="T34" fmla="*/ 1183 w 2104"/>
                    <a:gd name="T35" fmla="*/ 338 h 1103"/>
                    <a:gd name="T36" fmla="*/ 1288 w 2104"/>
                    <a:gd name="T37" fmla="*/ 462 h 1103"/>
                    <a:gd name="T38" fmla="*/ 1346 w 2104"/>
                    <a:gd name="T39" fmla="*/ 616 h 1103"/>
                    <a:gd name="T40" fmla="*/ 1394 w 2104"/>
                    <a:gd name="T41" fmla="*/ 712 h 1103"/>
                    <a:gd name="T42" fmla="*/ 1442 w 2104"/>
                    <a:gd name="T43" fmla="*/ 808 h 1103"/>
                    <a:gd name="T44" fmla="*/ 1538 w 2104"/>
                    <a:gd name="T45" fmla="*/ 962 h 1103"/>
                    <a:gd name="T46" fmla="*/ 1615 w 2104"/>
                    <a:gd name="T47" fmla="*/ 1010 h 1103"/>
                    <a:gd name="T48" fmla="*/ 1778 w 2104"/>
                    <a:gd name="T49" fmla="*/ 1000 h 1103"/>
                    <a:gd name="T50" fmla="*/ 2066 w 2104"/>
                    <a:gd name="T51" fmla="*/ 981 h 1103"/>
                    <a:gd name="T52" fmla="*/ 2104 w 2104"/>
                    <a:gd name="T53" fmla="*/ 1077 h 110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04" h="1103">
                      <a:moveTo>
                        <a:pt x="2104" y="1077"/>
                      </a:moveTo>
                      <a:cubicBezTo>
                        <a:pt x="2002" y="1077"/>
                        <a:pt x="1608" y="1082"/>
                        <a:pt x="1490" y="1077"/>
                      </a:cubicBezTo>
                      <a:cubicBezTo>
                        <a:pt x="1372" y="1072"/>
                        <a:pt x="1431" y="1088"/>
                        <a:pt x="1394" y="1046"/>
                      </a:cubicBezTo>
                      <a:cubicBezTo>
                        <a:pt x="1357" y="1004"/>
                        <a:pt x="1341" y="937"/>
                        <a:pt x="1269" y="827"/>
                      </a:cubicBezTo>
                      <a:cubicBezTo>
                        <a:pt x="1197" y="717"/>
                        <a:pt x="1060" y="480"/>
                        <a:pt x="962" y="386"/>
                      </a:cubicBezTo>
                      <a:cubicBezTo>
                        <a:pt x="864" y="292"/>
                        <a:pt x="735" y="272"/>
                        <a:pt x="679" y="266"/>
                      </a:cubicBezTo>
                      <a:cubicBezTo>
                        <a:pt x="623" y="260"/>
                        <a:pt x="633" y="228"/>
                        <a:pt x="626" y="347"/>
                      </a:cubicBezTo>
                      <a:cubicBezTo>
                        <a:pt x="619" y="466"/>
                        <a:pt x="636" y="859"/>
                        <a:pt x="636" y="981"/>
                      </a:cubicBezTo>
                      <a:cubicBezTo>
                        <a:pt x="636" y="1103"/>
                        <a:pt x="712" y="1061"/>
                        <a:pt x="626" y="1077"/>
                      </a:cubicBezTo>
                      <a:cubicBezTo>
                        <a:pt x="540" y="1093"/>
                        <a:pt x="215" y="1092"/>
                        <a:pt x="117" y="1077"/>
                      </a:cubicBezTo>
                      <a:cubicBezTo>
                        <a:pt x="19" y="1062"/>
                        <a:pt x="53" y="1048"/>
                        <a:pt x="40" y="990"/>
                      </a:cubicBezTo>
                      <a:cubicBezTo>
                        <a:pt x="27" y="932"/>
                        <a:pt x="40" y="868"/>
                        <a:pt x="40" y="731"/>
                      </a:cubicBezTo>
                      <a:cubicBezTo>
                        <a:pt x="40" y="594"/>
                        <a:pt x="30" y="283"/>
                        <a:pt x="40" y="165"/>
                      </a:cubicBezTo>
                      <a:cubicBezTo>
                        <a:pt x="50" y="47"/>
                        <a:pt x="0" y="42"/>
                        <a:pt x="98" y="21"/>
                      </a:cubicBezTo>
                      <a:cubicBezTo>
                        <a:pt x="196" y="0"/>
                        <a:pt x="496" y="26"/>
                        <a:pt x="626" y="40"/>
                      </a:cubicBezTo>
                      <a:cubicBezTo>
                        <a:pt x="756" y="54"/>
                        <a:pt x="806" y="80"/>
                        <a:pt x="876" y="107"/>
                      </a:cubicBezTo>
                      <a:cubicBezTo>
                        <a:pt x="946" y="134"/>
                        <a:pt x="997" y="164"/>
                        <a:pt x="1048" y="203"/>
                      </a:cubicBezTo>
                      <a:cubicBezTo>
                        <a:pt x="1099" y="242"/>
                        <a:pt x="1143" y="295"/>
                        <a:pt x="1183" y="338"/>
                      </a:cubicBezTo>
                      <a:cubicBezTo>
                        <a:pt x="1223" y="381"/>
                        <a:pt x="1261" y="416"/>
                        <a:pt x="1288" y="462"/>
                      </a:cubicBezTo>
                      <a:cubicBezTo>
                        <a:pt x="1315" y="508"/>
                        <a:pt x="1328" y="574"/>
                        <a:pt x="1346" y="616"/>
                      </a:cubicBezTo>
                      <a:cubicBezTo>
                        <a:pt x="1364" y="658"/>
                        <a:pt x="1378" y="680"/>
                        <a:pt x="1394" y="712"/>
                      </a:cubicBezTo>
                      <a:cubicBezTo>
                        <a:pt x="1410" y="744"/>
                        <a:pt x="1418" y="766"/>
                        <a:pt x="1442" y="808"/>
                      </a:cubicBezTo>
                      <a:cubicBezTo>
                        <a:pt x="1466" y="850"/>
                        <a:pt x="1509" y="928"/>
                        <a:pt x="1538" y="962"/>
                      </a:cubicBezTo>
                      <a:cubicBezTo>
                        <a:pt x="1567" y="996"/>
                        <a:pt x="1575" y="1004"/>
                        <a:pt x="1615" y="1010"/>
                      </a:cubicBezTo>
                      <a:cubicBezTo>
                        <a:pt x="1655" y="1016"/>
                        <a:pt x="1703" y="1005"/>
                        <a:pt x="1778" y="1000"/>
                      </a:cubicBezTo>
                      <a:cubicBezTo>
                        <a:pt x="1853" y="995"/>
                        <a:pt x="2006" y="985"/>
                        <a:pt x="2066" y="981"/>
                      </a:cubicBezTo>
                      <a:cubicBezTo>
                        <a:pt x="2066" y="981"/>
                        <a:pt x="2104" y="1077"/>
                        <a:pt x="2104" y="1077"/>
                      </a:cubicBezTo>
                      <a:close/>
                    </a:path>
                  </a:pathLst>
                </a:custGeom>
                <a:solidFill>
                  <a:srgbClr val="CCFFFF"/>
                </a:solidFill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Rectangle 15" descr="Широки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96" y="2688"/>
                  <a:ext cx="2496" cy="96"/>
                </a:xfrm>
                <a:prstGeom prst="rect">
                  <a:avLst/>
                </a:prstGeom>
                <a:pattFill prst="wdUpDiag">
                  <a:fgClr>
                    <a:srgbClr val="80808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Freeform 17" descr="Широкий диагональный 2"/>
                <p:cNvSpPr>
                  <a:spLocks/>
                </p:cNvSpPr>
                <p:nvPr/>
              </p:nvSpPr>
              <p:spPr bwMode="auto">
                <a:xfrm>
                  <a:off x="739" y="1882"/>
                  <a:ext cx="720" cy="822"/>
                </a:xfrm>
                <a:custGeom>
                  <a:avLst/>
                  <a:gdLst>
                    <a:gd name="T0" fmla="*/ 34 w 720"/>
                    <a:gd name="T1" fmla="*/ 0 h 822"/>
                    <a:gd name="T2" fmla="*/ 106 w 720"/>
                    <a:gd name="T3" fmla="*/ 28 h 822"/>
                    <a:gd name="T4" fmla="*/ 139 w 720"/>
                    <a:gd name="T5" fmla="*/ 38 h 822"/>
                    <a:gd name="T6" fmla="*/ 180 w 720"/>
                    <a:gd name="T7" fmla="*/ 55 h 822"/>
                    <a:gd name="T8" fmla="*/ 259 w 720"/>
                    <a:gd name="T9" fmla="*/ 96 h 822"/>
                    <a:gd name="T10" fmla="*/ 303 w 720"/>
                    <a:gd name="T11" fmla="*/ 144 h 822"/>
                    <a:gd name="T12" fmla="*/ 341 w 720"/>
                    <a:gd name="T13" fmla="*/ 196 h 822"/>
                    <a:gd name="T14" fmla="*/ 394 w 720"/>
                    <a:gd name="T15" fmla="*/ 268 h 822"/>
                    <a:gd name="T16" fmla="*/ 418 w 720"/>
                    <a:gd name="T17" fmla="*/ 312 h 822"/>
                    <a:gd name="T18" fmla="*/ 432 w 720"/>
                    <a:gd name="T19" fmla="*/ 328 h 822"/>
                    <a:gd name="T20" fmla="*/ 490 w 720"/>
                    <a:gd name="T21" fmla="*/ 384 h 822"/>
                    <a:gd name="T22" fmla="*/ 523 w 720"/>
                    <a:gd name="T23" fmla="*/ 432 h 822"/>
                    <a:gd name="T24" fmla="*/ 538 w 720"/>
                    <a:gd name="T25" fmla="*/ 446 h 822"/>
                    <a:gd name="T26" fmla="*/ 595 w 720"/>
                    <a:gd name="T27" fmla="*/ 532 h 822"/>
                    <a:gd name="T28" fmla="*/ 634 w 720"/>
                    <a:gd name="T29" fmla="*/ 571 h 822"/>
                    <a:gd name="T30" fmla="*/ 653 w 720"/>
                    <a:gd name="T31" fmla="*/ 619 h 822"/>
                    <a:gd name="T32" fmla="*/ 682 w 720"/>
                    <a:gd name="T33" fmla="*/ 662 h 822"/>
                    <a:gd name="T34" fmla="*/ 720 w 720"/>
                    <a:gd name="T35" fmla="*/ 782 h 822"/>
                    <a:gd name="T36" fmla="*/ 250 w 720"/>
                    <a:gd name="T37" fmla="*/ 801 h 822"/>
                    <a:gd name="T38" fmla="*/ 48 w 720"/>
                    <a:gd name="T39" fmla="*/ 796 h 822"/>
                    <a:gd name="T40" fmla="*/ 19 w 720"/>
                    <a:gd name="T41" fmla="*/ 763 h 822"/>
                    <a:gd name="T42" fmla="*/ 0 w 720"/>
                    <a:gd name="T43" fmla="*/ 297 h 822"/>
                    <a:gd name="T44" fmla="*/ 15 w 720"/>
                    <a:gd name="T45" fmla="*/ 19 h 822"/>
                    <a:gd name="T46" fmla="*/ 34 w 720"/>
                    <a:gd name="T47" fmla="*/ 0 h 8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0" h="822">
                      <a:moveTo>
                        <a:pt x="34" y="0"/>
                      </a:moveTo>
                      <a:cubicBezTo>
                        <a:pt x="60" y="7"/>
                        <a:pt x="82" y="18"/>
                        <a:pt x="106" y="28"/>
                      </a:cubicBezTo>
                      <a:cubicBezTo>
                        <a:pt x="117" y="33"/>
                        <a:pt x="128" y="32"/>
                        <a:pt x="139" y="38"/>
                      </a:cubicBezTo>
                      <a:cubicBezTo>
                        <a:pt x="154" y="47"/>
                        <a:pt x="163" y="49"/>
                        <a:pt x="180" y="55"/>
                      </a:cubicBezTo>
                      <a:cubicBezTo>
                        <a:pt x="206" y="64"/>
                        <a:pt x="237" y="78"/>
                        <a:pt x="259" y="96"/>
                      </a:cubicBezTo>
                      <a:cubicBezTo>
                        <a:pt x="276" y="110"/>
                        <a:pt x="293" y="126"/>
                        <a:pt x="303" y="144"/>
                      </a:cubicBezTo>
                      <a:cubicBezTo>
                        <a:pt x="314" y="164"/>
                        <a:pt x="325" y="180"/>
                        <a:pt x="341" y="196"/>
                      </a:cubicBezTo>
                      <a:cubicBezTo>
                        <a:pt x="352" y="228"/>
                        <a:pt x="373" y="241"/>
                        <a:pt x="394" y="268"/>
                      </a:cubicBezTo>
                      <a:cubicBezTo>
                        <a:pt x="401" y="277"/>
                        <a:pt x="414" y="301"/>
                        <a:pt x="418" y="312"/>
                      </a:cubicBezTo>
                      <a:cubicBezTo>
                        <a:pt x="420" y="317"/>
                        <a:pt x="429" y="324"/>
                        <a:pt x="432" y="328"/>
                      </a:cubicBezTo>
                      <a:cubicBezTo>
                        <a:pt x="455" y="362"/>
                        <a:pt x="456" y="355"/>
                        <a:pt x="490" y="384"/>
                      </a:cubicBezTo>
                      <a:cubicBezTo>
                        <a:pt x="493" y="389"/>
                        <a:pt x="519" y="428"/>
                        <a:pt x="523" y="432"/>
                      </a:cubicBezTo>
                      <a:cubicBezTo>
                        <a:pt x="527" y="437"/>
                        <a:pt x="534" y="440"/>
                        <a:pt x="538" y="446"/>
                      </a:cubicBezTo>
                      <a:cubicBezTo>
                        <a:pt x="558" y="474"/>
                        <a:pt x="570" y="507"/>
                        <a:pt x="595" y="532"/>
                      </a:cubicBezTo>
                      <a:cubicBezTo>
                        <a:pt x="609" y="546"/>
                        <a:pt x="624" y="552"/>
                        <a:pt x="634" y="571"/>
                      </a:cubicBezTo>
                      <a:cubicBezTo>
                        <a:pt x="644" y="588"/>
                        <a:pt x="646" y="600"/>
                        <a:pt x="653" y="619"/>
                      </a:cubicBezTo>
                      <a:cubicBezTo>
                        <a:pt x="658" y="634"/>
                        <a:pt x="675" y="648"/>
                        <a:pt x="682" y="662"/>
                      </a:cubicBezTo>
                      <a:cubicBezTo>
                        <a:pt x="701" y="698"/>
                        <a:pt x="706" y="744"/>
                        <a:pt x="720" y="782"/>
                      </a:cubicBezTo>
                      <a:cubicBezTo>
                        <a:pt x="707" y="791"/>
                        <a:pt x="286" y="800"/>
                        <a:pt x="250" y="801"/>
                      </a:cubicBezTo>
                      <a:cubicBezTo>
                        <a:pt x="187" y="822"/>
                        <a:pt x="114" y="803"/>
                        <a:pt x="48" y="796"/>
                      </a:cubicBezTo>
                      <a:cubicBezTo>
                        <a:pt x="27" y="764"/>
                        <a:pt x="10" y="796"/>
                        <a:pt x="19" y="763"/>
                      </a:cubicBezTo>
                      <a:cubicBezTo>
                        <a:pt x="14" y="608"/>
                        <a:pt x="26" y="450"/>
                        <a:pt x="0" y="297"/>
                      </a:cubicBezTo>
                      <a:cubicBezTo>
                        <a:pt x="5" y="210"/>
                        <a:pt x="3" y="103"/>
                        <a:pt x="15" y="19"/>
                      </a:cubicBezTo>
                      <a:cubicBezTo>
                        <a:pt x="16" y="10"/>
                        <a:pt x="31" y="8"/>
                        <a:pt x="34" y="0"/>
                      </a:cubicBezTo>
                      <a:close/>
                    </a:path>
                  </a:pathLst>
                </a:custGeom>
                <a:pattFill prst="wdUpDiag">
                  <a:fgClr>
                    <a:srgbClr val="333333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Rectangle 11"/>
                <p:cNvSpPr>
                  <a:spLocks noChangeArrowheads="1"/>
                </p:cNvSpPr>
                <p:nvPr/>
              </p:nvSpPr>
              <p:spPr bwMode="auto">
                <a:xfrm>
                  <a:off x="720" y="1872"/>
                  <a:ext cx="48" cy="81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Freeform 16" descr="Широкий диагональный 1"/>
                <p:cNvSpPr>
                  <a:spLocks/>
                </p:cNvSpPr>
                <p:nvPr/>
              </p:nvSpPr>
              <p:spPr bwMode="auto">
                <a:xfrm>
                  <a:off x="768" y="1872"/>
                  <a:ext cx="720" cy="816"/>
                </a:xfrm>
                <a:custGeom>
                  <a:avLst/>
                  <a:gdLst>
                    <a:gd name="T0" fmla="*/ 0 w 720"/>
                    <a:gd name="T1" fmla="*/ 0 h 816"/>
                    <a:gd name="T2" fmla="*/ 144 w 720"/>
                    <a:gd name="T3" fmla="*/ 38 h 816"/>
                    <a:gd name="T4" fmla="*/ 278 w 720"/>
                    <a:gd name="T5" fmla="*/ 126 h 816"/>
                    <a:gd name="T6" fmla="*/ 422 w 720"/>
                    <a:gd name="T7" fmla="*/ 326 h 816"/>
                    <a:gd name="T8" fmla="*/ 595 w 720"/>
                    <a:gd name="T9" fmla="*/ 540 h 816"/>
                    <a:gd name="T10" fmla="*/ 720 w 720"/>
                    <a:gd name="T11" fmla="*/ 816 h 8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20" h="816">
                      <a:moveTo>
                        <a:pt x="0" y="0"/>
                      </a:moveTo>
                      <a:lnTo>
                        <a:pt x="144" y="38"/>
                      </a:lnTo>
                      <a:lnTo>
                        <a:pt x="278" y="126"/>
                      </a:lnTo>
                      <a:lnTo>
                        <a:pt x="422" y="326"/>
                      </a:lnTo>
                      <a:lnTo>
                        <a:pt x="595" y="540"/>
                      </a:lnTo>
                      <a:lnTo>
                        <a:pt x="720" y="816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pattFill prst="wdDnDiag">
                        <a:fgClr>
                          <a:srgbClr val="333333"/>
                        </a:fgClr>
                        <a:bgClr>
                          <a:srgbClr val="FFFFFF"/>
                        </a:bgClr>
                      </a:patt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>
                  <a:off x="192" y="1680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>
                  <a:off x="288" y="1728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>
                  <a:off x="96" y="2688"/>
                  <a:ext cx="26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AutoShape 20"/>
                <p:cNvSpPr>
                  <a:spLocks/>
                </p:cNvSpPr>
                <p:nvPr/>
              </p:nvSpPr>
              <p:spPr bwMode="auto">
                <a:xfrm>
                  <a:off x="1536" y="1584"/>
                  <a:ext cx="758" cy="322"/>
                </a:xfrm>
                <a:prstGeom prst="callout2">
                  <a:avLst>
                    <a:gd name="adj1" fmla="val 22361"/>
                    <a:gd name="adj2" fmla="val -6333"/>
                    <a:gd name="adj3" fmla="val 22361"/>
                    <a:gd name="adj4" fmla="val -16227"/>
                    <a:gd name="adj5" fmla="val 163977"/>
                    <a:gd name="adj6" fmla="val -26648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 b="1" dirty="0" err="1" smtClean="0">
                      <a:latin typeface="Arial" charset="0"/>
                    </a:rPr>
                    <a:t>Фавраи</a:t>
                  </a:r>
                  <a:r>
                    <a:rPr lang="ru-RU" sz="1400" b="1" dirty="0" smtClean="0">
                      <a:latin typeface="Arial" charset="0"/>
                    </a:rPr>
                    <a:t> </a:t>
                  </a:r>
                  <a:r>
                    <a:rPr lang="ru-RU" sz="1400" b="1" dirty="0" err="1" smtClean="0">
                      <a:latin typeface="Arial" charset="0"/>
                    </a:rPr>
                    <a:t>озод</a:t>
                  </a:r>
                  <a:endParaRPr lang="ru-RU" sz="1400" b="1" dirty="0">
                    <a:latin typeface="Arial" charset="0"/>
                  </a:endParaRPr>
                </a:p>
              </p:txBody>
            </p:sp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48" y="1584"/>
                  <a:ext cx="192" cy="1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Freeform 24"/>
                <p:cNvSpPr>
                  <a:spLocks/>
                </p:cNvSpPr>
                <p:nvPr/>
              </p:nvSpPr>
              <p:spPr bwMode="auto">
                <a:xfrm>
                  <a:off x="1584" y="2304"/>
                  <a:ext cx="1104" cy="370"/>
                </a:xfrm>
                <a:custGeom>
                  <a:avLst/>
                  <a:gdLst>
                    <a:gd name="T0" fmla="*/ 1104 w 1104"/>
                    <a:gd name="T1" fmla="*/ 370 h 370"/>
                    <a:gd name="T2" fmla="*/ 778 w 1104"/>
                    <a:gd name="T3" fmla="*/ 370 h 370"/>
                    <a:gd name="T4" fmla="*/ 768 w 1104"/>
                    <a:gd name="T5" fmla="*/ 192 h 370"/>
                    <a:gd name="T6" fmla="*/ 552 w 1104"/>
                    <a:gd name="T7" fmla="*/ 187 h 370"/>
                    <a:gd name="T8" fmla="*/ 552 w 1104"/>
                    <a:gd name="T9" fmla="*/ 264 h 370"/>
                    <a:gd name="T10" fmla="*/ 432 w 1104"/>
                    <a:gd name="T11" fmla="*/ 288 h 370"/>
                    <a:gd name="T12" fmla="*/ 144 w 1104"/>
                    <a:gd name="T13" fmla="*/ 288 h 370"/>
                    <a:gd name="T14" fmla="*/ 82 w 1104"/>
                    <a:gd name="T15" fmla="*/ 259 h 370"/>
                    <a:gd name="T16" fmla="*/ 0 w 1104"/>
                    <a:gd name="T17" fmla="*/ 144 h 370"/>
                    <a:gd name="T18" fmla="*/ 48 w 1104"/>
                    <a:gd name="T19" fmla="*/ 48 h 370"/>
                    <a:gd name="T20" fmla="*/ 192 w 1104"/>
                    <a:gd name="T21" fmla="*/ 0 h 370"/>
                    <a:gd name="T22" fmla="*/ 336 w 1104"/>
                    <a:gd name="T23" fmla="*/ 0 h 370"/>
                    <a:gd name="T24" fmla="*/ 576 w 1104"/>
                    <a:gd name="T25" fmla="*/ 0 h 370"/>
                    <a:gd name="T26" fmla="*/ 768 w 1104"/>
                    <a:gd name="T27" fmla="*/ 0 h 370"/>
                    <a:gd name="T28" fmla="*/ 960 w 1104"/>
                    <a:gd name="T29" fmla="*/ 0 h 370"/>
                    <a:gd name="T30" fmla="*/ 1104 w 1104"/>
                    <a:gd name="T31" fmla="*/ 0 h 370"/>
                    <a:gd name="T32" fmla="*/ 1104 w 1104"/>
                    <a:gd name="T33" fmla="*/ 370 h 3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104" h="370">
                      <a:moveTo>
                        <a:pt x="1104" y="370"/>
                      </a:moveTo>
                      <a:lnTo>
                        <a:pt x="778" y="370"/>
                      </a:lnTo>
                      <a:lnTo>
                        <a:pt x="768" y="192"/>
                      </a:lnTo>
                      <a:lnTo>
                        <a:pt x="552" y="187"/>
                      </a:lnTo>
                      <a:lnTo>
                        <a:pt x="552" y="264"/>
                      </a:lnTo>
                      <a:lnTo>
                        <a:pt x="432" y="288"/>
                      </a:lnTo>
                      <a:lnTo>
                        <a:pt x="144" y="288"/>
                      </a:lnTo>
                      <a:lnTo>
                        <a:pt x="82" y="259"/>
                      </a:lnTo>
                      <a:lnTo>
                        <a:pt x="0" y="144"/>
                      </a:lnTo>
                      <a:lnTo>
                        <a:pt x="48" y="48"/>
                      </a:lnTo>
                      <a:lnTo>
                        <a:pt x="192" y="0"/>
                      </a:lnTo>
                      <a:lnTo>
                        <a:pt x="336" y="0"/>
                      </a:lnTo>
                      <a:lnTo>
                        <a:pt x="576" y="0"/>
                      </a:lnTo>
                      <a:lnTo>
                        <a:pt x="768" y="0"/>
                      </a:lnTo>
                      <a:lnTo>
                        <a:pt x="960" y="0"/>
                      </a:lnTo>
                      <a:lnTo>
                        <a:pt x="1104" y="0"/>
                      </a:lnTo>
                      <a:lnTo>
                        <a:pt x="1104" y="37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2160" y="2496"/>
                  <a:ext cx="192" cy="192"/>
                </a:xfrm>
                <a:prstGeom prst="re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Rectangle 2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96" cy="4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AutoShape 26"/>
                <p:cNvSpPr>
                  <a:spLocks noChangeArrowheads="1"/>
                </p:cNvSpPr>
                <p:nvPr/>
              </p:nvSpPr>
              <p:spPr bwMode="auto">
                <a:xfrm rot="-7776027">
                  <a:off x="1699" y="2386"/>
                  <a:ext cx="216" cy="168"/>
                </a:xfrm>
                <a:custGeom>
                  <a:avLst/>
                  <a:gdLst>
                    <a:gd name="T0" fmla="*/ 176 w 21600"/>
                    <a:gd name="T1" fmla="*/ 19 h 21600"/>
                    <a:gd name="T2" fmla="*/ 10 w 21600"/>
                    <a:gd name="T3" fmla="*/ 84 h 21600"/>
                    <a:gd name="T4" fmla="*/ 163 w 21600"/>
                    <a:gd name="T5" fmla="*/ 31 h 21600"/>
                    <a:gd name="T6" fmla="*/ 137 w 21600"/>
                    <a:gd name="T7" fmla="*/ 187 h 21600"/>
                    <a:gd name="T8" fmla="*/ 92 w 21600"/>
                    <a:gd name="T9" fmla="*/ 164 h 21600"/>
                    <a:gd name="T10" fmla="*/ 121 w 21600"/>
                    <a:gd name="T11" fmla="*/ 13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200 w 21600"/>
                    <a:gd name="T19" fmla="*/ 3214 h 21600"/>
                    <a:gd name="T20" fmla="*/ 18400 w 21600"/>
                    <a:gd name="T21" fmla="*/ 18386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2644" y="19334"/>
                      </a:moveTo>
                      <a:cubicBezTo>
                        <a:pt x="16663" y="18466"/>
                        <a:pt x="19532" y="14911"/>
                        <a:pt x="19532" y="10800"/>
                      </a:cubicBezTo>
                      <a:cubicBezTo>
                        <a:pt x="19532" y="5977"/>
                        <a:pt x="15622" y="2068"/>
                        <a:pt x="10800" y="2068"/>
                      </a:cubicBezTo>
                      <a:cubicBezTo>
                        <a:pt x="5977" y="2068"/>
                        <a:pt x="2068" y="5977"/>
                        <a:pt x="2068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5885"/>
                        <a:pt x="18052" y="20281"/>
                        <a:pt x="13081" y="21356"/>
                      </a:cubicBezTo>
                      <a:lnTo>
                        <a:pt x="13652" y="23995"/>
                      </a:lnTo>
                      <a:lnTo>
                        <a:pt x="9213" y="21134"/>
                      </a:lnTo>
                      <a:lnTo>
                        <a:pt x="12074" y="16695"/>
                      </a:lnTo>
                      <a:lnTo>
                        <a:pt x="12644" y="19334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AutoShape 28"/>
                <p:cNvSpPr>
                  <a:spLocks/>
                </p:cNvSpPr>
                <p:nvPr/>
              </p:nvSpPr>
              <p:spPr bwMode="auto">
                <a:xfrm>
                  <a:off x="3408" y="1920"/>
                  <a:ext cx="144" cy="864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23"/>
                <p:cNvSpPr>
                  <a:spLocks/>
                </p:cNvSpPr>
                <p:nvPr/>
              </p:nvSpPr>
              <p:spPr bwMode="auto">
                <a:xfrm>
                  <a:off x="2525" y="1963"/>
                  <a:ext cx="685" cy="293"/>
                </a:xfrm>
                <a:prstGeom prst="callout2">
                  <a:avLst>
                    <a:gd name="adj1" fmla="val 24574"/>
                    <a:gd name="adj2" fmla="val -5750"/>
                    <a:gd name="adj3" fmla="val 24574"/>
                    <a:gd name="adj4" fmla="val -19282"/>
                    <a:gd name="adj5" fmla="val 191810"/>
                    <a:gd name="adj6" fmla="val -4428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400" b="1" dirty="0" err="1" smtClean="0">
                      <a:latin typeface="Arial" charset="0"/>
                    </a:rPr>
                    <a:t>Девораи</a:t>
                  </a:r>
                  <a:r>
                    <a:rPr lang="ru-RU" sz="1400" b="1" dirty="0" smtClean="0">
                      <a:latin typeface="Arial" charset="0"/>
                    </a:rPr>
                    <a:t> </a:t>
                  </a:r>
                  <a:r>
                    <a:rPr lang="ru-RU" sz="1400" b="1" dirty="0" err="1" smtClean="0">
                      <a:latin typeface="Arial" charset="0"/>
                    </a:rPr>
                    <a:t>мавҷ-шикан</a:t>
                  </a:r>
                  <a:endParaRPr lang="ru-RU" sz="1400" b="1" dirty="0">
                    <a:latin typeface="Arial" charset="0"/>
                  </a:endParaRPr>
                </a:p>
              </p:txBody>
            </p:sp>
          </p:grp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2943" y="1598"/>
                <a:ext cx="2688" cy="3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400" b="1" dirty="0" err="1" smtClean="0">
                    <a:latin typeface="Arial" charset="0"/>
                  </a:rPr>
                  <a:t>Тарҳи</a:t>
                </a:r>
                <a:r>
                  <a:rPr lang="ru-RU" sz="1400" b="1" dirty="0" smtClean="0">
                    <a:latin typeface="Arial" charset="0"/>
                  </a:rPr>
                  <a:t> (</a:t>
                </a:r>
                <a:r>
                  <a:rPr lang="ru-RU" sz="1400" b="1" dirty="0" err="1" smtClean="0">
                    <a:latin typeface="Arial" charset="0"/>
                  </a:rPr>
                  <a:t>буриши</a:t>
                </a:r>
                <a:r>
                  <a:rPr lang="ru-RU" sz="1400" b="1" dirty="0" smtClean="0">
                    <a:latin typeface="Arial" charset="0"/>
                  </a:rPr>
                  <a:t>) </a:t>
                </a:r>
                <a:r>
                  <a:rPr lang="ru-RU" sz="1400" b="1" dirty="0" err="1" smtClean="0">
                    <a:latin typeface="Arial" charset="0"/>
                  </a:rPr>
                  <a:t>сарбанд</a:t>
                </a:r>
                <a:r>
                  <a:rPr lang="ru-RU" sz="1400" b="1" dirty="0" smtClean="0">
                    <a:latin typeface="Arial" charset="0"/>
                  </a:rPr>
                  <a:t> </a:t>
                </a:r>
                <a:r>
                  <a:rPr lang="ru-RU" sz="1400" b="1" dirty="0" err="1" smtClean="0">
                    <a:latin typeface="Arial" charset="0"/>
                  </a:rPr>
                  <a:t>бо</a:t>
                </a:r>
                <a:r>
                  <a:rPr lang="ru-RU" sz="1400" b="1" dirty="0" smtClean="0">
                    <a:latin typeface="Arial" charset="0"/>
                  </a:rPr>
                  <a:t> </a:t>
                </a:r>
                <a:r>
                  <a:rPr lang="ru-RU" sz="1400" b="1" dirty="0" err="1" smtClean="0">
                    <a:latin typeface="Arial" charset="0"/>
                  </a:rPr>
                  <a:t>тарҳи</a:t>
                </a:r>
                <a:r>
                  <a:rPr lang="ru-RU" sz="1400" b="1" dirty="0" smtClean="0">
                    <a:latin typeface="Arial" charset="0"/>
                  </a:rPr>
                  <a:t> </a:t>
                </a:r>
                <a:r>
                  <a:rPr lang="ru-RU" sz="1400" b="1" dirty="0" err="1" smtClean="0">
                    <a:latin typeface="Arial" charset="0"/>
                  </a:rPr>
                  <a:t>маҷрои</a:t>
                </a:r>
                <a:r>
                  <a:rPr lang="ru-RU" sz="1400" b="1" dirty="0" smtClean="0">
                    <a:latin typeface="Arial" charset="0"/>
                  </a:rPr>
                  <a:t> </a:t>
                </a:r>
                <a:r>
                  <a:rPr lang="ru-RU" sz="1400" b="1" dirty="0" err="1" smtClean="0">
                    <a:latin typeface="Arial" charset="0"/>
                  </a:rPr>
                  <a:t>ҷоришаванда</a:t>
                </a:r>
                <a:r>
                  <a:rPr lang="ru-RU" sz="1400" b="1" dirty="0" smtClean="0">
                    <a:latin typeface="Arial" charset="0"/>
                  </a:rPr>
                  <a:t> </a:t>
                </a:r>
                <a:r>
                  <a:rPr lang="ru-RU" sz="1400" b="1" dirty="0" err="1" smtClean="0">
                    <a:latin typeface="Arial" charset="0"/>
                  </a:rPr>
                  <a:t>мувофиқ</a:t>
                </a:r>
                <a:r>
                  <a:rPr lang="ru-RU" sz="1400" b="1" dirty="0" smtClean="0">
                    <a:latin typeface="Arial" charset="0"/>
                  </a:rPr>
                  <a:t> </a:t>
                </a:r>
                <a:r>
                  <a:rPr lang="ru-RU" sz="1400" b="1" dirty="0" err="1" smtClean="0">
                    <a:latin typeface="Arial" charset="0"/>
                  </a:rPr>
                  <a:t>мебошад</a:t>
                </a:r>
                <a:r>
                  <a:rPr lang="ru-RU" sz="1400" b="1" dirty="0" smtClean="0">
                    <a:latin typeface="Arial" charset="0"/>
                  </a:rPr>
                  <a:t>. </a:t>
                </a:r>
                <a:endParaRPr lang="ru-RU" sz="1400" b="1" dirty="0">
                  <a:latin typeface="Arial" charset="0"/>
                </a:endParaRPr>
              </a:p>
            </p:txBody>
          </p:sp>
        </p:grpSp>
        <p:sp>
          <p:nvSpPr>
            <p:cNvPr id="21" name="AutoShape 60"/>
            <p:cNvSpPr>
              <a:spLocks noChangeArrowheads="1"/>
            </p:cNvSpPr>
            <p:nvPr/>
          </p:nvSpPr>
          <p:spPr bwMode="auto">
            <a:xfrm>
              <a:off x="48" y="1776"/>
              <a:ext cx="432" cy="432"/>
            </a:xfrm>
            <a:prstGeom prst="star8">
              <a:avLst>
                <a:gd name="adj" fmla="val 43981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/>
                <a:t>1</a:t>
              </a:r>
              <a:endParaRPr lang="ru-RU" sz="3200" b="1"/>
            </a:p>
          </p:txBody>
        </p:sp>
      </p:grpSp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375199" y="4740826"/>
            <a:ext cx="6911769" cy="1593302"/>
            <a:chOff x="48" y="2880"/>
            <a:chExt cx="3644" cy="1391"/>
          </a:xfrm>
        </p:grpSpPr>
        <p:grpSp>
          <p:nvGrpSpPr>
            <p:cNvPr id="41" name="Group 57"/>
            <p:cNvGrpSpPr>
              <a:grpSpLocks/>
            </p:cNvGrpSpPr>
            <p:nvPr/>
          </p:nvGrpSpPr>
          <p:grpSpPr bwMode="auto">
            <a:xfrm>
              <a:off x="96" y="2880"/>
              <a:ext cx="3596" cy="1391"/>
              <a:chOff x="96" y="2880"/>
              <a:chExt cx="3596" cy="1391"/>
            </a:xfrm>
          </p:grpSpPr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144" y="3984"/>
                <a:ext cx="26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Rectangle 33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144" y="3984"/>
                <a:ext cx="2592" cy="144"/>
              </a:xfrm>
              <a:prstGeom prst="rect">
                <a:avLst/>
              </a:prstGeom>
              <a:pattFill prst="wdUpDiag">
                <a:fgClr>
                  <a:srgbClr val="80808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Freeform 34" descr="Широкий диагональный 2"/>
              <p:cNvSpPr>
                <a:spLocks/>
              </p:cNvSpPr>
              <p:nvPr/>
            </p:nvSpPr>
            <p:spPr bwMode="auto">
              <a:xfrm>
                <a:off x="787" y="3178"/>
                <a:ext cx="781" cy="822"/>
              </a:xfrm>
              <a:custGeom>
                <a:avLst/>
                <a:gdLst>
                  <a:gd name="T0" fmla="*/ 34 w 781"/>
                  <a:gd name="T1" fmla="*/ 0 h 822"/>
                  <a:gd name="T2" fmla="*/ 106 w 781"/>
                  <a:gd name="T3" fmla="*/ 28 h 822"/>
                  <a:gd name="T4" fmla="*/ 139 w 781"/>
                  <a:gd name="T5" fmla="*/ 38 h 822"/>
                  <a:gd name="T6" fmla="*/ 192 w 781"/>
                  <a:gd name="T7" fmla="*/ 57 h 822"/>
                  <a:gd name="T8" fmla="*/ 259 w 781"/>
                  <a:gd name="T9" fmla="*/ 96 h 822"/>
                  <a:gd name="T10" fmla="*/ 288 w 781"/>
                  <a:gd name="T11" fmla="*/ 139 h 822"/>
                  <a:gd name="T12" fmla="*/ 343 w 781"/>
                  <a:gd name="T13" fmla="*/ 189 h 822"/>
                  <a:gd name="T14" fmla="*/ 411 w 781"/>
                  <a:gd name="T15" fmla="*/ 278 h 822"/>
                  <a:gd name="T16" fmla="*/ 418 w 781"/>
                  <a:gd name="T17" fmla="*/ 312 h 822"/>
                  <a:gd name="T18" fmla="*/ 449 w 781"/>
                  <a:gd name="T19" fmla="*/ 336 h 822"/>
                  <a:gd name="T20" fmla="*/ 514 w 781"/>
                  <a:gd name="T21" fmla="*/ 417 h 822"/>
                  <a:gd name="T22" fmla="*/ 523 w 781"/>
                  <a:gd name="T23" fmla="*/ 432 h 822"/>
                  <a:gd name="T24" fmla="*/ 538 w 781"/>
                  <a:gd name="T25" fmla="*/ 446 h 822"/>
                  <a:gd name="T26" fmla="*/ 595 w 781"/>
                  <a:gd name="T27" fmla="*/ 523 h 822"/>
                  <a:gd name="T28" fmla="*/ 643 w 781"/>
                  <a:gd name="T29" fmla="*/ 561 h 822"/>
                  <a:gd name="T30" fmla="*/ 768 w 781"/>
                  <a:gd name="T31" fmla="*/ 566 h 822"/>
                  <a:gd name="T32" fmla="*/ 762 w 781"/>
                  <a:gd name="T33" fmla="*/ 694 h 822"/>
                  <a:gd name="T34" fmla="*/ 737 w 781"/>
                  <a:gd name="T35" fmla="*/ 789 h 822"/>
                  <a:gd name="T36" fmla="*/ 250 w 781"/>
                  <a:gd name="T37" fmla="*/ 801 h 822"/>
                  <a:gd name="T38" fmla="*/ 48 w 781"/>
                  <a:gd name="T39" fmla="*/ 796 h 822"/>
                  <a:gd name="T40" fmla="*/ 19 w 781"/>
                  <a:gd name="T41" fmla="*/ 763 h 822"/>
                  <a:gd name="T42" fmla="*/ 0 w 781"/>
                  <a:gd name="T43" fmla="*/ 297 h 822"/>
                  <a:gd name="T44" fmla="*/ 15 w 781"/>
                  <a:gd name="T45" fmla="*/ 19 h 822"/>
                  <a:gd name="T46" fmla="*/ 34 w 781"/>
                  <a:gd name="T47" fmla="*/ 0 h 8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81" h="822">
                    <a:moveTo>
                      <a:pt x="34" y="0"/>
                    </a:moveTo>
                    <a:cubicBezTo>
                      <a:pt x="60" y="7"/>
                      <a:pt x="82" y="18"/>
                      <a:pt x="106" y="28"/>
                    </a:cubicBezTo>
                    <a:cubicBezTo>
                      <a:pt x="117" y="33"/>
                      <a:pt x="128" y="32"/>
                      <a:pt x="139" y="38"/>
                    </a:cubicBezTo>
                    <a:cubicBezTo>
                      <a:pt x="154" y="47"/>
                      <a:pt x="175" y="51"/>
                      <a:pt x="192" y="57"/>
                    </a:cubicBezTo>
                    <a:cubicBezTo>
                      <a:pt x="218" y="66"/>
                      <a:pt x="237" y="78"/>
                      <a:pt x="259" y="96"/>
                    </a:cubicBezTo>
                    <a:cubicBezTo>
                      <a:pt x="276" y="110"/>
                      <a:pt x="278" y="121"/>
                      <a:pt x="288" y="139"/>
                    </a:cubicBezTo>
                    <a:cubicBezTo>
                      <a:pt x="299" y="159"/>
                      <a:pt x="327" y="173"/>
                      <a:pt x="343" y="189"/>
                    </a:cubicBezTo>
                    <a:cubicBezTo>
                      <a:pt x="354" y="221"/>
                      <a:pt x="390" y="251"/>
                      <a:pt x="411" y="278"/>
                    </a:cubicBezTo>
                    <a:cubicBezTo>
                      <a:pt x="418" y="287"/>
                      <a:pt x="414" y="301"/>
                      <a:pt x="418" y="312"/>
                    </a:cubicBezTo>
                    <a:cubicBezTo>
                      <a:pt x="420" y="317"/>
                      <a:pt x="446" y="332"/>
                      <a:pt x="449" y="336"/>
                    </a:cubicBezTo>
                    <a:cubicBezTo>
                      <a:pt x="472" y="370"/>
                      <a:pt x="478" y="396"/>
                      <a:pt x="514" y="417"/>
                    </a:cubicBezTo>
                    <a:cubicBezTo>
                      <a:pt x="517" y="422"/>
                      <a:pt x="519" y="428"/>
                      <a:pt x="523" y="432"/>
                    </a:cubicBezTo>
                    <a:cubicBezTo>
                      <a:pt x="527" y="437"/>
                      <a:pt x="534" y="440"/>
                      <a:pt x="538" y="446"/>
                    </a:cubicBezTo>
                    <a:cubicBezTo>
                      <a:pt x="558" y="474"/>
                      <a:pt x="570" y="498"/>
                      <a:pt x="595" y="523"/>
                    </a:cubicBezTo>
                    <a:cubicBezTo>
                      <a:pt x="609" y="537"/>
                      <a:pt x="633" y="542"/>
                      <a:pt x="643" y="561"/>
                    </a:cubicBezTo>
                    <a:cubicBezTo>
                      <a:pt x="653" y="578"/>
                      <a:pt x="761" y="547"/>
                      <a:pt x="768" y="566"/>
                    </a:cubicBezTo>
                    <a:cubicBezTo>
                      <a:pt x="773" y="581"/>
                      <a:pt x="755" y="680"/>
                      <a:pt x="762" y="694"/>
                    </a:cubicBezTo>
                    <a:cubicBezTo>
                      <a:pt x="781" y="730"/>
                      <a:pt x="723" y="751"/>
                      <a:pt x="737" y="789"/>
                    </a:cubicBezTo>
                    <a:cubicBezTo>
                      <a:pt x="724" y="798"/>
                      <a:pt x="286" y="800"/>
                      <a:pt x="250" y="801"/>
                    </a:cubicBezTo>
                    <a:cubicBezTo>
                      <a:pt x="187" y="822"/>
                      <a:pt x="114" y="803"/>
                      <a:pt x="48" y="796"/>
                    </a:cubicBezTo>
                    <a:cubicBezTo>
                      <a:pt x="27" y="764"/>
                      <a:pt x="10" y="796"/>
                      <a:pt x="19" y="763"/>
                    </a:cubicBezTo>
                    <a:cubicBezTo>
                      <a:pt x="14" y="608"/>
                      <a:pt x="26" y="450"/>
                      <a:pt x="0" y="297"/>
                    </a:cubicBezTo>
                    <a:cubicBezTo>
                      <a:pt x="5" y="210"/>
                      <a:pt x="3" y="103"/>
                      <a:pt x="15" y="19"/>
                    </a:cubicBezTo>
                    <a:cubicBezTo>
                      <a:pt x="16" y="10"/>
                      <a:pt x="31" y="8"/>
                      <a:pt x="34" y="0"/>
                    </a:cubicBezTo>
                    <a:close/>
                  </a:path>
                </a:pathLst>
              </a:custGeom>
              <a:pattFill prst="wdUpDiag">
                <a:fgClr>
                  <a:srgbClr val="333333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Rectangle 35"/>
              <p:cNvSpPr>
                <a:spLocks noChangeArrowheads="1"/>
              </p:cNvSpPr>
              <p:nvPr/>
            </p:nvSpPr>
            <p:spPr bwMode="auto">
              <a:xfrm>
                <a:off x="768" y="3168"/>
                <a:ext cx="48" cy="81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Freeform 36" descr="Широкий диагональный 1"/>
              <p:cNvSpPr>
                <a:spLocks/>
              </p:cNvSpPr>
              <p:nvPr/>
            </p:nvSpPr>
            <p:spPr bwMode="auto">
              <a:xfrm>
                <a:off x="816" y="3168"/>
                <a:ext cx="751" cy="816"/>
              </a:xfrm>
              <a:custGeom>
                <a:avLst/>
                <a:gdLst>
                  <a:gd name="T0" fmla="*/ 0 w 751"/>
                  <a:gd name="T1" fmla="*/ 0 h 816"/>
                  <a:gd name="T2" fmla="*/ 144 w 751"/>
                  <a:gd name="T3" fmla="*/ 38 h 816"/>
                  <a:gd name="T4" fmla="*/ 278 w 751"/>
                  <a:gd name="T5" fmla="*/ 126 h 816"/>
                  <a:gd name="T6" fmla="*/ 353 w 751"/>
                  <a:gd name="T7" fmla="*/ 221 h 816"/>
                  <a:gd name="T8" fmla="*/ 422 w 751"/>
                  <a:gd name="T9" fmla="*/ 326 h 816"/>
                  <a:gd name="T10" fmla="*/ 490 w 751"/>
                  <a:gd name="T11" fmla="*/ 413 h 816"/>
                  <a:gd name="T12" fmla="*/ 595 w 751"/>
                  <a:gd name="T13" fmla="*/ 540 h 816"/>
                  <a:gd name="T14" fmla="*/ 665 w 751"/>
                  <a:gd name="T15" fmla="*/ 569 h 816"/>
                  <a:gd name="T16" fmla="*/ 751 w 751"/>
                  <a:gd name="T17" fmla="*/ 535 h 816"/>
                  <a:gd name="T18" fmla="*/ 720 w 751"/>
                  <a:gd name="T19" fmla="*/ 816 h 8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1" h="816">
                    <a:moveTo>
                      <a:pt x="0" y="0"/>
                    </a:moveTo>
                    <a:lnTo>
                      <a:pt x="144" y="38"/>
                    </a:lnTo>
                    <a:lnTo>
                      <a:pt x="278" y="126"/>
                    </a:lnTo>
                    <a:lnTo>
                      <a:pt x="353" y="221"/>
                    </a:lnTo>
                    <a:lnTo>
                      <a:pt x="422" y="326"/>
                    </a:lnTo>
                    <a:lnTo>
                      <a:pt x="490" y="413"/>
                    </a:lnTo>
                    <a:lnTo>
                      <a:pt x="595" y="540"/>
                    </a:lnTo>
                    <a:lnTo>
                      <a:pt x="665" y="569"/>
                    </a:lnTo>
                    <a:lnTo>
                      <a:pt x="751" y="535"/>
                    </a:lnTo>
                    <a:lnTo>
                      <a:pt x="720" y="816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pattFill prst="wdDnDiag">
                      <a:fgClr>
                        <a:srgbClr val="333333"/>
                      </a:fgClr>
                      <a:bgClr>
                        <a:srgbClr val="FFFFFF"/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37"/>
              <p:cNvSpPr>
                <a:spLocks noChangeShapeType="1"/>
              </p:cNvSpPr>
              <p:nvPr/>
            </p:nvSpPr>
            <p:spPr bwMode="auto">
              <a:xfrm>
                <a:off x="240" y="2976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>
                <a:off x="336" y="302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2688" y="3552"/>
                <a:ext cx="96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144" y="2880"/>
                <a:ext cx="2244" cy="1103"/>
              </a:xfrm>
              <a:custGeom>
                <a:avLst/>
                <a:gdLst>
                  <a:gd name="T0" fmla="*/ 2104 w 2244"/>
                  <a:gd name="T1" fmla="*/ 1077 h 1103"/>
                  <a:gd name="T2" fmla="*/ 1903 w 2244"/>
                  <a:gd name="T3" fmla="*/ 838 h 1103"/>
                  <a:gd name="T4" fmla="*/ 1740 w 2244"/>
                  <a:gd name="T5" fmla="*/ 746 h 1103"/>
                  <a:gd name="T6" fmla="*/ 1534 w 2244"/>
                  <a:gd name="T7" fmla="*/ 780 h 1103"/>
                  <a:gd name="T8" fmla="*/ 1286 w 2244"/>
                  <a:gd name="T9" fmla="*/ 818 h 1103"/>
                  <a:gd name="T10" fmla="*/ 962 w 2244"/>
                  <a:gd name="T11" fmla="*/ 386 h 1103"/>
                  <a:gd name="T12" fmla="*/ 679 w 2244"/>
                  <a:gd name="T13" fmla="*/ 266 h 1103"/>
                  <a:gd name="T14" fmla="*/ 626 w 2244"/>
                  <a:gd name="T15" fmla="*/ 347 h 1103"/>
                  <a:gd name="T16" fmla="*/ 636 w 2244"/>
                  <a:gd name="T17" fmla="*/ 981 h 1103"/>
                  <a:gd name="T18" fmla="*/ 626 w 2244"/>
                  <a:gd name="T19" fmla="*/ 1077 h 1103"/>
                  <a:gd name="T20" fmla="*/ 117 w 2244"/>
                  <a:gd name="T21" fmla="*/ 1077 h 1103"/>
                  <a:gd name="T22" fmla="*/ 40 w 2244"/>
                  <a:gd name="T23" fmla="*/ 990 h 1103"/>
                  <a:gd name="T24" fmla="*/ 40 w 2244"/>
                  <a:gd name="T25" fmla="*/ 731 h 1103"/>
                  <a:gd name="T26" fmla="*/ 40 w 2244"/>
                  <a:gd name="T27" fmla="*/ 165 h 1103"/>
                  <a:gd name="T28" fmla="*/ 98 w 2244"/>
                  <a:gd name="T29" fmla="*/ 21 h 1103"/>
                  <a:gd name="T30" fmla="*/ 626 w 2244"/>
                  <a:gd name="T31" fmla="*/ 40 h 1103"/>
                  <a:gd name="T32" fmla="*/ 876 w 2244"/>
                  <a:gd name="T33" fmla="*/ 107 h 1103"/>
                  <a:gd name="T34" fmla="*/ 1048 w 2244"/>
                  <a:gd name="T35" fmla="*/ 203 h 1103"/>
                  <a:gd name="T36" fmla="*/ 1183 w 2244"/>
                  <a:gd name="T37" fmla="*/ 338 h 1103"/>
                  <a:gd name="T38" fmla="*/ 1264 w 2244"/>
                  <a:gd name="T39" fmla="*/ 477 h 1103"/>
                  <a:gd name="T40" fmla="*/ 1346 w 2244"/>
                  <a:gd name="T41" fmla="*/ 616 h 1103"/>
                  <a:gd name="T42" fmla="*/ 1404 w 2244"/>
                  <a:gd name="T43" fmla="*/ 706 h 1103"/>
                  <a:gd name="T44" fmla="*/ 1502 w 2244"/>
                  <a:gd name="T45" fmla="*/ 696 h 1103"/>
                  <a:gd name="T46" fmla="*/ 1594 w 2244"/>
                  <a:gd name="T47" fmla="*/ 655 h 1103"/>
                  <a:gd name="T48" fmla="*/ 1757 w 2244"/>
                  <a:gd name="T49" fmla="*/ 590 h 1103"/>
                  <a:gd name="T50" fmla="*/ 2006 w 2244"/>
                  <a:gd name="T51" fmla="*/ 703 h 1103"/>
                  <a:gd name="T52" fmla="*/ 2162 w 2244"/>
                  <a:gd name="T53" fmla="*/ 845 h 1103"/>
                  <a:gd name="T54" fmla="*/ 2234 w 2244"/>
                  <a:gd name="T55" fmla="*/ 1046 h 1103"/>
                  <a:gd name="T56" fmla="*/ 2104 w 2244"/>
                  <a:gd name="T57" fmla="*/ 1077 h 1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4" h="1103">
                    <a:moveTo>
                      <a:pt x="2104" y="1077"/>
                    </a:moveTo>
                    <a:cubicBezTo>
                      <a:pt x="2077" y="1053"/>
                      <a:pt x="1964" y="893"/>
                      <a:pt x="1903" y="838"/>
                    </a:cubicBezTo>
                    <a:cubicBezTo>
                      <a:pt x="1842" y="783"/>
                      <a:pt x="1801" y="756"/>
                      <a:pt x="1740" y="746"/>
                    </a:cubicBezTo>
                    <a:cubicBezTo>
                      <a:pt x="1679" y="736"/>
                      <a:pt x="1610" y="768"/>
                      <a:pt x="1534" y="780"/>
                    </a:cubicBezTo>
                    <a:cubicBezTo>
                      <a:pt x="1458" y="792"/>
                      <a:pt x="1381" y="884"/>
                      <a:pt x="1286" y="818"/>
                    </a:cubicBezTo>
                    <a:cubicBezTo>
                      <a:pt x="1191" y="752"/>
                      <a:pt x="1063" y="478"/>
                      <a:pt x="962" y="386"/>
                    </a:cubicBezTo>
                    <a:cubicBezTo>
                      <a:pt x="861" y="294"/>
                      <a:pt x="735" y="272"/>
                      <a:pt x="679" y="266"/>
                    </a:cubicBezTo>
                    <a:cubicBezTo>
                      <a:pt x="623" y="260"/>
                      <a:pt x="633" y="228"/>
                      <a:pt x="626" y="347"/>
                    </a:cubicBezTo>
                    <a:cubicBezTo>
                      <a:pt x="619" y="466"/>
                      <a:pt x="636" y="859"/>
                      <a:pt x="636" y="981"/>
                    </a:cubicBezTo>
                    <a:cubicBezTo>
                      <a:pt x="636" y="1103"/>
                      <a:pt x="712" y="1061"/>
                      <a:pt x="626" y="1077"/>
                    </a:cubicBezTo>
                    <a:cubicBezTo>
                      <a:pt x="540" y="1093"/>
                      <a:pt x="215" y="1092"/>
                      <a:pt x="117" y="1077"/>
                    </a:cubicBezTo>
                    <a:cubicBezTo>
                      <a:pt x="19" y="1062"/>
                      <a:pt x="53" y="1048"/>
                      <a:pt x="40" y="990"/>
                    </a:cubicBezTo>
                    <a:cubicBezTo>
                      <a:pt x="27" y="932"/>
                      <a:pt x="40" y="868"/>
                      <a:pt x="40" y="731"/>
                    </a:cubicBezTo>
                    <a:cubicBezTo>
                      <a:pt x="40" y="594"/>
                      <a:pt x="30" y="283"/>
                      <a:pt x="40" y="165"/>
                    </a:cubicBezTo>
                    <a:cubicBezTo>
                      <a:pt x="50" y="47"/>
                      <a:pt x="0" y="42"/>
                      <a:pt x="98" y="21"/>
                    </a:cubicBezTo>
                    <a:cubicBezTo>
                      <a:pt x="196" y="0"/>
                      <a:pt x="496" y="26"/>
                      <a:pt x="626" y="40"/>
                    </a:cubicBezTo>
                    <a:cubicBezTo>
                      <a:pt x="756" y="54"/>
                      <a:pt x="806" y="80"/>
                      <a:pt x="876" y="107"/>
                    </a:cubicBezTo>
                    <a:cubicBezTo>
                      <a:pt x="946" y="134"/>
                      <a:pt x="997" y="164"/>
                      <a:pt x="1048" y="203"/>
                    </a:cubicBezTo>
                    <a:cubicBezTo>
                      <a:pt x="1099" y="242"/>
                      <a:pt x="1147" y="292"/>
                      <a:pt x="1183" y="338"/>
                    </a:cubicBezTo>
                    <a:cubicBezTo>
                      <a:pt x="1219" y="384"/>
                      <a:pt x="1237" y="431"/>
                      <a:pt x="1264" y="477"/>
                    </a:cubicBezTo>
                    <a:cubicBezTo>
                      <a:pt x="1291" y="523"/>
                      <a:pt x="1323" y="578"/>
                      <a:pt x="1346" y="616"/>
                    </a:cubicBezTo>
                    <a:cubicBezTo>
                      <a:pt x="1369" y="654"/>
                      <a:pt x="1378" y="693"/>
                      <a:pt x="1404" y="706"/>
                    </a:cubicBezTo>
                    <a:cubicBezTo>
                      <a:pt x="1430" y="719"/>
                      <a:pt x="1470" y="704"/>
                      <a:pt x="1502" y="696"/>
                    </a:cubicBezTo>
                    <a:cubicBezTo>
                      <a:pt x="1534" y="688"/>
                      <a:pt x="1551" y="673"/>
                      <a:pt x="1594" y="655"/>
                    </a:cubicBezTo>
                    <a:cubicBezTo>
                      <a:pt x="1637" y="637"/>
                      <a:pt x="1688" y="582"/>
                      <a:pt x="1757" y="590"/>
                    </a:cubicBezTo>
                    <a:cubicBezTo>
                      <a:pt x="1826" y="598"/>
                      <a:pt x="1939" y="661"/>
                      <a:pt x="2006" y="703"/>
                    </a:cubicBezTo>
                    <a:cubicBezTo>
                      <a:pt x="2073" y="745"/>
                      <a:pt x="2124" y="788"/>
                      <a:pt x="2162" y="845"/>
                    </a:cubicBezTo>
                    <a:cubicBezTo>
                      <a:pt x="2200" y="902"/>
                      <a:pt x="2244" y="1007"/>
                      <a:pt x="2234" y="1046"/>
                    </a:cubicBezTo>
                    <a:cubicBezTo>
                      <a:pt x="2224" y="1085"/>
                      <a:pt x="2131" y="1071"/>
                      <a:pt x="2104" y="1077"/>
                    </a:cubicBezTo>
                    <a:close/>
                  </a:path>
                </a:pathLst>
              </a:custGeom>
              <a:solidFill>
                <a:srgbClr val="CCFFFF"/>
              </a:solidFill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2095" y="3924"/>
                <a:ext cx="464" cy="347"/>
              </a:xfrm>
              <a:custGeom>
                <a:avLst/>
                <a:gdLst>
                  <a:gd name="T0" fmla="*/ 19 w 464"/>
                  <a:gd name="T1" fmla="*/ 41 h 347"/>
                  <a:gd name="T2" fmla="*/ 29 w 464"/>
                  <a:gd name="T3" fmla="*/ 113 h 347"/>
                  <a:gd name="T4" fmla="*/ 55 w 464"/>
                  <a:gd name="T5" fmla="*/ 151 h 347"/>
                  <a:gd name="T6" fmla="*/ 77 w 464"/>
                  <a:gd name="T7" fmla="*/ 178 h 347"/>
                  <a:gd name="T8" fmla="*/ 123 w 464"/>
                  <a:gd name="T9" fmla="*/ 233 h 347"/>
                  <a:gd name="T10" fmla="*/ 139 w 464"/>
                  <a:gd name="T11" fmla="*/ 254 h 347"/>
                  <a:gd name="T12" fmla="*/ 163 w 464"/>
                  <a:gd name="T13" fmla="*/ 312 h 347"/>
                  <a:gd name="T14" fmla="*/ 195 w 464"/>
                  <a:gd name="T15" fmla="*/ 317 h 347"/>
                  <a:gd name="T16" fmla="*/ 231 w 464"/>
                  <a:gd name="T17" fmla="*/ 331 h 347"/>
                  <a:gd name="T18" fmla="*/ 281 w 464"/>
                  <a:gd name="T19" fmla="*/ 343 h 347"/>
                  <a:gd name="T20" fmla="*/ 303 w 464"/>
                  <a:gd name="T21" fmla="*/ 341 h 347"/>
                  <a:gd name="T22" fmla="*/ 319 w 464"/>
                  <a:gd name="T23" fmla="*/ 331 h 347"/>
                  <a:gd name="T24" fmla="*/ 351 w 464"/>
                  <a:gd name="T25" fmla="*/ 307 h 347"/>
                  <a:gd name="T26" fmla="*/ 379 w 464"/>
                  <a:gd name="T27" fmla="*/ 295 h 347"/>
                  <a:gd name="T28" fmla="*/ 399 w 464"/>
                  <a:gd name="T29" fmla="*/ 250 h 347"/>
                  <a:gd name="T30" fmla="*/ 411 w 464"/>
                  <a:gd name="T31" fmla="*/ 178 h 347"/>
                  <a:gd name="T32" fmla="*/ 432 w 464"/>
                  <a:gd name="T33" fmla="*/ 144 h 347"/>
                  <a:gd name="T34" fmla="*/ 456 w 464"/>
                  <a:gd name="T35" fmla="*/ 77 h 347"/>
                  <a:gd name="T36" fmla="*/ 451 w 464"/>
                  <a:gd name="T37" fmla="*/ 41 h 347"/>
                  <a:gd name="T38" fmla="*/ 420 w 464"/>
                  <a:gd name="T39" fmla="*/ 36 h 347"/>
                  <a:gd name="T40" fmla="*/ 367 w 464"/>
                  <a:gd name="T41" fmla="*/ 31 h 347"/>
                  <a:gd name="T42" fmla="*/ 339 w 464"/>
                  <a:gd name="T43" fmla="*/ 19 h 347"/>
                  <a:gd name="T44" fmla="*/ 262 w 464"/>
                  <a:gd name="T45" fmla="*/ 10 h 347"/>
                  <a:gd name="T46" fmla="*/ 34 w 464"/>
                  <a:gd name="T47" fmla="*/ 29 h 347"/>
                  <a:gd name="T48" fmla="*/ 15 w 464"/>
                  <a:gd name="T49" fmla="*/ 82 h 347"/>
                  <a:gd name="T50" fmla="*/ 22 w 464"/>
                  <a:gd name="T51" fmla="*/ 96 h 3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64" h="347">
                    <a:moveTo>
                      <a:pt x="19" y="41"/>
                    </a:moveTo>
                    <a:cubicBezTo>
                      <a:pt x="21" y="58"/>
                      <a:pt x="24" y="97"/>
                      <a:pt x="29" y="113"/>
                    </a:cubicBezTo>
                    <a:cubicBezTo>
                      <a:pt x="31" y="149"/>
                      <a:pt x="28" y="143"/>
                      <a:pt x="55" y="151"/>
                    </a:cubicBezTo>
                    <a:cubicBezTo>
                      <a:pt x="62" y="160"/>
                      <a:pt x="69" y="169"/>
                      <a:pt x="77" y="178"/>
                    </a:cubicBezTo>
                    <a:cubicBezTo>
                      <a:pt x="81" y="206"/>
                      <a:pt x="108" y="212"/>
                      <a:pt x="123" y="233"/>
                    </a:cubicBezTo>
                    <a:cubicBezTo>
                      <a:pt x="125" y="244"/>
                      <a:pt x="128" y="251"/>
                      <a:pt x="139" y="254"/>
                    </a:cubicBezTo>
                    <a:cubicBezTo>
                      <a:pt x="145" y="270"/>
                      <a:pt x="147" y="303"/>
                      <a:pt x="163" y="312"/>
                    </a:cubicBezTo>
                    <a:cubicBezTo>
                      <a:pt x="173" y="317"/>
                      <a:pt x="184" y="316"/>
                      <a:pt x="195" y="317"/>
                    </a:cubicBezTo>
                    <a:cubicBezTo>
                      <a:pt x="201" y="328"/>
                      <a:pt x="231" y="331"/>
                      <a:pt x="231" y="331"/>
                    </a:cubicBezTo>
                    <a:cubicBezTo>
                      <a:pt x="246" y="338"/>
                      <a:pt x="264" y="341"/>
                      <a:pt x="281" y="343"/>
                    </a:cubicBezTo>
                    <a:cubicBezTo>
                      <a:pt x="290" y="347"/>
                      <a:pt x="293" y="343"/>
                      <a:pt x="303" y="341"/>
                    </a:cubicBezTo>
                    <a:cubicBezTo>
                      <a:pt x="308" y="337"/>
                      <a:pt x="315" y="335"/>
                      <a:pt x="319" y="331"/>
                    </a:cubicBezTo>
                    <a:cubicBezTo>
                      <a:pt x="337" y="313"/>
                      <a:pt x="315" y="312"/>
                      <a:pt x="351" y="307"/>
                    </a:cubicBezTo>
                    <a:cubicBezTo>
                      <a:pt x="361" y="302"/>
                      <a:pt x="370" y="301"/>
                      <a:pt x="379" y="295"/>
                    </a:cubicBezTo>
                    <a:cubicBezTo>
                      <a:pt x="387" y="280"/>
                      <a:pt x="389" y="264"/>
                      <a:pt x="399" y="250"/>
                    </a:cubicBezTo>
                    <a:cubicBezTo>
                      <a:pt x="405" y="225"/>
                      <a:pt x="396" y="199"/>
                      <a:pt x="411" y="178"/>
                    </a:cubicBezTo>
                    <a:cubicBezTo>
                      <a:pt x="415" y="164"/>
                      <a:pt x="420" y="153"/>
                      <a:pt x="432" y="144"/>
                    </a:cubicBezTo>
                    <a:cubicBezTo>
                      <a:pt x="441" y="122"/>
                      <a:pt x="449" y="100"/>
                      <a:pt x="456" y="77"/>
                    </a:cubicBezTo>
                    <a:cubicBezTo>
                      <a:pt x="452" y="64"/>
                      <a:pt x="464" y="43"/>
                      <a:pt x="451" y="41"/>
                    </a:cubicBezTo>
                    <a:cubicBezTo>
                      <a:pt x="431" y="35"/>
                      <a:pt x="436" y="39"/>
                      <a:pt x="420" y="36"/>
                    </a:cubicBezTo>
                    <a:cubicBezTo>
                      <a:pt x="404" y="29"/>
                      <a:pt x="385" y="29"/>
                      <a:pt x="367" y="31"/>
                    </a:cubicBezTo>
                    <a:cubicBezTo>
                      <a:pt x="354" y="33"/>
                      <a:pt x="339" y="19"/>
                      <a:pt x="339" y="19"/>
                    </a:cubicBezTo>
                    <a:cubicBezTo>
                      <a:pt x="317" y="10"/>
                      <a:pt x="285" y="13"/>
                      <a:pt x="262" y="10"/>
                    </a:cubicBezTo>
                    <a:cubicBezTo>
                      <a:pt x="187" y="11"/>
                      <a:pt x="118" y="0"/>
                      <a:pt x="34" y="29"/>
                    </a:cubicBezTo>
                    <a:cubicBezTo>
                      <a:pt x="0" y="31"/>
                      <a:pt x="1" y="59"/>
                      <a:pt x="15" y="82"/>
                    </a:cubicBezTo>
                    <a:cubicBezTo>
                      <a:pt x="19" y="97"/>
                      <a:pt x="14" y="96"/>
                      <a:pt x="22" y="96"/>
                    </a:cubicBez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1584" y="3888"/>
                <a:ext cx="1104" cy="9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Rectangle 41"/>
              <p:cNvSpPr>
                <a:spLocks noChangeArrowheads="1"/>
              </p:cNvSpPr>
              <p:nvPr/>
            </p:nvSpPr>
            <p:spPr bwMode="auto">
              <a:xfrm>
                <a:off x="96" y="2880"/>
                <a:ext cx="192" cy="12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AutoShape 48"/>
              <p:cNvSpPr>
                <a:spLocks/>
              </p:cNvSpPr>
              <p:nvPr/>
            </p:nvSpPr>
            <p:spPr bwMode="auto">
              <a:xfrm>
                <a:off x="1776" y="2941"/>
                <a:ext cx="720" cy="457"/>
              </a:xfrm>
              <a:prstGeom prst="callout2">
                <a:avLst>
                  <a:gd name="adj1" fmla="val 36366"/>
                  <a:gd name="adj2" fmla="val -6667"/>
                  <a:gd name="adj3" fmla="val 36366"/>
                  <a:gd name="adj4" fmla="val -19028"/>
                  <a:gd name="adj5" fmla="val 162880"/>
                  <a:gd name="adj6" fmla="val -3194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>
                <a:spAutoFit/>
              </a:bodyPr>
              <a:lstStyle/>
              <a:p>
                <a:pPr algn="ctr"/>
                <a:r>
                  <a:rPr lang="ru-RU" sz="1400" b="1" dirty="0" err="1" smtClean="0">
                    <a:latin typeface="Arial" charset="0"/>
                  </a:rPr>
                  <a:t>Ҷастгоҳ</a:t>
                </a:r>
                <a:r>
                  <a:rPr lang="ru-RU" sz="1400" b="1" dirty="0" smtClean="0">
                    <a:latin typeface="Arial" charset="0"/>
                  </a:rPr>
                  <a:t> (Трамплин)</a:t>
                </a:r>
                <a:endParaRPr lang="ru-RU" sz="1400" b="1" dirty="0">
                  <a:latin typeface="Arial" charset="0"/>
                </a:endParaRPr>
              </a:p>
            </p:txBody>
          </p:sp>
          <p:sp>
            <p:nvSpPr>
              <p:cNvPr id="56" name="AutoShape 49"/>
              <p:cNvSpPr>
                <a:spLocks/>
              </p:cNvSpPr>
              <p:nvPr/>
            </p:nvSpPr>
            <p:spPr bwMode="auto">
              <a:xfrm>
                <a:off x="2660" y="3442"/>
                <a:ext cx="710" cy="384"/>
              </a:xfrm>
              <a:prstGeom prst="callout2">
                <a:avLst>
                  <a:gd name="adj1" fmla="val 18750"/>
                  <a:gd name="adj2" fmla="val -6759"/>
                  <a:gd name="adj3" fmla="val 18750"/>
                  <a:gd name="adj4" fmla="val -22111"/>
                  <a:gd name="adj5" fmla="val 163542"/>
                  <a:gd name="adj6" fmla="val -38028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ru-RU" sz="1400" b="1" dirty="0" smtClean="0">
                    <a:latin typeface="Arial" charset="0"/>
                  </a:rPr>
                  <a:t>Чу</a:t>
                </a:r>
                <a:r>
                  <a:rPr lang="tg-Cyrl-TJ" sz="1400" b="1" dirty="0" smtClean="0">
                    <a:latin typeface="Arial" charset="0"/>
                  </a:rPr>
                  <a:t>қурии обшӯста</a:t>
                </a:r>
                <a:endParaRPr lang="ru-RU" sz="1400" b="1" dirty="0">
                  <a:latin typeface="Arial" charset="0"/>
                </a:endParaRPr>
              </a:p>
            </p:txBody>
          </p:sp>
          <p:sp>
            <p:nvSpPr>
              <p:cNvPr id="57" name="AutoShape 50"/>
              <p:cNvSpPr>
                <a:spLocks/>
              </p:cNvSpPr>
              <p:nvPr/>
            </p:nvSpPr>
            <p:spPr bwMode="auto">
              <a:xfrm>
                <a:off x="2684" y="3120"/>
                <a:ext cx="1008" cy="384"/>
              </a:xfrm>
              <a:prstGeom prst="callout2">
                <a:avLst>
                  <a:gd name="adj1" fmla="val 18750"/>
                  <a:gd name="adj2" fmla="val -4764"/>
                  <a:gd name="adj3" fmla="val 18750"/>
                  <a:gd name="adj4" fmla="val -29069"/>
                  <a:gd name="adj5" fmla="val 111199"/>
                  <a:gd name="adj6" fmla="val -5426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ru-RU" sz="1400" b="1" dirty="0" err="1" smtClean="0">
                    <a:latin typeface="Arial" charset="0"/>
                  </a:rPr>
                  <a:t>Кафк</a:t>
                </a:r>
                <a:r>
                  <a:rPr lang="ru-RU" sz="1400" b="1" dirty="0" smtClean="0">
                    <a:latin typeface="Arial" charset="0"/>
                  </a:rPr>
                  <a:t> (</a:t>
                </a:r>
                <a:r>
                  <a:rPr lang="ru-RU" sz="1400" b="1" dirty="0" err="1" smtClean="0">
                    <a:latin typeface="Arial" charset="0"/>
                  </a:rPr>
                  <a:t>маҷрои</a:t>
                </a:r>
                <a:r>
                  <a:rPr lang="ru-RU" sz="1400" b="1" dirty="0" smtClean="0">
                    <a:latin typeface="Arial" charset="0"/>
                  </a:rPr>
                  <a:t> </a:t>
                </a:r>
                <a:r>
                  <a:rPr lang="ru-RU" sz="1400" b="1" dirty="0" err="1" smtClean="0">
                    <a:latin typeface="Arial" charset="0"/>
                  </a:rPr>
                  <a:t>кафкдор</a:t>
                </a:r>
                <a:r>
                  <a:rPr lang="ru-RU" sz="1400" b="1" dirty="0" smtClean="0">
                    <a:latin typeface="Arial" charset="0"/>
                  </a:rPr>
                  <a:t>) </a:t>
                </a:r>
                <a:endParaRPr lang="ru-RU" sz="1400" b="1" dirty="0">
                  <a:latin typeface="Arial" charset="0"/>
                </a:endParaRPr>
              </a:p>
            </p:txBody>
          </p:sp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1824" y="3574"/>
                <a:ext cx="432" cy="314"/>
              </a:xfrm>
              <a:custGeom>
                <a:avLst/>
                <a:gdLst>
                  <a:gd name="T0" fmla="*/ 0 w 432"/>
                  <a:gd name="T1" fmla="*/ 2 h 314"/>
                  <a:gd name="T2" fmla="*/ 101 w 432"/>
                  <a:gd name="T3" fmla="*/ 7 h 314"/>
                  <a:gd name="T4" fmla="*/ 190 w 432"/>
                  <a:gd name="T5" fmla="*/ 45 h 314"/>
                  <a:gd name="T6" fmla="*/ 298 w 432"/>
                  <a:gd name="T7" fmla="*/ 124 h 314"/>
                  <a:gd name="T8" fmla="*/ 384 w 432"/>
                  <a:gd name="T9" fmla="*/ 218 h 314"/>
                  <a:gd name="T10" fmla="*/ 432 w 432"/>
                  <a:gd name="T11" fmla="*/ 314 h 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2" h="314">
                    <a:moveTo>
                      <a:pt x="0" y="2"/>
                    </a:moveTo>
                    <a:cubicBezTo>
                      <a:pt x="17" y="3"/>
                      <a:pt x="69" y="0"/>
                      <a:pt x="101" y="7"/>
                    </a:cubicBezTo>
                    <a:cubicBezTo>
                      <a:pt x="133" y="14"/>
                      <a:pt x="157" y="25"/>
                      <a:pt x="190" y="45"/>
                    </a:cubicBezTo>
                    <a:cubicBezTo>
                      <a:pt x="223" y="65"/>
                      <a:pt x="266" y="95"/>
                      <a:pt x="298" y="124"/>
                    </a:cubicBezTo>
                    <a:cubicBezTo>
                      <a:pt x="330" y="153"/>
                      <a:pt x="362" y="186"/>
                      <a:pt x="384" y="218"/>
                    </a:cubicBezTo>
                    <a:cubicBezTo>
                      <a:pt x="406" y="250"/>
                      <a:pt x="424" y="298"/>
                      <a:pt x="432" y="314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1872" y="3504"/>
                <a:ext cx="432" cy="336"/>
              </a:xfrm>
              <a:custGeom>
                <a:avLst/>
                <a:gdLst>
                  <a:gd name="T0" fmla="*/ 0 w 432"/>
                  <a:gd name="T1" fmla="*/ 0 h 336"/>
                  <a:gd name="T2" fmla="*/ 91 w 432"/>
                  <a:gd name="T3" fmla="*/ 22 h 336"/>
                  <a:gd name="T4" fmla="*/ 192 w 432"/>
                  <a:gd name="T5" fmla="*/ 77 h 336"/>
                  <a:gd name="T6" fmla="*/ 293 w 432"/>
                  <a:gd name="T7" fmla="*/ 146 h 336"/>
                  <a:gd name="T8" fmla="*/ 384 w 432"/>
                  <a:gd name="T9" fmla="*/ 240 h 336"/>
                  <a:gd name="T10" fmla="*/ 432 w 432"/>
                  <a:gd name="T11" fmla="*/ 336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2" h="336">
                    <a:moveTo>
                      <a:pt x="0" y="0"/>
                    </a:moveTo>
                    <a:cubicBezTo>
                      <a:pt x="15" y="4"/>
                      <a:pt x="59" y="9"/>
                      <a:pt x="91" y="22"/>
                    </a:cubicBezTo>
                    <a:cubicBezTo>
                      <a:pt x="123" y="35"/>
                      <a:pt x="158" y="56"/>
                      <a:pt x="192" y="77"/>
                    </a:cubicBezTo>
                    <a:cubicBezTo>
                      <a:pt x="226" y="98"/>
                      <a:pt x="261" y="119"/>
                      <a:pt x="293" y="146"/>
                    </a:cubicBezTo>
                    <a:cubicBezTo>
                      <a:pt x="325" y="173"/>
                      <a:pt x="361" y="208"/>
                      <a:pt x="384" y="240"/>
                    </a:cubicBezTo>
                    <a:cubicBezTo>
                      <a:pt x="407" y="272"/>
                      <a:pt x="424" y="320"/>
                      <a:pt x="432" y="336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AutoShape 61"/>
            <p:cNvSpPr>
              <a:spLocks noChangeArrowheads="1"/>
            </p:cNvSpPr>
            <p:nvPr/>
          </p:nvSpPr>
          <p:spPr bwMode="auto">
            <a:xfrm>
              <a:off x="48" y="3168"/>
              <a:ext cx="432" cy="432"/>
            </a:xfrm>
            <a:prstGeom prst="star8">
              <a:avLst>
                <a:gd name="adj" fmla="val 43981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/>
                <a:t>2</a:t>
              </a:r>
              <a:endParaRPr lang="ru-RU" sz="3200" b="1"/>
            </a:p>
          </p:txBody>
        </p:sp>
      </p:grp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7365940" y="3352153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1600" b="1" u="sng" dirty="0" err="1" smtClean="0">
                <a:solidFill>
                  <a:srgbClr val="A50021"/>
                </a:solidFill>
                <a:latin typeface="Arial" charset="0"/>
              </a:rPr>
              <a:t>Рафъ</a:t>
            </a:r>
            <a:r>
              <a:rPr lang="ru-RU" sz="1600" b="1" u="sng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1600" b="1" u="sng" dirty="0" err="1" smtClean="0">
                <a:solidFill>
                  <a:srgbClr val="A50021"/>
                </a:solidFill>
                <a:latin typeface="Arial" charset="0"/>
              </a:rPr>
              <a:t>кардани</a:t>
            </a:r>
            <a:r>
              <a:rPr lang="ru-RU" sz="1600" b="1" u="sng" dirty="0" smtClean="0">
                <a:solidFill>
                  <a:srgbClr val="A50021"/>
                </a:solidFill>
                <a:latin typeface="Arial" charset="0"/>
              </a:rPr>
              <a:t> энергия:</a:t>
            </a:r>
            <a:endParaRPr lang="ru-RU" sz="1600" b="1" u="sng" dirty="0">
              <a:solidFill>
                <a:srgbClr val="A5002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1600" b="1" dirty="0" err="1" smtClean="0">
                <a:latin typeface="Arial" charset="0"/>
              </a:rPr>
              <a:t>Девораи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err="1" smtClean="0">
                <a:latin typeface="Arial" charset="0"/>
              </a:rPr>
              <a:t>мавҷ</a:t>
            </a:r>
            <a:r>
              <a:rPr lang="ru-RU" sz="1600" b="1" dirty="0" smtClean="0">
                <a:latin typeface="Arial" charset="0"/>
              </a:rPr>
              <a:t> - </a:t>
            </a:r>
            <a:r>
              <a:rPr lang="ru-RU" sz="1600" b="1" dirty="0" err="1" smtClean="0">
                <a:latin typeface="Arial" charset="0"/>
              </a:rPr>
              <a:t>шикан</a:t>
            </a:r>
            <a:r>
              <a:rPr lang="ru-RU" sz="1600" b="1" dirty="0" smtClean="0">
                <a:latin typeface="Arial" charset="0"/>
              </a:rPr>
              <a:t>;</a:t>
            </a:r>
            <a:endParaRPr lang="ru-RU" sz="16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1600" b="1" dirty="0" err="1" smtClean="0">
                <a:latin typeface="Arial" charset="0"/>
              </a:rPr>
              <a:t>Чоҳи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err="1" smtClean="0">
                <a:latin typeface="Arial" charset="0"/>
              </a:rPr>
              <a:t>мавҷ</a:t>
            </a:r>
            <a:r>
              <a:rPr lang="ru-RU" sz="1600" b="1" dirty="0" smtClean="0">
                <a:latin typeface="Arial" charset="0"/>
              </a:rPr>
              <a:t> - </a:t>
            </a:r>
            <a:r>
              <a:rPr lang="ru-RU" sz="1600" b="1" dirty="0" err="1" smtClean="0">
                <a:latin typeface="Arial" charset="0"/>
              </a:rPr>
              <a:t>шикан</a:t>
            </a:r>
            <a:r>
              <a:rPr lang="ru-RU" sz="1600" b="1" dirty="0" smtClean="0">
                <a:latin typeface="Arial" charset="0"/>
              </a:rPr>
              <a:t>;</a:t>
            </a:r>
            <a:endParaRPr lang="ru-RU" sz="16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1600" b="1" dirty="0" err="1" smtClean="0">
                <a:latin typeface="Arial" charset="0"/>
              </a:rPr>
              <a:t>Шашкаҳо</a:t>
            </a:r>
            <a:r>
              <a:rPr lang="ru-RU" sz="1600" b="1" dirty="0" smtClean="0">
                <a:latin typeface="Arial" charset="0"/>
              </a:rPr>
              <a:t>, </a:t>
            </a:r>
            <a:r>
              <a:rPr lang="ru-RU" sz="1600" b="1" dirty="0" err="1" smtClean="0">
                <a:latin typeface="Arial" charset="0"/>
              </a:rPr>
              <a:t>пирсҳо</a:t>
            </a:r>
            <a:r>
              <a:rPr lang="ru-RU" sz="1600" b="1" dirty="0" smtClean="0">
                <a:latin typeface="Arial" charset="0"/>
              </a:rPr>
              <a:t> (</a:t>
            </a:r>
            <a:r>
              <a:rPr lang="ru-RU" sz="1600" b="1" dirty="0" err="1" smtClean="0">
                <a:latin typeface="Arial" charset="0"/>
              </a:rPr>
              <a:t>сутунҳои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b="1" dirty="0" err="1" smtClean="0">
                <a:latin typeface="Arial" charset="0"/>
              </a:rPr>
              <a:t>махсус</a:t>
            </a:r>
            <a:r>
              <a:rPr lang="ru-RU" sz="1600" b="1" dirty="0" smtClean="0">
                <a:latin typeface="Arial" charset="0"/>
              </a:rPr>
              <a:t>).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1" descr="C:\Users\nasrullo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45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8" grpId="0" autoUpdateAnimBg="0"/>
      <p:bldP spid="6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САРБАНДҲОИ БЕТОН</a:t>
            </a:r>
            <a:r>
              <a:rPr lang="tg-Cyrl-TJ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Ӣ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САРБАНДҲОИ РАВОҚДОР (АРОЧНЫЕ ПЛОТИНЫ)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4" descr="E:\Deut\Bilder\151\012.jpg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84" y="1744868"/>
            <a:ext cx="5368064" cy="44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7736" y="1977135"/>
            <a:ext cx="5890748" cy="707886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1" dirty="0" err="1" smtClean="0">
                <a:cs typeface="Times New Roman" pitchFamily="18" charset="0"/>
              </a:rPr>
              <a:t>Сарбандҳои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равоқдор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фишори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обро</a:t>
            </a:r>
            <a:r>
              <a:rPr lang="ru-RU" sz="2000" b="1" dirty="0" smtClean="0">
                <a:cs typeface="Times New Roman" pitchFamily="18" charset="0"/>
              </a:rPr>
              <a:t> ба </a:t>
            </a:r>
            <a:r>
              <a:rPr lang="ru-RU" sz="2000" b="1" dirty="0" err="1" smtClean="0">
                <a:cs typeface="Times New Roman" pitchFamily="18" charset="0"/>
              </a:rPr>
              <a:t>соҳилҳо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такякарда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нигоҳ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медоранд</a:t>
            </a:r>
            <a:endParaRPr lang="ru-RU" sz="2000" b="1" dirty="0">
              <a:cs typeface="Times New Roman" pitchFamily="18" charset="0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2495216" y="2785713"/>
            <a:ext cx="3766166" cy="2819400"/>
            <a:chOff x="-3" y="1152"/>
            <a:chExt cx="2245" cy="2016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92" y="1286"/>
              <a:ext cx="974" cy="1402"/>
            </a:xfrm>
            <a:custGeom>
              <a:avLst/>
              <a:gdLst>
                <a:gd name="T0" fmla="*/ 941 w 974"/>
                <a:gd name="T1" fmla="*/ 144 h 1402"/>
                <a:gd name="T2" fmla="*/ 696 w 974"/>
                <a:gd name="T3" fmla="*/ 331 h 1402"/>
                <a:gd name="T4" fmla="*/ 629 w 974"/>
                <a:gd name="T5" fmla="*/ 662 h 1402"/>
                <a:gd name="T6" fmla="*/ 792 w 974"/>
                <a:gd name="T7" fmla="*/ 989 h 1402"/>
                <a:gd name="T8" fmla="*/ 974 w 974"/>
                <a:gd name="T9" fmla="*/ 1090 h 1402"/>
                <a:gd name="T10" fmla="*/ 960 w 974"/>
                <a:gd name="T11" fmla="*/ 1200 h 1402"/>
                <a:gd name="T12" fmla="*/ 691 w 974"/>
                <a:gd name="T13" fmla="*/ 1267 h 1402"/>
                <a:gd name="T14" fmla="*/ 576 w 974"/>
                <a:gd name="T15" fmla="*/ 1344 h 1402"/>
                <a:gd name="T16" fmla="*/ 240 w 974"/>
                <a:gd name="T17" fmla="*/ 1402 h 1402"/>
                <a:gd name="T18" fmla="*/ 0 w 974"/>
                <a:gd name="T19" fmla="*/ 1344 h 1402"/>
                <a:gd name="T20" fmla="*/ 0 w 974"/>
                <a:gd name="T21" fmla="*/ 0 h 1402"/>
                <a:gd name="T22" fmla="*/ 288 w 974"/>
                <a:gd name="T23" fmla="*/ 0 h 1402"/>
                <a:gd name="T24" fmla="*/ 446 w 974"/>
                <a:gd name="T25" fmla="*/ 34 h 1402"/>
                <a:gd name="T26" fmla="*/ 672 w 974"/>
                <a:gd name="T27" fmla="*/ 0 h 1402"/>
                <a:gd name="T28" fmla="*/ 811 w 974"/>
                <a:gd name="T29" fmla="*/ 53 h 1402"/>
                <a:gd name="T30" fmla="*/ 941 w 974"/>
                <a:gd name="T31" fmla="*/ 144 h 14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74" h="1402">
                  <a:moveTo>
                    <a:pt x="941" y="144"/>
                  </a:moveTo>
                  <a:lnTo>
                    <a:pt x="696" y="331"/>
                  </a:lnTo>
                  <a:lnTo>
                    <a:pt x="629" y="662"/>
                  </a:lnTo>
                  <a:lnTo>
                    <a:pt x="792" y="989"/>
                  </a:lnTo>
                  <a:lnTo>
                    <a:pt x="974" y="1090"/>
                  </a:lnTo>
                  <a:lnTo>
                    <a:pt x="960" y="1200"/>
                  </a:lnTo>
                  <a:lnTo>
                    <a:pt x="691" y="1267"/>
                  </a:lnTo>
                  <a:lnTo>
                    <a:pt x="576" y="1344"/>
                  </a:lnTo>
                  <a:lnTo>
                    <a:pt x="240" y="1402"/>
                  </a:lnTo>
                  <a:lnTo>
                    <a:pt x="0" y="1344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446" y="34"/>
                  </a:lnTo>
                  <a:lnTo>
                    <a:pt x="672" y="0"/>
                  </a:lnTo>
                  <a:lnTo>
                    <a:pt x="811" y="53"/>
                  </a:lnTo>
                  <a:lnTo>
                    <a:pt x="941" y="144"/>
                  </a:lnTo>
                  <a:close/>
                </a:path>
              </a:pathLst>
            </a:custGeom>
            <a:solidFill>
              <a:srgbClr val="66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17" y="1641"/>
              <a:ext cx="1325" cy="490"/>
            </a:xfrm>
            <a:custGeom>
              <a:avLst/>
              <a:gdLst>
                <a:gd name="T0" fmla="*/ 72 w 1205"/>
                <a:gd name="T1" fmla="*/ 0 h 490"/>
                <a:gd name="T2" fmla="*/ 19 w 1205"/>
                <a:gd name="T3" fmla="*/ 111 h 490"/>
                <a:gd name="T4" fmla="*/ 0 w 1205"/>
                <a:gd name="T5" fmla="*/ 269 h 490"/>
                <a:gd name="T6" fmla="*/ 29 w 1205"/>
                <a:gd name="T7" fmla="*/ 466 h 490"/>
                <a:gd name="T8" fmla="*/ 206 w 1205"/>
                <a:gd name="T9" fmla="*/ 480 h 490"/>
                <a:gd name="T10" fmla="*/ 379 w 1205"/>
                <a:gd name="T11" fmla="*/ 461 h 490"/>
                <a:gd name="T12" fmla="*/ 787 w 1205"/>
                <a:gd name="T13" fmla="*/ 490 h 490"/>
                <a:gd name="T14" fmla="*/ 1195 w 1205"/>
                <a:gd name="T15" fmla="*/ 461 h 490"/>
                <a:gd name="T16" fmla="*/ 1205 w 1205"/>
                <a:gd name="T17" fmla="*/ 29 h 490"/>
                <a:gd name="T18" fmla="*/ 1089 w 1205"/>
                <a:gd name="T19" fmla="*/ 39 h 490"/>
                <a:gd name="T20" fmla="*/ 926 w 1205"/>
                <a:gd name="T21" fmla="*/ 10 h 490"/>
                <a:gd name="T22" fmla="*/ 840 w 1205"/>
                <a:gd name="T23" fmla="*/ 29 h 490"/>
                <a:gd name="T24" fmla="*/ 744 w 1205"/>
                <a:gd name="T25" fmla="*/ 10 h 490"/>
                <a:gd name="T26" fmla="*/ 638 w 1205"/>
                <a:gd name="T27" fmla="*/ 39 h 490"/>
                <a:gd name="T28" fmla="*/ 523 w 1205"/>
                <a:gd name="T29" fmla="*/ 29 h 490"/>
                <a:gd name="T30" fmla="*/ 379 w 1205"/>
                <a:gd name="T31" fmla="*/ 29 h 490"/>
                <a:gd name="T32" fmla="*/ 235 w 1205"/>
                <a:gd name="T33" fmla="*/ 29 h 490"/>
                <a:gd name="T34" fmla="*/ 72 w 1205"/>
                <a:gd name="T35" fmla="*/ 0 h 4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5" h="490">
                  <a:moveTo>
                    <a:pt x="72" y="0"/>
                  </a:moveTo>
                  <a:lnTo>
                    <a:pt x="19" y="111"/>
                  </a:lnTo>
                  <a:lnTo>
                    <a:pt x="0" y="269"/>
                  </a:lnTo>
                  <a:lnTo>
                    <a:pt x="29" y="466"/>
                  </a:lnTo>
                  <a:lnTo>
                    <a:pt x="206" y="480"/>
                  </a:lnTo>
                  <a:lnTo>
                    <a:pt x="379" y="461"/>
                  </a:lnTo>
                  <a:lnTo>
                    <a:pt x="787" y="490"/>
                  </a:lnTo>
                  <a:lnTo>
                    <a:pt x="1195" y="461"/>
                  </a:lnTo>
                  <a:lnTo>
                    <a:pt x="1205" y="29"/>
                  </a:lnTo>
                  <a:lnTo>
                    <a:pt x="1089" y="39"/>
                  </a:lnTo>
                  <a:lnTo>
                    <a:pt x="926" y="10"/>
                  </a:lnTo>
                  <a:lnTo>
                    <a:pt x="840" y="29"/>
                  </a:lnTo>
                  <a:lnTo>
                    <a:pt x="744" y="10"/>
                  </a:lnTo>
                  <a:lnTo>
                    <a:pt x="638" y="39"/>
                  </a:lnTo>
                  <a:lnTo>
                    <a:pt x="523" y="29"/>
                  </a:lnTo>
                  <a:lnTo>
                    <a:pt x="379" y="29"/>
                  </a:lnTo>
                  <a:lnTo>
                    <a:pt x="235" y="2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6FFFF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816" y="1430"/>
              <a:ext cx="432" cy="960"/>
            </a:xfrm>
            <a:prstGeom prst="moon">
              <a:avLst>
                <a:gd name="adj" fmla="val 29167"/>
              </a:avLst>
            </a:prstGeom>
            <a:solidFill>
              <a:schemeClr val="fol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152" y="1334"/>
              <a:ext cx="240" cy="240"/>
            </a:xfrm>
            <a:prstGeom prst="rect">
              <a:avLst/>
            </a:prstGeom>
            <a:solidFill>
              <a:schemeClr val="fol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152" y="2246"/>
              <a:ext cx="240" cy="240"/>
            </a:xfrm>
            <a:prstGeom prst="rect">
              <a:avLst/>
            </a:prstGeom>
            <a:solidFill>
              <a:schemeClr val="folHlink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 rot="16200000">
              <a:off x="-577" y="1823"/>
              <a:ext cx="1488" cy="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g-Cyrl-TJ" b="1" dirty="0" smtClean="0">
                  <a:latin typeface="Arial" charset="0"/>
                </a:rPr>
                <a:t>обанбор</a:t>
              </a:r>
              <a:endParaRPr lang="ru-RU" b="1" dirty="0">
                <a:latin typeface="Arial" charset="0"/>
              </a:endParaRPr>
            </a:p>
          </p:txBody>
        </p:sp>
        <p:sp>
          <p:nvSpPr>
            <p:cNvPr id="22" name="Rectangle 16" descr="Широкий диагональный 2"/>
            <p:cNvSpPr>
              <a:spLocks noChangeArrowheads="1"/>
            </p:cNvSpPr>
            <p:nvPr/>
          </p:nvSpPr>
          <p:spPr bwMode="auto">
            <a:xfrm>
              <a:off x="1152" y="2496"/>
              <a:ext cx="384" cy="144"/>
            </a:xfrm>
            <a:prstGeom prst="rect">
              <a:avLst/>
            </a:prstGeom>
            <a:pattFill prst="wdUpDiag">
              <a:fgClr>
                <a:srgbClr val="80808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7" descr="Широкий диагональный 2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rect">
              <a:avLst/>
            </a:prstGeom>
            <a:pattFill prst="wdUpDiag">
              <a:fgClr>
                <a:srgbClr val="80808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8" descr="Широкий диагональный 2"/>
            <p:cNvSpPr>
              <a:spLocks noChangeArrowheads="1"/>
            </p:cNvSpPr>
            <p:nvPr/>
          </p:nvSpPr>
          <p:spPr bwMode="auto">
            <a:xfrm>
              <a:off x="1392" y="1248"/>
              <a:ext cx="144" cy="288"/>
            </a:xfrm>
            <a:prstGeom prst="rect">
              <a:avLst/>
            </a:prstGeom>
            <a:pattFill prst="wdUpDiag">
              <a:fgClr>
                <a:srgbClr val="80808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19" descr="Широкий диагональный 2"/>
            <p:cNvSpPr>
              <a:spLocks noChangeArrowheads="1"/>
            </p:cNvSpPr>
            <p:nvPr/>
          </p:nvSpPr>
          <p:spPr bwMode="auto">
            <a:xfrm>
              <a:off x="1392" y="2208"/>
              <a:ext cx="144" cy="288"/>
            </a:xfrm>
            <a:prstGeom prst="rect">
              <a:avLst/>
            </a:prstGeom>
            <a:pattFill prst="wdUpDiag">
              <a:fgClr>
                <a:srgbClr val="80808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5"/>
            <p:cNvSpPr>
              <a:spLocks/>
            </p:cNvSpPr>
            <p:nvPr/>
          </p:nvSpPr>
          <p:spPr bwMode="auto">
            <a:xfrm>
              <a:off x="144" y="2745"/>
              <a:ext cx="854" cy="423"/>
            </a:xfrm>
            <a:prstGeom prst="callout2">
              <a:avLst>
                <a:gd name="adj1" fmla="val 18750"/>
                <a:gd name="adj2" fmla="val 105620"/>
                <a:gd name="adj3" fmla="val 18750"/>
                <a:gd name="adj4" fmla="val 120611"/>
                <a:gd name="adj5" fmla="val -95051"/>
                <a:gd name="adj6" fmla="val 13606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600" b="1" dirty="0" smtClean="0">
                  <a:latin typeface="Arial" charset="0"/>
                </a:rPr>
                <a:t>Такягоҳҳои соҳилӣ</a:t>
              </a:r>
              <a:endParaRPr lang="ru-RU" sz="1600" b="1" dirty="0">
                <a:latin typeface="Arial" charset="0"/>
              </a:endParaRPr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121663" y="5124942"/>
            <a:ext cx="5240313" cy="1112828"/>
            <a:chOff x="0" y="3168"/>
            <a:chExt cx="2208" cy="883"/>
          </a:xfrm>
        </p:grpSpPr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0" y="3168"/>
              <a:ext cx="2208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3600" b="1" dirty="0">
                  <a:solidFill>
                    <a:srgbClr val="A50021"/>
                  </a:solidFill>
                  <a:latin typeface="Arial" charset="0"/>
                </a:rPr>
                <a:t>+ </a:t>
              </a:r>
              <a:r>
                <a:rPr lang="ru-RU" sz="2000" b="1" dirty="0">
                  <a:latin typeface="Arial" charset="0"/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  <a:latin typeface="Arial" charset="0"/>
                </a:rPr>
                <a:t>хачми</a:t>
              </a:r>
              <a:r>
                <a:rPr lang="ru-RU" sz="2000" b="1" dirty="0" smtClean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  <a:latin typeface="Arial" charset="0"/>
                </a:rPr>
                <a:t>ками</a:t>
              </a:r>
              <a:r>
                <a:rPr lang="ru-RU" sz="2000" b="1" dirty="0" smtClean="0">
                  <a:solidFill>
                    <a:srgbClr val="0070C0"/>
                  </a:solidFill>
                  <a:latin typeface="Arial" charset="0"/>
                </a:rPr>
                <a:t> бетон</a:t>
              </a:r>
              <a:endParaRPr lang="ru-RU" sz="1800" b="1" dirty="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10" y="3538"/>
              <a:ext cx="2064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3600" b="1" dirty="0">
                  <a:solidFill>
                    <a:srgbClr val="A50021"/>
                  </a:solidFill>
                  <a:latin typeface="Arial" charset="0"/>
                </a:rPr>
                <a:t>- </a:t>
              </a:r>
              <a:r>
                <a:rPr lang="ru-RU" sz="2000" b="1" dirty="0" smtClean="0">
                  <a:solidFill>
                    <a:srgbClr val="A50021"/>
                  </a:solidFill>
                  <a:latin typeface="Arial" charset="0"/>
                </a:rPr>
                <a:t>Истифодаи зиёди металл</a:t>
              </a:r>
              <a:endParaRPr lang="ru-RU" sz="2000" b="1" dirty="0">
                <a:latin typeface="Arial" charset="0"/>
              </a:endParaRPr>
            </a:p>
          </p:txBody>
        </p:sp>
      </p:grpSp>
      <p:sp>
        <p:nvSpPr>
          <p:cNvPr id="30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9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Сарбандҳои металлӣ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9" y="2492896"/>
            <a:ext cx="4572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27" y="2464321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51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9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86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Сарбандҳои матоъгин (аз матоъ)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61035" y="1928802"/>
            <a:ext cx="9651184" cy="3858234"/>
            <a:chOff x="1261035" y="2060848"/>
            <a:chExt cx="9651184" cy="385823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1035" y="2060848"/>
              <a:ext cx="9651184" cy="379057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261035" y="4964975"/>
              <a:ext cx="9651184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Схемаҳои сарбандҳои матоъгинӣ сарбаст</a:t>
              </a: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tg-Cyrl-TJ" dirty="0" smtClean="0">
                  <a:latin typeface="Times New Roman" pitchFamily="18" charset="0"/>
                  <a:cs typeface="Times New Roman" pitchFamily="18" charset="0"/>
                </a:rPr>
                <a:t>а – бо об пуршаванда; б – бо ҳаво пуршаванда; в – бо обу ҳаво пуршаванда: 1- руйпӯш (оболочка); 2 – зажими анкери; 3 – сатҳи нигоҳдоранда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5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1103</Words>
  <Application>Microsoft Office PowerPoint</Application>
  <PresentationFormat>Произвольный</PresentationFormat>
  <Paragraphs>174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1_Тема Office</vt:lpstr>
      <vt:lpstr>2_Тема Office</vt:lpstr>
      <vt:lpstr>3_Тема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МУҲАРРИКҲОИ АВТОМОБИЛЬНЫЕ ДВИГАТЕЛИ ВНУТРЕННЕГО СГОРАНИЯ</dc:title>
  <dc:creator>ЭАТ</dc:creator>
  <cp:lastModifiedBy>nasrullo</cp:lastModifiedBy>
  <cp:revision>238</cp:revision>
  <cp:lastPrinted>2015-10-08T02:33:41Z</cp:lastPrinted>
  <dcterms:created xsi:type="dcterms:W3CDTF">2012-02-08T09:07:26Z</dcterms:created>
  <dcterms:modified xsi:type="dcterms:W3CDTF">2024-09-14T10:12:28Z</dcterms:modified>
</cp:coreProperties>
</file>