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Default Extension="vsdx" ContentType="application/vnd.ms-visio.drawing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notesMasterIdLst>
    <p:notesMasterId r:id="rId13"/>
  </p:notesMasterIdLst>
  <p:handoutMasterIdLst>
    <p:handoutMasterId r:id="rId14"/>
  </p:handoutMasterIdLst>
  <p:sldIdLst>
    <p:sldId id="294" r:id="rId4"/>
    <p:sldId id="388" r:id="rId5"/>
    <p:sldId id="393" r:id="rId6"/>
    <p:sldId id="394" r:id="rId7"/>
    <p:sldId id="387" r:id="rId8"/>
    <p:sldId id="380" r:id="rId9"/>
    <p:sldId id="381" r:id="rId10"/>
    <p:sldId id="392" r:id="rId11"/>
    <p:sldId id="386" r:id="rId1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7" autoAdjust="0"/>
    <p:restoredTop sz="94676" autoAdjust="0"/>
  </p:normalViewPr>
  <p:slideViewPr>
    <p:cSldViewPr>
      <p:cViewPr>
        <p:scale>
          <a:sx n="66" d="100"/>
          <a:sy n="66" d="100"/>
        </p:scale>
        <p:origin x="-870" y="-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516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724" b="1" i="0" u="none" strike="noStrike" baseline="0">
                <a:solidFill>
                  <a:srgbClr val="C0C0C0"/>
                </a:solidFill>
                <a:latin typeface="Book Antiqua"/>
              </a:rPr>
              <a:t>Гидроэнергетикаи малакатхои дунё</a:t>
            </a:r>
          </a:p>
          <a:p>
            <a:pPr>
              <a:defRPr sz="1516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724" b="1" i="0" u="none" strike="noStrike" baseline="0">
                <a:solidFill>
                  <a:srgbClr val="C0C0C0"/>
                </a:solidFill>
                <a:latin typeface="Calibri"/>
              </a:rPr>
              <a:t>(млрд. кВт*ч. в год)</a:t>
            </a:r>
          </a:p>
        </c:rich>
      </c:tx>
      <c:layout/>
      <c:spPr>
        <a:noFill/>
        <a:ln w="31276">
          <a:noFill/>
        </a:ln>
      </c:spPr>
    </c:title>
    <c:plotArea>
      <c:layout>
        <c:manualLayout>
          <c:layoutTarget val="inner"/>
          <c:xMode val="edge"/>
          <c:yMode val="edge"/>
          <c:x val="9.0717299578059268E-2"/>
          <c:y val="0.1323076923076924"/>
          <c:w val="0.88607594936708889"/>
          <c:h val="0.61846153846153862"/>
        </c:manualLayout>
      </c:layout>
      <c:bar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7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527</a:t>
                    </a:r>
                    <a:endParaRPr lang="ru-RU" dirty="0"/>
                  </a:p>
                </c:rich>
              </c:tx>
            </c:dLbl>
            <c:spPr>
              <a:noFill/>
              <a:ln w="31276">
                <a:noFill/>
              </a:ln>
            </c:spPr>
            <c:txPr>
              <a:bodyPr/>
              <a:lstStyle/>
              <a:p>
                <a:pPr>
                  <a:defRPr sz="1231" b="0" i="0" u="none" strike="noStrike" baseline="0">
                    <a:solidFill>
                      <a:srgbClr val="C0C0C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Лист3!$C$6:$C$15</c:f>
              <c:strCache>
                <c:ptCount val="10"/>
                <c:pt idx="0">
                  <c:v>1. Китай</c:v>
                </c:pt>
                <c:pt idx="1">
                  <c:v>2. Россия</c:v>
                </c:pt>
                <c:pt idx="2">
                  <c:v>3. США</c:v>
                </c:pt>
                <c:pt idx="3">
                  <c:v>4. Бразилия</c:v>
                </c:pt>
                <c:pt idx="4">
                  <c:v>5. Заир</c:v>
                </c:pt>
                <c:pt idx="5">
                  <c:v>6. Индия </c:v>
                </c:pt>
                <c:pt idx="6">
                  <c:v>7. Канада</c:v>
                </c:pt>
                <c:pt idx="7">
                  <c:v>8. Таджикистан</c:v>
                </c:pt>
                <c:pt idx="8">
                  <c:v>9. Норвегия</c:v>
                </c:pt>
                <c:pt idx="9">
                  <c:v>10. Индонезия</c:v>
                </c:pt>
              </c:strCache>
            </c:strRef>
          </c:cat>
          <c:val>
            <c:numRef>
              <c:f>Лист3!$D$6:$D$15</c:f>
              <c:numCache>
                <c:formatCode>General</c:formatCode>
                <c:ptCount val="10"/>
                <c:pt idx="0">
                  <c:v>1923.3</c:v>
                </c:pt>
                <c:pt idx="1">
                  <c:v>1670</c:v>
                </c:pt>
                <c:pt idx="2">
                  <c:v>1285.0899999999999</c:v>
                </c:pt>
                <c:pt idx="3">
                  <c:v>1166.5999999999999</c:v>
                </c:pt>
                <c:pt idx="4">
                  <c:v>774</c:v>
                </c:pt>
                <c:pt idx="5">
                  <c:v>736.22</c:v>
                </c:pt>
                <c:pt idx="6">
                  <c:v>631.71</c:v>
                </c:pt>
                <c:pt idx="7">
                  <c:v>527</c:v>
                </c:pt>
                <c:pt idx="8">
                  <c:v>412.5</c:v>
                </c:pt>
                <c:pt idx="9">
                  <c:v>401.64000000000038</c:v>
                </c:pt>
              </c:numCache>
            </c:numRef>
          </c:val>
        </c:ser>
        <c:dLbls>
          <c:showVal val="1"/>
        </c:dLbls>
        <c:axId val="168919808"/>
        <c:axId val="168921344"/>
      </c:barChart>
      <c:catAx>
        <c:axId val="16891980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11729">
            <a:noFill/>
          </a:ln>
        </c:spPr>
        <c:txPr>
          <a:bodyPr rot="-2700000" vert="horz"/>
          <a:lstStyle/>
          <a:p>
            <a:pPr>
              <a:defRPr sz="1108" b="0" i="0" u="none" strike="noStrike" baseline="0">
                <a:solidFill>
                  <a:srgbClr val="C0C0C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8921344"/>
        <c:crosses val="autoZero"/>
        <c:auto val="1"/>
        <c:lblAlgn val="ctr"/>
        <c:lblOffset val="100"/>
      </c:catAx>
      <c:valAx>
        <c:axId val="168921344"/>
        <c:scaling>
          <c:orientation val="minMax"/>
          <c:max val="2200"/>
          <c:min val="0"/>
        </c:scaling>
        <c:axPos val="l"/>
        <c:majorGridlines>
          <c:spPr>
            <a:ln w="11729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11729">
            <a:noFill/>
          </a:ln>
        </c:spPr>
        <c:txPr>
          <a:bodyPr rot="0" vert="horz"/>
          <a:lstStyle/>
          <a:p>
            <a:pPr>
              <a:defRPr sz="1108" b="0" i="0" u="none" strike="noStrike" baseline="0">
                <a:solidFill>
                  <a:srgbClr val="C0C0C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8919808"/>
        <c:crosses val="autoZero"/>
        <c:crossBetween val="between"/>
        <c:majorUnit val="400"/>
      </c:valAx>
      <c:spPr>
        <a:noFill/>
        <a:ln w="31276">
          <a:noFill/>
        </a:ln>
      </c:spPr>
    </c:plotArea>
    <c:plotVisOnly val="1"/>
    <c:dispBlanksAs val="gap"/>
  </c:chart>
  <c:spPr>
    <a:solidFill>
      <a:schemeClr val="tx1">
        <a:lumMod val="85000"/>
        <a:lumOff val="15000"/>
      </a:schemeClr>
    </a:solidFill>
    <a:ln>
      <a:noFill/>
    </a:ln>
    <a:effectLst/>
  </c:spPr>
  <c:txPr>
    <a:bodyPr/>
    <a:lstStyle/>
    <a:p>
      <a:pPr>
        <a:defRPr sz="1231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e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4B72EE-B91A-4A61-AA9A-1647D4668A51}" type="datetimeFigureOut">
              <a:rPr lang="ru-RU"/>
              <a:pPr>
                <a:defRPr/>
              </a:pPr>
              <a:t>14.09.2024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F56909A-E89E-4764-9251-ED49DACEC37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71204698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931269-2394-4F88-B934-AED3B1738AF9}" type="datetimeFigureOut">
              <a:rPr lang="ru-RU"/>
              <a:pPr>
                <a:defRPr/>
              </a:pPr>
              <a:t>14.09.2024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C900499-9E3B-42BE-A525-7B87EA6EE1A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04906610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МУҲАРРИКҲОИ ДАРУНСӮЗИ АВТОМОБИЛӢ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8997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C22FE-406A-4720-9484-206EAA5E1EDD}" type="datetime1">
              <a:rPr lang="ru-RU" smtClean="0"/>
              <a:pPr>
                <a:defRPr/>
              </a:pPr>
              <a:t>14.09.2024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768B7-EDB6-4BAE-A74D-38B281F9372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83302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2A1BC8-AAAE-4714-8EBC-E058118EACF4}" type="datetime1">
              <a:rPr lang="ru-RU" smtClean="0"/>
              <a:pPr>
                <a:defRPr/>
              </a:pPr>
              <a:t>14.09.2024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ADE61-0EC1-4C18-8565-5BBDCEC507B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60557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ED1CE-B75D-41C3-A46B-8144F8402827}" type="datetime1">
              <a:rPr lang="ru-RU" smtClean="0"/>
              <a:pPr>
                <a:defRPr/>
              </a:pPr>
              <a:t>14.09.2024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D5702-4595-49A7-A19C-926506BC0456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566812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A935-7B58-4FE3-8827-14C5B8F9C4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487488" y="1031250"/>
            <a:ext cx="940904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97566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31C1-B089-4F9C-B976-D80C56188D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28223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7957-8661-42F1-8F5B-0940030113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93987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5B1-2FFA-40FC-B5F3-891537A00D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78170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AC63-D7DC-4B36-AE12-77A967F0C8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49583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F2E4-D4E7-4B34-BA3F-A7289135D7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77507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4053-1B29-433C-8AFA-A72378E920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3016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2A17-EBCB-4458-BEA2-37A80FCC30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968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12EC27-C201-45A6-BE6F-0989B0670870}" type="datetime1">
              <a:rPr lang="ru-RU" smtClean="0"/>
              <a:pPr>
                <a:defRPr/>
              </a:pPr>
              <a:t>14.09.2024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742F7-E083-4E34-A083-AB320D0B1161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587079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2E8C-94D5-48B3-9080-9ED4655DC3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05186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DDD9-1916-4E88-A337-E6DEABCEE5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54916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5079-C988-43D8-8631-6B241E3D07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136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C22FE-406A-4720-9484-206EAA5E1E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768B7-EDB6-4BAE-A74D-38B281F9372A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5393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12EC27-C201-45A6-BE6F-0989B06708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742F7-E083-4E34-A083-AB320D0B1161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6082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132D88-550A-4054-856D-4722C876C6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6A05-B2C2-46B3-81F8-AA0B647EB914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6081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5B7CC2-C242-4694-B532-DA80B753B22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23B9C-3B1A-4915-B0B2-2931967C3125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555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E5DC14-6B55-42AA-A2F3-E8B1B59D93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F21FF-5B2A-47CF-9163-226307E06B09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52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C114AD-AE0B-420B-8AF5-3BE6B577B5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D9967-1DD4-474A-9B7D-367C8F33F5A8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25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48F33C-D7CB-40E3-B693-E56D79118D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9B9A6-B789-40E2-A6C8-00483344552F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388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132D88-550A-4054-856D-4722C876C691}" type="datetime1">
              <a:rPr lang="ru-RU" smtClean="0"/>
              <a:pPr>
                <a:defRPr/>
              </a:pPr>
              <a:t>14.09.2024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6A05-B2C2-46B3-81F8-AA0B647EB914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346800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F7095-72DE-4E9A-9B64-09E7EE42C2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379EA-1B3F-44E6-B27B-6A8AFBAEBCF0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698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68DD86-B89A-42E6-962D-B46F09BC59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60B57-D425-4909-A43A-B714E30AC1CC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945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2A1BC8-AAAE-4714-8EBC-E058118EAC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ADE61-0EC1-4C18-8565-5BBDCEC507BC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2487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ED1CE-B75D-41C3-A46B-8144F84028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D5702-4595-49A7-A19C-926506BC0456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574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5B7CC2-C242-4694-B532-DA80B753B22F}" type="datetime1">
              <a:rPr lang="ru-RU" smtClean="0"/>
              <a:pPr>
                <a:defRPr/>
              </a:pPr>
              <a:t>14.09.2024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23B9C-3B1A-4915-B0B2-2931967C312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93296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E5DC14-6B55-42AA-A2F3-E8B1B59D93F2}" type="datetime1">
              <a:rPr lang="ru-RU" smtClean="0"/>
              <a:pPr>
                <a:defRPr/>
              </a:pPr>
              <a:t>14.09.2024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F21FF-5B2A-47CF-9163-226307E06B0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96588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C114AD-AE0B-420B-8AF5-3BE6B577B5C7}" type="datetime1">
              <a:rPr lang="ru-RU" smtClean="0"/>
              <a:pPr>
                <a:defRPr/>
              </a:pPr>
              <a:t>14.09.2024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D9967-1DD4-474A-9B7D-367C8F33F5A8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17612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48F33C-D7CB-40E3-B693-E56D79118D51}" type="datetime1">
              <a:rPr lang="ru-RU" smtClean="0"/>
              <a:pPr>
                <a:defRPr/>
              </a:pPr>
              <a:t>14.09.2024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9B9A6-B789-40E2-A6C8-00483344552F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79395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F7095-72DE-4E9A-9B64-09E7EE42C2AA}" type="datetime1">
              <a:rPr lang="ru-RU" smtClean="0"/>
              <a:pPr>
                <a:defRPr/>
              </a:pPr>
              <a:t>14.09.2024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379EA-1B3F-44E6-B27B-6A8AFBAEBCF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958682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68DD86-B89A-42E6-962D-B46F09BC597C}" type="datetime1">
              <a:rPr lang="ru-RU" smtClean="0"/>
              <a:pPr>
                <a:defRPr/>
              </a:pPr>
              <a:t>14.09.2024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60B57-D425-4909-A43A-B714E30AC1C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07262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769482-2F76-4AAF-8FDC-92FB3CAC855C}" type="datetime1">
              <a:rPr lang="ru-RU" smtClean="0"/>
              <a:pPr>
                <a:defRPr/>
              </a:pPr>
              <a:t>14.09.2024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1D95BB-4FB4-4664-BEFD-03319D3A9B9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21173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832996A-28C3-4AEB-9D38-C2BE71A58DDB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14.09.2024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5520" y="12957"/>
            <a:ext cx="9313035" cy="104091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36" y="5439"/>
            <a:ext cx="1763784" cy="104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6BBF074-7DE1-44FC-B122-DC7BE082FE5C}"/>
              </a:ext>
            </a:extLst>
          </p:cNvPr>
          <p:cNvSpPr/>
          <p:nvPr userDrawn="1"/>
        </p:nvSpPr>
        <p:spPr>
          <a:xfrm>
            <a:off x="11088552" y="-22626"/>
            <a:ext cx="1103448" cy="1075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18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769482-2F76-4AAF-8FDC-92FB3CAC85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1D95BB-4FB4-4664-BEFD-03319D3A9B9C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308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package" Target="../embeddings/_________Microsoft_Visio11111111.vsdx"/><Relationship Id="rId9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2.xls"/><Relationship Id="rId4" Type="http://schemas.openxmlformats.org/officeDocument/2006/relationships/oleObject" Target="../embeddings/_____Microsoft_Office_Excel_97-20031.xls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24628" y="5699485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Номзади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илм</a:t>
            </a:r>
            <a:r>
              <a:rPr lang="tg-Cyrl-TJ" sz="2000" dirty="0" smtClean="0">
                <a:latin typeface="Times New Roman" pitchFamily="18" charset="0"/>
                <a:cs typeface="Times New Roman" pitchFamily="18" charset="0"/>
              </a:rPr>
              <a:t>ҳои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техникӣ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дотсент</a:t>
            </a:r>
            <a:endParaRPr lang="tg-Cyrl-TJ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g-Cyrl-TJ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ҲАСАНЗОДА НАСРУЛЛО</a:t>
            </a:r>
            <a:endParaRPr lang="en-US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tel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g-Cyrl-TJ" sz="2000" b="1" dirty="0" smtClean="0">
                <a:latin typeface="Times New Roman" pitchFamily="18" charset="0"/>
                <a:cs typeface="Times New Roman" pitchFamily="18" charset="0"/>
              </a:rPr>
              <a:t>935338080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tg-Cyrl-TJ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nasrullo-5445</a:t>
            </a:r>
            <a:r>
              <a:rPr lang="tg-Cyrl-TJ" sz="2000" b="1" dirty="0" smtClean="0">
                <a:latin typeface="Times New Roman" pitchFamily="18" charset="0"/>
                <a:cs typeface="Times New Roman" pitchFamily="18" charset="0"/>
              </a:rPr>
              <a:t>@mail.ru</a:t>
            </a:r>
            <a:endParaRPr lang="ru-RU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57364"/>
            <a:ext cx="121920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g-Cyrl-TJ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КАФЕДРАИ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“</a:t>
            </a:r>
            <a:r>
              <a:rPr lang="tg-Cyrl-TJ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НЕРУГОҲҲОИ ЭЛЕКТРИКӢ</a:t>
            </a:r>
            <a:r>
              <a:rPr lang="tg-Cyrl-TJ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tg-Cyrl-TJ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37" y="92705"/>
            <a:ext cx="1338369" cy="960033"/>
          </a:xfrm>
          <a:prstGeom prst="rect">
            <a:avLst/>
          </a:prstGeom>
        </p:spPr>
      </p:pic>
      <p:pic>
        <p:nvPicPr>
          <p:cNvPr id="2081" name="Picture 33" descr="C:\Users\nasrullo\Desktop\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28106" y="3582508"/>
            <a:ext cx="1654174" cy="2203946"/>
          </a:xfrm>
          <a:prstGeom prst="rect">
            <a:avLst/>
          </a:prstGeom>
          <a:noFill/>
        </p:spPr>
      </p:pic>
      <p:pic>
        <p:nvPicPr>
          <p:cNvPr id="12" name="Рисунок 11" descr="4f9cafb0ce17e159deacea61493668d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8084" y="4000504"/>
            <a:ext cx="4643470" cy="273145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75ED71A-8389-45DB-896C-C02186C560A2}"/>
              </a:ext>
            </a:extLst>
          </p:cNvPr>
          <p:cNvSpPr/>
          <p:nvPr/>
        </p:nvSpPr>
        <p:spPr>
          <a:xfrm>
            <a:off x="1694624" y="2677065"/>
            <a:ext cx="85447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ФАННИ</a:t>
            </a:r>
          </a:p>
          <a:p>
            <a:pPr algn="ctr"/>
            <a:r>
              <a:rPr lang="tg-Cyrl-TJ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g-Cyrl-TJ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МАНБАЪҲОИ БАРҚАРОРШАВАНДАИ ЭНЕРГИЯ</a:t>
            </a:r>
            <a:r>
              <a:rPr lang="tg-Cyrl-TJ" sz="1400" b="1" dirty="0" smtClean="0">
                <a:solidFill>
                  <a:srgbClr val="C00000"/>
                </a:solidFill>
              </a:rPr>
              <a:t/>
            </a:r>
            <a:br>
              <a:rPr lang="tg-Cyrl-TJ" sz="1400" b="1" dirty="0" smtClean="0">
                <a:solidFill>
                  <a:srgbClr val="C00000"/>
                </a:solidFill>
              </a:rPr>
            </a:br>
            <a:r>
              <a:rPr lang="tg-Cyrl-TJ" sz="20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№1</a:t>
            </a:r>
            <a:endParaRPr lang="tg-Cyrl-TJ" sz="2000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altLang="ru-RU" sz="2000" b="1" cap="all" dirty="0" smtClean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Захираҳои обӣ ва истифодаи онҳо</a:t>
            </a:r>
            <a:endParaRPr lang="ru-RU" sz="2000" b="1" cap="all" dirty="0" smtClean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4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дотсент Ҳасанзода Н.</a:t>
            </a:r>
            <a:endParaRPr lang="tg-Cyrl-TJ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nasrullo-5445@mail.ru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2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81092" y="1424746"/>
            <a:ext cx="9768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lnSpc>
                <a:spcPct val="115000"/>
              </a:lnSpc>
              <a:spcAft>
                <a:spcPts val="0"/>
              </a:spcAft>
            </a:pPr>
            <a:r>
              <a:rPr lang="ru-RU" sz="96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ЗАХИРАҲОИ ОБӢ</a:t>
            </a:r>
          </a:p>
          <a:p>
            <a:pPr eaLnBrk="0" hangingPunct="0">
              <a:lnSpc>
                <a:spcPct val="115000"/>
              </a:lnSpc>
              <a:spcAft>
                <a:spcPts val="0"/>
              </a:spcAft>
            </a:pPr>
            <a:endParaRPr lang="tt-RU" sz="11200" dirty="0" smtClean="0">
              <a:solidFill>
                <a:srgbClr val="FF0000"/>
              </a:solidFill>
              <a:latin typeface="Times New Roman Tj"/>
              <a:ea typeface="Calibri"/>
              <a:cs typeface="Times New Roman"/>
            </a:endParaRPr>
          </a:p>
          <a:p>
            <a:pPr eaLnBrk="0" fontAlgn="auto" hangingPunct="0">
              <a:spcAft>
                <a:spcPts val="0"/>
              </a:spcAft>
            </a:pPr>
            <a:endParaRPr lang="ru-RU" sz="2400" b="1" cap="al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35960" y="59150"/>
            <a:ext cx="1697003" cy="5480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Times New Roman"/>
                <a:ea typeface="Calibri"/>
              </a:rPr>
              <a:t>www.ttu.tj</a:t>
            </a:r>
            <a:endParaRPr lang="ru-RU" sz="2800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44033" name="Picture 1" descr="C:\Users\nasrullo\Desktop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80512" y="1"/>
            <a:ext cx="911487" cy="1214422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rcRect l="1076" r="3497"/>
          <a:stretch>
            <a:fillRect/>
          </a:stretch>
        </p:blipFill>
        <p:spPr>
          <a:xfrm>
            <a:off x="380960" y="1714488"/>
            <a:ext cx="4714908" cy="3745617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097626" y="1897076"/>
            <a:ext cx="5499100" cy="3460750"/>
            <a:chOff x="-1" y="-430388"/>
            <a:chExt cx="5153022" cy="3022677"/>
          </a:xfrm>
        </p:grpSpPr>
        <p:sp>
          <p:nvSpPr>
            <p:cNvPr id="14" name="Овал 13"/>
            <p:cNvSpPr/>
            <p:nvPr/>
          </p:nvSpPr>
          <p:spPr>
            <a:xfrm>
              <a:off x="-1" y="-430388"/>
              <a:ext cx="5153022" cy="30226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419511" y="263502"/>
              <a:ext cx="3950322" cy="2328785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825001" y="983746"/>
              <a:ext cx="2556947" cy="15371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ru-RU" sz="1600" kern="1200" dirty="0" err="1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Захираи</a:t>
              </a:r>
              <a:r>
                <a:rPr lang="ru-RU" sz="1600" kern="12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sz="1600" kern="1200" dirty="0" err="1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иқтисодӣ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7" name="Надпись 2"/>
          <p:cNvSpPr txBox="1"/>
          <p:nvPr/>
        </p:nvSpPr>
        <p:spPr>
          <a:xfrm>
            <a:off x="7453322" y="2214554"/>
            <a:ext cx="3057525" cy="3143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Захираи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назария</a:t>
            </a:r>
            <a:r>
              <a:rPr lang="tg-Cyrl-TJ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вӣ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Надпись 8"/>
          <p:cNvSpPr txBox="1"/>
          <p:nvPr/>
        </p:nvSpPr>
        <p:spPr>
          <a:xfrm>
            <a:off x="3881422" y="4286256"/>
            <a:ext cx="1357322" cy="50006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g-Cyrl-TJ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Боқимонда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Надпись 2"/>
          <p:cNvSpPr txBox="1"/>
          <p:nvPr/>
        </p:nvSpPr>
        <p:spPr>
          <a:xfrm>
            <a:off x="7381884" y="3000372"/>
            <a:ext cx="3057525" cy="3143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Захираи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техник</a:t>
            </a:r>
            <a:r>
              <a:rPr lang="tg-Cyrl-TJ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ӣ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Надпись 8"/>
          <p:cNvSpPr txBox="1"/>
          <p:nvPr/>
        </p:nvSpPr>
        <p:spPr>
          <a:xfrm>
            <a:off x="3881422" y="2571744"/>
            <a:ext cx="1357322" cy="50006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g-Cyrl-TJ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Уқёнусҳо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Надпись 8"/>
          <p:cNvSpPr txBox="1"/>
          <p:nvPr/>
        </p:nvSpPr>
        <p:spPr>
          <a:xfrm>
            <a:off x="3809984" y="3071810"/>
            <a:ext cx="1357322" cy="57150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g-Cyrl-TJ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Обҳои зеризамини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Надпись 8"/>
          <p:cNvSpPr txBox="1"/>
          <p:nvPr/>
        </p:nvSpPr>
        <p:spPr>
          <a:xfrm>
            <a:off x="3881422" y="3714752"/>
            <a:ext cx="1357322" cy="50006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g-Cyrl-TJ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Пиряхҳо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095340" y="5429264"/>
          <a:ext cx="4214842" cy="473277"/>
        </p:xfrm>
        <a:graphic>
          <a:graphicData uri="http://schemas.openxmlformats.org/presentationml/2006/ole">
            <p:oleObj spid="_x0000_s44033" name="Equation" r:id="rId5" imgW="3530600" imgH="342900" progId="Equation.DSMT4">
              <p:embed/>
            </p:oleObj>
          </a:graphicData>
        </a:graphic>
      </p:graphicFrame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6953256" y="5429264"/>
          <a:ext cx="3517900" cy="508000"/>
        </p:xfrm>
        <a:graphic>
          <a:graphicData uri="http://schemas.openxmlformats.org/presentationml/2006/ole">
            <p:oleObj spid="_x0000_s44034" name="Equation" r:id="rId6" imgW="2032000" imgH="3175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7361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дотсент Ҳасанзода Н.</a:t>
            </a:r>
            <a:endParaRPr lang="tg-Cyrl-TJ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nasrullo-5445@mail.ru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3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35960" y="59150"/>
            <a:ext cx="1697003" cy="5480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Times New Roman"/>
                <a:ea typeface="Calibri"/>
              </a:rPr>
              <a:t>www.ttu.tj</a:t>
            </a:r>
            <a:endParaRPr lang="ru-RU" sz="2800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44033" name="Picture 1" descr="C:\Users\nasrullo\Desktop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80512" y="1"/>
            <a:ext cx="911487" cy="1214422"/>
          </a:xfrm>
          <a:prstGeom prst="rect">
            <a:avLst/>
          </a:prstGeom>
          <a:noFill/>
        </p:spPr>
      </p:pic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157844" y="1901844"/>
          <a:ext cx="5152338" cy="3956048"/>
        </p:xfrm>
        <a:graphic>
          <a:graphicData uri="http://schemas.openxmlformats.org/presentationml/2006/ole">
            <p:oleObj spid="_x0000_s86020" name="Visio" r:id="rId4" imgW="3886069" imgH="2981416" progId="">
              <p:embed/>
            </p:oleObj>
          </a:graphicData>
        </a:graphic>
      </p:graphicFrame>
      <p:sp>
        <p:nvSpPr>
          <p:cNvPr id="24" name="Заголовок 1"/>
          <p:cNvSpPr txBox="1">
            <a:spLocks/>
          </p:cNvSpPr>
          <p:nvPr/>
        </p:nvSpPr>
        <p:spPr>
          <a:xfrm>
            <a:off x="-9373" y="1052739"/>
            <a:ext cx="12192000" cy="576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g-Cyrl-TJ" sz="25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кори ҷараёни об (Работа водного потока)</a:t>
            </a:r>
            <a:r>
              <a:rPr lang="tg-Cyrl-TJ" sz="25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tg-Cyrl-TJ" sz="2400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6021" name="Object 5"/>
          <p:cNvGraphicFramePr>
            <a:graphicFrameLocks noChangeAspect="1"/>
          </p:cNvGraphicFramePr>
          <p:nvPr/>
        </p:nvGraphicFramePr>
        <p:xfrm>
          <a:off x="5619750" y="1874838"/>
          <a:ext cx="1974850" cy="482600"/>
        </p:xfrm>
        <a:graphic>
          <a:graphicData uri="http://schemas.openxmlformats.org/presentationml/2006/ole">
            <p:oleObj spid="_x0000_s86021" name="Equation" r:id="rId5" imgW="1054080" imgH="241200" progId="Equation.DSMT4">
              <p:embed/>
            </p:oleObj>
          </a:graphicData>
        </a:graphic>
      </p:graphicFrame>
      <p:graphicFrame>
        <p:nvGraphicFramePr>
          <p:cNvPr id="86022" name="Object 6"/>
          <p:cNvGraphicFramePr>
            <a:graphicFrameLocks noChangeAspect="1"/>
          </p:cNvGraphicFramePr>
          <p:nvPr/>
        </p:nvGraphicFramePr>
        <p:xfrm>
          <a:off x="7974054" y="1862130"/>
          <a:ext cx="4051300" cy="495300"/>
        </p:xfrm>
        <a:graphic>
          <a:graphicData uri="http://schemas.openxmlformats.org/presentationml/2006/ole">
            <p:oleObj spid="_x0000_s86022" name="Equation" r:id="rId6" imgW="2095500" imgH="241300" progId="Equation.DSMT4">
              <p:embed/>
            </p:oleObj>
          </a:graphicData>
        </a:graphic>
      </p:graphicFrame>
      <p:graphicFrame>
        <p:nvGraphicFramePr>
          <p:cNvPr id="86023" name="Object 7"/>
          <p:cNvGraphicFramePr>
            <a:graphicFrameLocks noChangeAspect="1"/>
          </p:cNvGraphicFramePr>
          <p:nvPr/>
        </p:nvGraphicFramePr>
        <p:xfrm>
          <a:off x="5448300" y="2357434"/>
          <a:ext cx="6743700" cy="571500"/>
        </p:xfrm>
        <a:graphic>
          <a:graphicData uri="http://schemas.openxmlformats.org/presentationml/2006/ole">
            <p:oleObj spid="_x0000_s86023" name="Equation" r:id="rId7" imgW="3048000" imgH="241300" progId="Equation.DSMT4">
              <p:embed/>
            </p:oleObj>
          </a:graphicData>
        </a:graphic>
      </p:graphicFrame>
      <p:graphicFrame>
        <p:nvGraphicFramePr>
          <p:cNvPr id="86024" name="Object 8"/>
          <p:cNvGraphicFramePr>
            <a:graphicFrameLocks noChangeAspect="1"/>
          </p:cNvGraphicFramePr>
          <p:nvPr/>
        </p:nvGraphicFramePr>
        <p:xfrm>
          <a:off x="6453190" y="3071810"/>
          <a:ext cx="4660900" cy="571500"/>
        </p:xfrm>
        <a:graphic>
          <a:graphicData uri="http://schemas.openxmlformats.org/presentationml/2006/ole">
            <p:oleObj spid="_x0000_s86024" name="Equation" r:id="rId8" imgW="2082800" imgH="241300" progId="Equation.DSMT4">
              <p:embed/>
            </p:oleObj>
          </a:graphicData>
        </a:graphic>
      </p:graphicFrame>
      <p:graphicFrame>
        <p:nvGraphicFramePr>
          <p:cNvPr id="86025" name="Object 9"/>
          <p:cNvGraphicFramePr>
            <a:graphicFrameLocks noChangeAspect="1"/>
          </p:cNvGraphicFramePr>
          <p:nvPr/>
        </p:nvGraphicFramePr>
        <p:xfrm>
          <a:off x="6167438" y="3571876"/>
          <a:ext cx="2070100" cy="711200"/>
        </p:xfrm>
        <a:graphic>
          <a:graphicData uri="http://schemas.openxmlformats.org/presentationml/2006/ole">
            <p:oleObj spid="_x0000_s86025" name="Equation" r:id="rId9" imgW="723586" imgH="241195" progId="Equation.DSMT4">
              <p:embed/>
            </p:oleObj>
          </a:graphicData>
        </a:graphic>
      </p:graphicFrame>
      <p:graphicFrame>
        <p:nvGraphicFramePr>
          <p:cNvPr id="86026" name="Object 10"/>
          <p:cNvGraphicFramePr>
            <a:graphicFrameLocks noChangeAspect="1"/>
          </p:cNvGraphicFramePr>
          <p:nvPr/>
        </p:nvGraphicFramePr>
        <p:xfrm>
          <a:off x="8953520" y="3714752"/>
          <a:ext cx="2387600" cy="571500"/>
        </p:xfrm>
        <a:graphic>
          <a:graphicData uri="http://schemas.openxmlformats.org/presentationml/2006/ole">
            <p:oleObj spid="_x0000_s86026" name="Equation" r:id="rId10" imgW="1040948" imgH="241195" progId="Equation.DSMT4">
              <p:embed/>
            </p:oleObj>
          </a:graphicData>
        </a:graphic>
      </p:graphicFrame>
      <p:graphicFrame>
        <p:nvGraphicFramePr>
          <p:cNvPr id="86027" name="Object 11"/>
          <p:cNvGraphicFramePr>
            <a:graphicFrameLocks noChangeAspect="1"/>
          </p:cNvGraphicFramePr>
          <p:nvPr/>
        </p:nvGraphicFramePr>
        <p:xfrm>
          <a:off x="7254908" y="4286256"/>
          <a:ext cx="3556000" cy="622300"/>
        </p:xfrm>
        <a:graphic>
          <a:graphicData uri="http://schemas.openxmlformats.org/presentationml/2006/ole">
            <p:oleObj spid="_x0000_s86027" name="Equation" r:id="rId11" imgW="1459866" imgH="241195" progId="Equation.DSMT4">
              <p:embed/>
            </p:oleObj>
          </a:graphicData>
        </a:graphic>
      </p:graphicFrame>
      <p:graphicFrame>
        <p:nvGraphicFramePr>
          <p:cNvPr id="86028" name="Object 12"/>
          <p:cNvGraphicFramePr>
            <a:graphicFrameLocks noChangeAspect="1"/>
          </p:cNvGraphicFramePr>
          <p:nvPr/>
        </p:nvGraphicFramePr>
        <p:xfrm>
          <a:off x="6661180" y="4857760"/>
          <a:ext cx="3721100" cy="495300"/>
        </p:xfrm>
        <a:graphic>
          <a:graphicData uri="http://schemas.openxmlformats.org/presentationml/2006/ole">
            <p:oleObj spid="_x0000_s86028" name="Equation" r:id="rId12" imgW="1892300" imgH="254000" progId="Equation.DSMT4">
              <p:embed/>
            </p:oleObj>
          </a:graphicData>
        </a:graphic>
      </p:graphicFrame>
      <p:graphicFrame>
        <p:nvGraphicFramePr>
          <p:cNvPr id="86029" name="Object 13"/>
          <p:cNvGraphicFramePr>
            <a:graphicFrameLocks noChangeAspect="1"/>
          </p:cNvGraphicFramePr>
          <p:nvPr/>
        </p:nvGraphicFramePr>
        <p:xfrm>
          <a:off x="5595934" y="5500702"/>
          <a:ext cx="5727700" cy="571500"/>
        </p:xfrm>
        <a:graphic>
          <a:graphicData uri="http://schemas.openxmlformats.org/presentationml/2006/ole">
            <p:oleObj spid="_x0000_s86029" name="Equation" r:id="rId13" imgW="2895600" imgH="3175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7361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дотсент Ҳасанзода Н.</a:t>
            </a:r>
            <a:endParaRPr lang="tg-Cyrl-TJ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nasrullo-5445@mail.ru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4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35960" y="59150"/>
            <a:ext cx="1697003" cy="5480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Times New Roman"/>
                <a:ea typeface="Calibri"/>
              </a:rPr>
              <a:t>www.ttu.tj</a:t>
            </a:r>
            <a:endParaRPr lang="ru-RU" sz="2800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44033" name="Picture 1" descr="C:\Users\nasrullo\Desktop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0512" y="1"/>
            <a:ext cx="911487" cy="1214422"/>
          </a:xfrm>
          <a:prstGeom prst="rect">
            <a:avLst/>
          </a:prstGeom>
          <a:noFill/>
        </p:spPr>
      </p:pic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720" y="1714488"/>
            <a:ext cx="8501122" cy="42862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-9373" y="1052739"/>
            <a:ext cx="12192000" cy="576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g-Cyrl-TJ" sz="25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Захираҳои гидроэнергетикии ҷаҳон</a:t>
            </a:r>
            <a:endParaRPr lang="tg-Cyrl-TJ" sz="2400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361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н.и.т., дотсент Ҳасанзода Н.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nasrullo-5445@mail.ru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5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35960" y="59150"/>
            <a:ext cx="1697003" cy="5480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Times New Roman"/>
                <a:ea typeface="Calibri"/>
              </a:rPr>
              <a:t>www.ttu.tj</a:t>
            </a:r>
            <a:endParaRPr lang="ru-RU" sz="2800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33" name="Picture 1" descr="C:\Users\nasrullo\Desktop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0512" y="1"/>
            <a:ext cx="911487" cy="1214422"/>
          </a:xfrm>
          <a:prstGeom prst="rect">
            <a:avLst/>
          </a:prstGeom>
          <a:noFill/>
        </p:spPr>
      </p:pic>
      <p:pic>
        <p:nvPicPr>
          <p:cNvPr id="36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22" y="1785925"/>
            <a:ext cx="5357850" cy="38862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37" name="Диаграмма 1"/>
          <p:cNvGraphicFramePr>
            <a:graphicFrameLocks/>
          </p:cNvGraphicFramePr>
          <p:nvPr/>
        </p:nvGraphicFramePr>
        <p:xfrm>
          <a:off x="5953124" y="1785926"/>
          <a:ext cx="5786478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91890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н.и.т., дотсент Ҳасанзода Н.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nasrullo-5445@mail.ru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6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“НЕРУГОҲҲОИ ЭЛЕКТРИКӢ”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07968" y="61741"/>
            <a:ext cx="1697003" cy="5480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Times New Roman"/>
                <a:ea typeface="Calibri"/>
              </a:rPr>
              <a:t>www.ttu.tj</a:t>
            </a:r>
            <a:endParaRPr lang="ru-RU" sz="2800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16" name="Picture 1" descr="C:\Users\nasrullo\Desktop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80512" y="1"/>
            <a:ext cx="911487" cy="121442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523968" y="1285860"/>
            <a:ext cx="92155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cap="all" dirty="0" smtClean="0">
                <a:solidFill>
                  <a:srgbClr val="4F81BD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ПОТЕНСИАЛИ ХОСИ ГИДРОЭНЕРГЕТИКИИ МАМЛАКАТ</a:t>
            </a:r>
            <a:r>
              <a:rPr lang="tg-Cyrl-TJ" sz="2000" b="1" cap="all" dirty="0" smtClean="0">
                <a:solidFill>
                  <a:srgbClr val="4F81BD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Ҳ</a:t>
            </a:r>
            <a:r>
              <a:rPr lang="ru-RU" sz="2000" b="1" cap="all" dirty="0" smtClean="0">
                <a:solidFill>
                  <a:srgbClr val="4F81BD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ОИ ДУНЁ </a:t>
            </a:r>
          </a:p>
        </p:txBody>
      </p:sp>
      <p:graphicFrame>
        <p:nvGraphicFramePr>
          <p:cNvPr id="41985" name="Диаграмма 3"/>
          <p:cNvGraphicFramePr>
            <a:graphicFrameLocks/>
          </p:cNvGraphicFramePr>
          <p:nvPr/>
        </p:nvGraphicFramePr>
        <p:xfrm>
          <a:off x="452398" y="2000240"/>
          <a:ext cx="5429288" cy="3714776"/>
        </p:xfrm>
        <a:graphic>
          <a:graphicData uri="http://schemas.openxmlformats.org/presentationml/2006/ole">
            <p:oleObj spid="_x0000_s41985" r:id="rId4" imgW="4535817" imgH="3133616" progId="Excel.Sheet.8">
              <p:embed/>
            </p:oleObj>
          </a:graphicData>
        </a:graphic>
      </p:graphicFrame>
      <p:graphicFrame>
        <p:nvGraphicFramePr>
          <p:cNvPr id="41986" name="Диаграмма 2"/>
          <p:cNvGraphicFramePr>
            <a:graphicFrameLocks/>
          </p:cNvGraphicFramePr>
          <p:nvPr/>
        </p:nvGraphicFramePr>
        <p:xfrm>
          <a:off x="6167438" y="2000240"/>
          <a:ext cx="5643602" cy="3714776"/>
        </p:xfrm>
        <a:graphic>
          <a:graphicData uri="http://schemas.openxmlformats.org/presentationml/2006/ole">
            <p:oleObj spid="_x0000_s41986" r:id="rId5" imgW="4572396" imgH="3133616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1968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н.и.т., дотсент Ҳасанзода Н.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nasrullo-5445@mail.ru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7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“НЕРУГОҲҲОИ ЭЛЕКТРИКӢ”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07968" y="102410"/>
            <a:ext cx="1697003" cy="5480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Times New Roman"/>
                <a:ea typeface="Calibri"/>
              </a:rPr>
              <a:t>www.ttu.tj</a:t>
            </a:r>
            <a:endParaRPr lang="ru-RU" sz="2800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11" name="Picture 1" descr="C:\Users\nasrullo\Desktop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0512" y="1"/>
            <a:ext cx="911487" cy="121442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523968" y="1071546"/>
            <a:ext cx="97870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g-Cyrl-TJ" altLang="ru-RU" sz="2000" b="1" cap="all" dirty="0" smtClean="0">
                <a:solidFill>
                  <a:srgbClr val="4F81BD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Потенсиали гидроэнергетикии мамлакатҳои Осиёи миёна</a:t>
            </a:r>
            <a:endParaRPr lang="ru-RU" sz="2000" b="1" cap="all" dirty="0" smtClean="0">
              <a:solidFill>
                <a:srgbClr val="4F81BD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233152" y="1571612"/>
          <a:ext cx="9720632" cy="4392636"/>
        </p:xfrm>
        <a:graphic>
          <a:graphicData uri="http://schemas.openxmlformats.org/drawingml/2006/table">
            <a:tbl>
              <a:tblPr firstRow="1" firstCol="1" bandRow="1"/>
              <a:tblGrid>
                <a:gridCol w="2068617"/>
                <a:gridCol w="2066781"/>
                <a:gridCol w="2792617"/>
                <a:gridCol w="2792617"/>
              </a:tblGrid>
              <a:tr h="114038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Мамлакатҳо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Захираҳои гидроэнергетикӣ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(млрд. кВт*ч/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сол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Ҳиссаи гидроэнергетикӣ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дар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Осиёи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миёна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4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техникӣ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иқтисодӣ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46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Тоҷикистон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6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Қирғисистон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6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Қазоқистон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6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Узбекистон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6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Туркменистон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6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Ҳамагӣ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427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23770" y="6209952"/>
            <a:ext cx="200026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н.и.т., дотсент Ҳасанзода Н.</a:t>
            </a:r>
          </a:p>
          <a:p>
            <a:pPr algn="just" fontAlgn="auto"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nasrullo-5445@mail.ru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8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571480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“НЕРУГОҲҲОИ ЭЛЕКТРИКӢ”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07968" y="102410"/>
            <a:ext cx="1697003" cy="5480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Times New Roman"/>
                <a:ea typeface="Calibri"/>
              </a:rPr>
              <a:t>www.ttu.tj</a:t>
            </a:r>
            <a:endParaRPr lang="ru-RU" sz="2800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41" name="Picture 1" descr="C:\Users\nasrullo\Desktop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0512" y="1"/>
            <a:ext cx="911487" cy="1214422"/>
          </a:xfrm>
          <a:prstGeom prst="rect">
            <a:avLst/>
          </a:prstGeom>
          <a:noFill/>
        </p:spPr>
      </p:pic>
      <p:sp>
        <p:nvSpPr>
          <p:cNvPr id="42" name="Прямоугольник 41"/>
          <p:cNvSpPr/>
          <p:nvPr/>
        </p:nvSpPr>
        <p:spPr>
          <a:xfrm>
            <a:off x="2738414" y="1142984"/>
            <a:ext cx="66854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g-Cyrl-TJ" altLang="ru-RU" sz="2000" b="1" cap="all" dirty="0" smtClean="0">
                <a:solidFill>
                  <a:srgbClr val="4F81BD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Захираҳои гидроэнергетикии Тоҷикистон</a:t>
            </a:r>
            <a:endParaRPr lang="ru-RU" altLang="ru-RU" sz="2000" b="1" cap="all" dirty="0" smtClean="0">
              <a:solidFill>
                <a:srgbClr val="4F81BD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2024034" y="1000108"/>
          <a:ext cx="9001188" cy="5535611"/>
        </p:xfrm>
        <a:graphic>
          <a:graphicData uri="http://schemas.openxmlformats.org/drawingml/2006/table">
            <a:tbl>
              <a:tblPr firstRow="1" firstCol="1" bandRow="1"/>
              <a:tblGrid>
                <a:gridCol w="1709651"/>
                <a:gridCol w="2362314"/>
                <a:gridCol w="2571768"/>
                <a:gridCol w="2357455"/>
              </a:tblGrid>
              <a:tr h="978526">
                <a:tc>
                  <a:txBody>
                    <a:bodyPr/>
                    <a:lstStyle/>
                    <a:p>
                      <a:pPr indent="1974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Дарёҳо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Тавоноии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миёнаи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солона,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 кВт.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Энергияи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миёнаи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солона,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млрд. кВт∙ч.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Ҳисса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дар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ҳаҷми умумӣ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0545">
                <a:tc>
                  <a:txBody>
                    <a:bodyPr/>
                    <a:lstStyle/>
                    <a:p>
                      <a:pPr indent="3028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-Bold"/>
                          <a:cs typeface="Times New Roman" panose="02020603050405020304" pitchFamily="18" charset="0"/>
                        </a:rPr>
                        <a:t>Пан</a:t>
                      </a:r>
                      <a:r>
                        <a:rPr lang="tg-Cyrl-TJ" sz="2000" dirty="0">
                          <a:effectLst/>
                          <a:latin typeface="Times New Roman" panose="02020603050405020304" pitchFamily="18" charset="0"/>
                          <a:ea typeface="Times-Bold"/>
                          <a:cs typeface="Times New Roman" panose="02020603050405020304" pitchFamily="18" charset="0"/>
                        </a:rPr>
                        <a:t>ҷ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14030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122,90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45">
                <a:tc>
                  <a:txBody>
                    <a:bodyPr/>
                    <a:lstStyle/>
                    <a:p>
                      <a:pPr indent="3028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-Bold"/>
                          <a:cs typeface="Times New Roman" panose="02020603050405020304" pitchFamily="18" charset="0"/>
                        </a:rPr>
                        <a:t>Ғунт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2260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19,80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45">
                <a:tc>
                  <a:txBody>
                    <a:bodyPr/>
                    <a:lstStyle/>
                    <a:p>
                      <a:pPr indent="3028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-Bold"/>
                          <a:cs typeface="Times New Roman" panose="02020603050405020304" pitchFamily="18" charset="0"/>
                        </a:rPr>
                        <a:t>Бартанг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2969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26,01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4,93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45">
                <a:tc>
                  <a:txBody>
                    <a:bodyPr/>
                    <a:lstStyle/>
                    <a:p>
                      <a:pPr indent="3028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-Bold"/>
                          <a:cs typeface="Times New Roman" panose="02020603050405020304" pitchFamily="18" charset="0"/>
                        </a:rPr>
                        <a:t>Ванҷ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10,43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45">
                <a:tc>
                  <a:txBody>
                    <a:bodyPr/>
                    <a:lstStyle/>
                    <a:p>
                      <a:pPr indent="3028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-Bold"/>
                          <a:cs typeface="Times New Roman" panose="02020603050405020304" pitchFamily="18" charset="0"/>
                        </a:rPr>
                        <a:t>Язғулом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7,40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45">
                <a:tc>
                  <a:txBody>
                    <a:bodyPr/>
                    <a:lstStyle/>
                    <a:p>
                      <a:pPr indent="3028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-Bold"/>
                          <a:cs typeface="Times New Roman" panose="02020603050405020304" pitchFamily="18" charset="0"/>
                        </a:rPr>
                        <a:t>Қизил-Су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9,52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45">
                <a:tc>
                  <a:txBody>
                    <a:bodyPr/>
                    <a:lstStyle/>
                    <a:p>
                      <a:pPr indent="3028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-Bold"/>
                          <a:cs typeface="Times New Roman" panose="02020603050405020304" pitchFamily="18" charset="0"/>
                        </a:rPr>
                        <a:t>Вахш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22670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251,15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45">
                <a:tc>
                  <a:txBody>
                    <a:bodyPr/>
                    <a:lstStyle/>
                    <a:p>
                      <a:pPr indent="3028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-Roman"/>
                          <a:cs typeface="Times New Roman" panose="02020603050405020304" pitchFamily="18" charset="0"/>
                        </a:rPr>
                        <a:t>Кофарниҳон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4249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45">
                <a:tc>
                  <a:txBody>
                    <a:bodyPr/>
                    <a:lstStyle/>
                    <a:p>
                      <a:pPr indent="3028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-Roman"/>
                          <a:cs typeface="Times New Roman" panose="02020603050405020304" pitchFamily="18" charset="0"/>
                        </a:rPr>
                        <a:t>Қара-Кул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45">
                <a:tc>
                  <a:txBody>
                    <a:bodyPr/>
                    <a:lstStyle/>
                    <a:p>
                      <a:pPr indent="3028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-Roman"/>
                          <a:cs typeface="Times New Roman" panose="02020603050405020304" pitchFamily="18" charset="0"/>
                        </a:rPr>
                        <a:t>Сурхан-Дарё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45">
                <a:tc>
                  <a:txBody>
                    <a:bodyPr/>
                    <a:lstStyle/>
                    <a:p>
                      <a:pPr indent="3028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-Roman"/>
                          <a:cs typeface="Times New Roman" panose="02020603050405020304" pitchFamily="18" charset="0"/>
                        </a:rPr>
                        <a:t>Зеравшон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3875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33,94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45">
                <a:tc>
                  <a:txBody>
                    <a:bodyPr/>
                    <a:lstStyle/>
                    <a:p>
                      <a:pPr indent="3028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-Roman"/>
                          <a:cs typeface="Times New Roman" panose="02020603050405020304" pitchFamily="18" charset="0"/>
                        </a:rPr>
                        <a:t>Сир-Дарё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45">
                <a:tc>
                  <a:txBody>
                    <a:bodyPr/>
                    <a:lstStyle/>
                    <a:p>
                      <a:pPr indent="3028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ea typeface="Times-Roman"/>
                          <a:cs typeface="Times New Roman" panose="02020603050405020304" pitchFamily="18" charset="0"/>
                        </a:rPr>
                        <a:t>Ҳамагӣ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60167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527,05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4970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4127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Номзади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илм</a:t>
            </a:r>
            <a:r>
              <a:rPr lang="tg-Cyrl-TJ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ҳои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техникӣ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дотсент</a:t>
            </a:r>
            <a:endParaRPr lang="tg-Cyrl-TJ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g-Cyrl-TJ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Ҳасанзода Насрулло</a:t>
            </a:r>
            <a:endParaRPr lang="en-US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tel</a:t>
            </a: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g-Cyrl-TJ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935338080</a:t>
            </a: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tg-Cyrl-TJ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nasrullo-5445</a:t>
            </a:r>
            <a:r>
              <a:rPr lang="tg-Cyrl-TJ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@mail.ru</a:t>
            </a:r>
            <a:endParaRPr lang="ru-RU" sz="1600" b="1" dirty="0">
              <a:solidFill>
                <a:srgbClr val="5B9BD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44826"/>
            <a:ext cx="121920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g-Cyrl-TJ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endParaRPr lang="en-US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g-Cyrl-TJ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tg-Cyrl-TJ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НЕРУГОҲҲОИ ЭЛЕКТРИКӢ</a:t>
            </a:r>
            <a:r>
              <a:rPr lang="tg-Cyrl-TJ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tg-Cyrl-TJ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37" y="92705"/>
            <a:ext cx="1338369" cy="96003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75ED71A-8389-45DB-896C-C02186C560A2}"/>
              </a:ext>
            </a:extLst>
          </p:cNvPr>
          <p:cNvSpPr/>
          <p:nvPr/>
        </p:nvSpPr>
        <p:spPr>
          <a:xfrm>
            <a:off x="2524100" y="2740879"/>
            <a:ext cx="6864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Ташаккур ба диққататон!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C:\Users\nasrullo\Desktop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7306" y="3395660"/>
            <a:ext cx="1740797" cy="2319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3676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3043</TotalTime>
  <Words>351</Words>
  <Application>Microsoft Office PowerPoint</Application>
  <PresentationFormat>Произвольный</PresentationFormat>
  <Paragraphs>155</Paragraphs>
  <Slides>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Тема Office</vt:lpstr>
      <vt:lpstr>1_Тема Office</vt:lpstr>
      <vt:lpstr>2_Тема Office</vt:lpstr>
      <vt:lpstr>Equation</vt:lpstr>
      <vt:lpstr>Visio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МУҲАРРИКҲОИ АВТОМОБИЛЬНЫЕ ДВИГАТЕЛИ ВНУТРЕННЕГО СГОРАНИЯ</dc:title>
  <dc:creator>ЭАТ</dc:creator>
  <cp:lastModifiedBy>nasrullo</cp:lastModifiedBy>
  <cp:revision>219</cp:revision>
  <cp:lastPrinted>2015-10-08T02:33:41Z</cp:lastPrinted>
  <dcterms:created xsi:type="dcterms:W3CDTF">2012-02-08T09:07:26Z</dcterms:created>
  <dcterms:modified xsi:type="dcterms:W3CDTF">2024-09-14T09:46:05Z</dcterms:modified>
</cp:coreProperties>
</file>