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4" r:id="rId4"/>
    <p:sldMasterId id="2147483751" r:id="rId5"/>
  </p:sldMasterIdLst>
  <p:notesMasterIdLst>
    <p:notesMasterId r:id="rId17"/>
  </p:notesMasterIdLst>
  <p:handoutMasterIdLst>
    <p:handoutMasterId r:id="rId18"/>
  </p:handoutMasterIdLst>
  <p:sldIdLst>
    <p:sldId id="399" r:id="rId6"/>
    <p:sldId id="388" r:id="rId7"/>
    <p:sldId id="397" r:id="rId8"/>
    <p:sldId id="400" r:id="rId9"/>
    <p:sldId id="401" r:id="rId10"/>
    <p:sldId id="398" r:id="rId11"/>
    <p:sldId id="396" r:id="rId12"/>
    <p:sldId id="381" r:id="rId13"/>
    <p:sldId id="392" r:id="rId14"/>
    <p:sldId id="390" r:id="rId15"/>
    <p:sldId id="386" r:id="rId1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4676" autoAdjust="0"/>
  </p:normalViewPr>
  <p:slideViewPr>
    <p:cSldViewPr>
      <p:cViewPr varScale="1">
        <p:scale>
          <a:sx n="70" d="100"/>
          <a:sy n="70" d="100"/>
        </p:scale>
        <p:origin x="-71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МУҲАРРИКҲОИ ДАРУНСӮЗИ АВТОМОБИЛӢ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4B72EE-B91A-4A61-AA9A-1647D4668A51}" type="datetimeFigureOut">
              <a:rPr lang="ru-RU"/>
              <a:pPr>
                <a:defRPr/>
              </a:pPr>
              <a:t>25.09.2024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56909A-E89E-4764-9251-ED49DACEC37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1204698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МУҲАРРИКҲОИ ДАРУНСӮЗИ АВТОМОБИЛӢ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931269-2394-4F88-B934-AED3B1738AF9}" type="datetimeFigureOut">
              <a:rPr lang="ru-RU"/>
              <a:pPr>
                <a:defRPr/>
              </a:pPr>
              <a:t>25.09.2024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900499-9E3B-42BE-A525-7B87EA6EE1A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906610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МУҲАРРИКҲОИ ДАРУНСӮЗИ АВТОМОБИЛӢ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97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309D8F1-274A-47B7-9C6B-0EF4B5758B8C}" type="slidenum">
              <a:rPr lang="ru-RU" altLang="ru-RU" sz="1200">
                <a:solidFill>
                  <a:srgbClr val="000000"/>
                </a:solidFill>
              </a:rPr>
              <a:pPr/>
              <a:t>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351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9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A935-7B58-4FE3-8827-14C5B8F9C4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487488" y="1031250"/>
            <a:ext cx="940904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56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DDD9-1916-4E88-A337-E6DEABCEE5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91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07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07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05079-C988-43D8-8631-6B241E3D07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3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C22FE-406A-4720-9484-206EAA5E1E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768B7-EDB6-4BAE-A74D-38B281F9372A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EC27-C201-45A6-BE6F-0989B0670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42F7-E083-4E34-A083-AB320D0B1161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82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80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53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32D88-550A-4054-856D-4722C876C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16A05-B2C2-46B3-81F8-AA0B647EB914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B7CC2-C242-4694-B532-DA80B753B2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23B9C-3B1A-4915-B0B2-2931967C3125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55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5DC14-6B55-42AA-A2F3-E8B1B59D93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F21FF-5B2A-47CF-9163-226307E06B09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114AD-AE0B-420B-8AF5-3BE6B577B5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D9967-1DD4-474A-9B7D-367C8F33F5A8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8F33C-D7CB-40E3-B693-E56D79118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9B9A6-B789-40E2-A6C8-00483344552F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88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9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F7095-72DE-4E9A-9B64-09E7EE42C2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379EA-1B3F-44E6-B27B-6A8AFBAEBCF0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9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31C1-B089-4F9C-B976-D80C56188D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23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9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8DD86-B89A-42E6-962D-B46F09BC59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0B57-D425-4909-A43A-B714E30AC1C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45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A1BC8-AAAE-4714-8EBC-E058118EA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ADE61-0EC1-4C18-8565-5BBDCEC507B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87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ED1CE-B75D-41C3-A46B-8144F8402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5702-4595-49A7-A19C-926506BC0456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46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0D4AAF8-AE02-4CAE-AE44-B0F4EC6878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194052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C4F956-49CB-41B2-8745-56D35F2D8A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646302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1005FC2-0613-4B3A-9900-0428E680D6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653105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7BA3D7E-41D2-470C-A234-476D261E13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722549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15B7C69-AFB8-4418-911F-FF91C58E0C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30509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F0B522E-9142-4323-A18D-772FE67DE3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84881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67B3CF7-97CE-4241-84DD-A23842C7C0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98795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7957-8661-42F1-8F5B-0940030113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98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71F1413-3388-4E66-975D-A5A63C2982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74911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6A4FF4-7C0F-4D3E-828C-065E033695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875113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E2FAB1-3BD9-415E-8E51-D7731B96E3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163736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5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3EF319B-8734-4B59-95BA-B43116A3F4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728100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857E225-B763-4344-833A-6C809F6B13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725451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4B07537-5935-4D78-BCC3-6C714941F9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914193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hidden">
          <a:xfrm>
            <a:off x="3860800" y="1"/>
            <a:ext cx="44704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1" lang="ru-RU" altLang="ru-RU" sz="240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5" name="Group 1027"/>
          <p:cNvGrpSpPr>
            <a:grpSpLocks/>
          </p:cNvGrpSpPr>
          <p:nvPr/>
        </p:nvGrpSpPr>
        <p:grpSpPr bwMode="auto">
          <a:xfrm>
            <a:off x="2844800" y="473076"/>
            <a:ext cx="6504517" cy="3490913"/>
            <a:chOff x="1344" y="298"/>
            <a:chExt cx="3073" cy="2199"/>
          </a:xfrm>
        </p:grpSpPr>
        <p:sp>
          <p:nvSpPr>
            <p:cNvPr id="6" name="Freeform 1028"/>
            <p:cNvSpPr>
              <a:spLocks/>
            </p:cNvSpPr>
            <p:nvPr/>
          </p:nvSpPr>
          <p:spPr bwMode="auto">
            <a:xfrm>
              <a:off x="1344" y="1035"/>
              <a:ext cx="1019" cy="907"/>
            </a:xfrm>
            <a:custGeom>
              <a:avLst/>
              <a:gdLst>
                <a:gd name="T0" fmla="*/ 0 w 1019"/>
                <a:gd name="T1" fmla="*/ 566 h 907"/>
                <a:gd name="T2" fmla="*/ 0 w 1019"/>
                <a:gd name="T3" fmla="*/ 906 h 907"/>
                <a:gd name="T4" fmla="*/ 1014 w 1019"/>
                <a:gd name="T5" fmla="*/ 283 h 907"/>
                <a:gd name="T6" fmla="*/ 1018 w 1019"/>
                <a:gd name="T7" fmla="*/ 307 h 907"/>
                <a:gd name="T8" fmla="*/ 869 w 1019"/>
                <a:gd name="T9" fmla="*/ 0 h 907"/>
                <a:gd name="T10" fmla="*/ 0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0" y="566"/>
                  </a:moveTo>
                  <a:lnTo>
                    <a:pt x="0" y="906"/>
                  </a:lnTo>
                  <a:lnTo>
                    <a:pt x="1014" y="283"/>
                  </a:lnTo>
                  <a:lnTo>
                    <a:pt x="1018" y="307"/>
                  </a:lnTo>
                  <a:lnTo>
                    <a:pt x="869" y="0"/>
                  </a:lnTo>
                  <a:lnTo>
                    <a:pt x="0" y="566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auto">
            <a:xfrm>
              <a:off x="3398" y="1035"/>
              <a:ext cx="1019" cy="907"/>
            </a:xfrm>
            <a:custGeom>
              <a:avLst/>
              <a:gdLst>
                <a:gd name="T0" fmla="*/ 1018 w 1019"/>
                <a:gd name="T1" fmla="*/ 566 h 907"/>
                <a:gd name="T2" fmla="*/ 1018 w 1019"/>
                <a:gd name="T3" fmla="*/ 906 h 907"/>
                <a:gd name="T4" fmla="*/ 3 w 1019"/>
                <a:gd name="T5" fmla="*/ 283 h 907"/>
                <a:gd name="T6" fmla="*/ 0 w 1019"/>
                <a:gd name="T7" fmla="*/ 307 h 907"/>
                <a:gd name="T8" fmla="*/ 148 w 1019"/>
                <a:gd name="T9" fmla="*/ 0 h 907"/>
                <a:gd name="T10" fmla="*/ 1018 w 1019"/>
                <a:gd name="T11" fmla="*/ 566 h 9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9" h="907">
                  <a:moveTo>
                    <a:pt x="1018" y="566"/>
                  </a:moveTo>
                  <a:lnTo>
                    <a:pt x="1018" y="906"/>
                  </a:lnTo>
                  <a:lnTo>
                    <a:pt x="3" y="283"/>
                  </a:lnTo>
                  <a:lnTo>
                    <a:pt x="0" y="307"/>
                  </a:lnTo>
                  <a:lnTo>
                    <a:pt x="148" y="0"/>
                  </a:lnTo>
                  <a:lnTo>
                    <a:pt x="1018" y="566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grpSp>
          <p:nvGrpSpPr>
            <p:cNvPr id="8" name="Group 1030"/>
            <p:cNvGrpSpPr>
              <a:grpSpLocks/>
            </p:cNvGrpSpPr>
            <p:nvPr/>
          </p:nvGrpSpPr>
          <p:grpSpPr bwMode="auto">
            <a:xfrm>
              <a:off x="1571" y="298"/>
              <a:ext cx="2632" cy="2199"/>
              <a:chOff x="1571" y="298"/>
              <a:chExt cx="2632" cy="2199"/>
            </a:xfrm>
          </p:grpSpPr>
          <p:sp>
            <p:nvSpPr>
              <p:cNvPr id="10" name="AutoShape 1031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71" y="298"/>
                <a:ext cx="2631" cy="2198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kumimoji="1" lang="ru-RU" altLang="ru-RU" smtClean="0">
                  <a:solidFill>
                    <a:srgbClr val="EAEAEA"/>
                  </a:solidFill>
                </a:endParaRPr>
              </a:p>
            </p:txBody>
          </p:sp>
          <p:sp>
            <p:nvSpPr>
              <p:cNvPr id="11" name="Freeform 1032"/>
              <p:cNvSpPr>
                <a:spLocks/>
              </p:cNvSpPr>
              <p:nvPr/>
            </p:nvSpPr>
            <p:spPr bwMode="auto">
              <a:xfrm>
                <a:off x="1571" y="298"/>
                <a:ext cx="1316" cy="2199"/>
              </a:xfrm>
              <a:custGeom>
                <a:avLst/>
                <a:gdLst>
                  <a:gd name="T0" fmla="*/ 1315 w 1316"/>
                  <a:gd name="T1" fmla="*/ 2198 h 2199"/>
                  <a:gd name="T2" fmla="*/ 1315 w 1316"/>
                  <a:gd name="T3" fmla="*/ 1815 h 2199"/>
                  <a:gd name="T4" fmla="*/ 409 w 1316"/>
                  <a:gd name="T5" fmla="*/ 214 h 2199"/>
                  <a:gd name="T6" fmla="*/ 0 w 1316"/>
                  <a:gd name="T7" fmla="*/ 0 h 2199"/>
                  <a:gd name="T8" fmla="*/ 1315 w 1316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6" h="2199">
                    <a:moveTo>
                      <a:pt x="1315" y="2198"/>
                    </a:moveTo>
                    <a:lnTo>
                      <a:pt x="1315" y="1815"/>
                    </a:lnTo>
                    <a:lnTo>
                      <a:pt x="409" y="214"/>
                    </a:lnTo>
                    <a:lnTo>
                      <a:pt x="0" y="0"/>
                    </a:lnTo>
                    <a:lnTo>
                      <a:pt x="1315" y="2198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1033"/>
              <p:cNvSpPr>
                <a:spLocks/>
              </p:cNvSpPr>
              <p:nvPr/>
            </p:nvSpPr>
            <p:spPr bwMode="auto">
              <a:xfrm>
                <a:off x="1571" y="298"/>
                <a:ext cx="2632" cy="217"/>
              </a:xfrm>
              <a:custGeom>
                <a:avLst/>
                <a:gdLst>
                  <a:gd name="T0" fmla="*/ 0 w 2632"/>
                  <a:gd name="T1" fmla="*/ 0 h 217"/>
                  <a:gd name="T2" fmla="*/ 409 w 2632"/>
                  <a:gd name="T3" fmla="*/ 216 h 217"/>
                  <a:gd name="T4" fmla="*/ 2279 w 2632"/>
                  <a:gd name="T5" fmla="*/ 216 h 217"/>
                  <a:gd name="T6" fmla="*/ 2631 w 2632"/>
                  <a:gd name="T7" fmla="*/ 0 h 217"/>
                  <a:gd name="T8" fmla="*/ 0 w 2632"/>
                  <a:gd name="T9" fmla="*/ 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32" h="217">
                    <a:moveTo>
                      <a:pt x="0" y="0"/>
                    </a:moveTo>
                    <a:lnTo>
                      <a:pt x="409" y="216"/>
                    </a:lnTo>
                    <a:lnTo>
                      <a:pt x="2279" y="216"/>
                    </a:lnTo>
                    <a:lnTo>
                      <a:pt x="263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Freeform 1034"/>
              <p:cNvSpPr>
                <a:spLocks/>
              </p:cNvSpPr>
              <p:nvPr/>
            </p:nvSpPr>
            <p:spPr bwMode="auto">
              <a:xfrm>
                <a:off x="2886" y="298"/>
                <a:ext cx="1317" cy="2199"/>
              </a:xfrm>
              <a:custGeom>
                <a:avLst/>
                <a:gdLst>
                  <a:gd name="T0" fmla="*/ 0 w 1317"/>
                  <a:gd name="T1" fmla="*/ 2198 h 2199"/>
                  <a:gd name="T2" fmla="*/ 0 w 1317"/>
                  <a:gd name="T3" fmla="*/ 1815 h 2199"/>
                  <a:gd name="T4" fmla="*/ 906 w 1317"/>
                  <a:gd name="T5" fmla="*/ 214 h 2199"/>
                  <a:gd name="T6" fmla="*/ 1316 w 1317"/>
                  <a:gd name="T7" fmla="*/ 0 h 2199"/>
                  <a:gd name="T8" fmla="*/ 0 w 1317"/>
                  <a:gd name="T9" fmla="*/ 2198 h 2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7" h="2199">
                    <a:moveTo>
                      <a:pt x="0" y="2198"/>
                    </a:moveTo>
                    <a:lnTo>
                      <a:pt x="0" y="1815"/>
                    </a:lnTo>
                    <a:lnTo>
                      <a:pt x="906" y="214"/>
                    </a:lnTo>
                    <a:lnTo>
                      <a:pt x="1316" y="0"/>
                    </a:lnTo>
                    <a:lnTo>
                      <a:pt x="0" y="2198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9" name="Rectangle 1035"/>
            <p:cNvSpPr>
              <a:spLocks noChangeArrowheads="1"/>
            </p:cNvSpPr>
            <p:nvPr/>
          </p:nvSpPr>
          <p:spPr bwMode="auto">
            <a:xfrm>
              <a:off x="1344" y="1631"/>
              <a:ext cx="3069" cy="31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kumimoji="1" lang="ru-RU" sz="2400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</p:grpSp>
      <p:sp>
        <p:nvSpPr>
          <p:cNvPr id="20492" name="Rectangle 103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3886200"/>
            <a:ext cx="103632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0493" name="Rectangle 103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5410200"/>
            <a:ext cx="8534400" cy="1295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Правка образца подзаголовка</a:t>
            </a:r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0"/>
            <a:ext cx="25400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0"/>
            <a:ext cx="38608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6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0"/>
            <a:ext cx="25400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1FBEE1-B2F5-416C-9AEE-56E7588736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5683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AC94E1-FDD1-4DCD-AF78-244435127C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528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65EEE65-CE4D-43D5-910C-8A4BAC6D8B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6897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82651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5851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0516C3-0DB9-47A2-8CC5-1E8BF0313D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894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85B1-2FFA-40FC-B5F3-891537A00D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70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8FE611-74A5-422A-9BBA-84ECB57F98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0394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C56B19A-48D2-40E4-AA83-73DE7F9D41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2472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944A4A1-301E-4D51-BC11-725783294F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014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752B19-6913-408E-B3B3-2F1DF88E92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0870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D22F2D9-6C14-4ACD-BCDD-70DD4F6B52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4858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88A13E0-D4E8-4E5F-A42E-CF3E47BB5C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6748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13852" y="228600"/>
            <a:ext cx="2774949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82651" y="228600"/>
            <a:ext cx="81280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820262-CC64-4EFF-97B9-ADF399249C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731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4488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82651" y="1905000"/>
            <a:ext cx="103632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A855A0A-4B28-4B5E-B8E6-E478ADFAF1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3107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4488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82651" y="19050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65851" y="19050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B5CD394-05C2-4A93-BC15-213C5A2957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9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4488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82651" y="19050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6165851" y="1905000"/>
            <a:ext cx="508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3293737-FAB9-4173-811B-83BBE1368D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888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1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1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C63-D7DC-4B36-AE12-77A967F0C8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83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000" y="228600"/>
            <a:ext cx="94488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882651" y="1905000"/>
            <a:ext cx="508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65851" y="19050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DBF709-E9B0-42A9-9EB0-526507331C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8508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82652" y="228600"/>
            <a:ext cx="11106149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B0434F-17B1-45EC-BEEC-1FBAD8ACFA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2023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C22FE-406A-4720-9484-206EAA5E1E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768B7-EDB6-4BAE-A74D-38B281F9372A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64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EC27-C201-45A6-BE6F-0989B0670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42F7-E083-4E34-A083-AB320D0B1161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69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32D88-550A-4054-856D-4722C876C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16A05-B2C2-46B3-81F8-AA0B647EB914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37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B7CC2-C242-4694-B532-DA80B753B2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23B9C-3B1A-4915-B0B2-2931967C3125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10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5DC14-6B55-42AA-A2F3-E8B1B59D93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F21FF-5B2A-47CF-9163-226307E06B09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97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114AD-AE0B-420B-8AF5-3BE6B577B5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D9967-1DD4-474A-9B7D-367C8F33F5A8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782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8F33C-D7CB-40E3-B693-E56D79118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9B9A6-B789-40E2-A6C8-00483344552F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031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F7095-72DE-4E9A-9B64-09E7EE42C2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379EA-1B3F-44E6-B27B-6A8AFBAEBCF0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8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F2E4-D4E7-4B34-BA3F-A7289135D7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07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8DD86-B89A-42E6-962D-B46F09BC59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0B57-D425-4909-A43A-B714E30AC1C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36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A1BC8-AAAE-4714-8EBC-E058118EA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ADE61-0EC1-4C18-8565-5BBDCEC507B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357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ED1CE-B75D-41C3-A46B-8144F8402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5702-4595-49A7-A19C-926506BC0456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08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4053-1B29-433C-8AFA-A72378E92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1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11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2A17-EBCB-4458-BEA2-37A80FCC30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8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2E8C-94D5-48B3-9080-9ED4655DC3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66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35119" y="69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66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78025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89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18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832996A-28C3-4AEB-9D38-C2BE71A58DD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1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2957"/>
            <a:ext cx="9313035" cy="104091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" y="5439"/>
            <a:ext cx="1763784" cy="104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6BBF074-7DE1-44FC-B122-DC7BE082FE5C}"/>
              </a:ext>
            </a:extLst>
          </p:cNvPr>
          <p:cNvSpPr/>
          <p:nvPr userDrawn="1"/>
        </p:nvSpPr>
        <p:spPr>
          <a:xfrm>
            <a:off x="11088552" y="-22626"/>
            <a:ext cx="1103448" cy="1075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8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769482-2F76-4AAF-8FDC-92FB3CAC8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1D95BB-4FB4-4664-BEFD-03319D3A9B9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8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B74DF29-CB7D-406D-AA40-A7DCC4D987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459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hidden">
          <a:xfrm>
            <a:off x="0" y="1"/>
            <a:ext cx="2336800" cy="6856413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1" lang="ru-RU" altLang="ru-RU" sz="2400">
              <a:solidFill>
                <a:srgbClr val="EAEAEA"/>
              </a:solidFill>
              <a:latin typeface="Times New Roman" pitchFamily="18" charset="0"/>
            </a:endParaRP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203200" y="374650"/>
            <a:ext cx="2034117" cy="1227138"/>
            <a:chOff x="96" y="236"/>
            <a:chExt cx="961" cy="773"/>
          </a:xfrm>
        </p:grpSpPr>
        <p:sp>
          <p:nvSpPr>
            <p:cNvPr id="7177" name="Freeform 4"/>
            <p:cNvSpPr>
              <a:spLocks/>
            </p:cNvSpPr>
            <p:nvPr/>
          </p:nvSpPr>
          <p:spPr bwMode="auto">
            <a:xfrm>
              <a:off x="738" y="495"/>
              <a:ext cx="319" cy="319"/>
            </a:xfrm>
            <a:custGeom>
              <a:avLst/>
              <a:gdLst>
                <a:gd name="T0" fmla="*/ 318 w 319"/>
                <a:gd name="T1" fmla="*/ 198 h 319"/>
                <a:gd name="T2" fmla="*/ 318 w 319"/>
                <a:gd name="T3" fmla="*/ 318 h 319"/>
                <a:gd name="T4" fmla="*/ 1 w 319"/>
                <a:gd name="T5" fmla="*/ 99 h 319"/>
                <a:gd name="T6" fmla="*/ 0 w 319"/>
                <a:gd name="T7" fmla="*/ 108 h 319"/>
                <a:gd name="T8" fmla="*/ 46 w 319"/>
                <a:gd name="T9" fmla="*/ 0 h 319"/>
                <a:gd name="T10" fmla="*/ 318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318" y="198"/>
                  </a:moveTo>
                  <a:lnTo>
                    <a:pt x="318" y="318"/>
                  </a:lnTo>
                  <a:lnTo>
                    <a:pt x="1" y="99"/>
                  </a:lnTo>
                  <a:lnTo>
                    <a:pt x="0" y="108"/>
                  </a:lnTo>
                  <a:lnTo>
                    <a:pt x="46" y="0"/>
                  </a:lnTo>
                  <a:lnTo>
                    <a:pt x="318" y="198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sp>
          <p:nvSpPr>
            <p:cNvPr id="7178" name="Freeform 5"/>
            <p:cNvSpPr>
              <a:spLocks/>
            </p:cNvSpPr>
            <p:nvPr/>
          </p:nvSpPr>
          <p:spPr bwMode="auto">
            <a:xfrm>
              <a:off x="96" y="495"/>
              <a:ext cx="319" cy="319"/>
            </a:xfrm>
            <a:custGeom>
              <a:avLst/>
              <a:gdLst>
                <a:gd name="T0" fmla="*/ 0 w 319"/>
                <a:gd name="T1" fmla="*/ 198 h 319"/>
                <a:gd name="T2" fmla="*/ 0 w 319"/>
                <a:gd name="T3" fmla="*/ 318 h 319"/>
                <a:gd name="T4" fmla="*/ 316 w 319"/>
                <a:gd name="T5" fmla="*/ 99 h 319"/>
                <a:gd name="T6" fmla="*/ 318 w 319"/>
                <a:gd name="T7" fmla="*/ 108 h 319"/>
                <a:gd name="T8" fmla="*/ 271 w 319"/>
                <a:gd name="T9" fmla="*/ 0 h 319"/>
                <a:gd name="T10" fmla="*/ 0 w 319"/>
                <a:gd name="T11" fmla="*/ 198 h 3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319">
                  <a:moveTo>
                    <a:pt x="0" y="198"/>
                  </a:moveTo>
                  <a:lnTo>
                    <a:pt x="0" y="318"/>
                  </a:lnTo>
                  <a:lnTo>
                    <a:pt x="316" y="99"/>
                  </a:lnTo>
                  <a:lnTo>
                    <a:pt x="318" y="108"/>
                  </a:lnTo>
                  <a:lnTo>
                    <a:pt x="271" y="0"/>
                  </a:lnTo>
                  <a:lnTo>
                    <a:pt x="0" y="198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  <p:grpSp>
          <p:nvGrpSpPr>
            <p:cNvPr id="7179" name="Group 6"/>
            <p:cNvGrpSpPr>
              <a:grpSpLocks/>
            </p:cNvGrpSpPr>
            <p:nvPr/>
          </p:nvGrpSpPr>
          <p:grpSpPr bwMode="auto">
            <a:xfrm>
              <a:off x="152" y="236"/>
              <a:ext cx="823" cy="773"/>
              <a:chOff x="152" y="236"/>
              <a:chExt cx="823" cy="773"/>
            </a:xfrm>
          </p:grpSpPr>
          <p:sp>
            <p:nvSpPr>
              <p:cNvPr id="6157" name="AutoShape 7" descr="Green marble"/>
              <p:cNvSpPr>
                <a:spLocks noChangeArrowheads="1"/>
              </p:cNvSpPr>
              <p:nvPr/>
            </p:nvSpPr>
            <p:spPr bwMode="auto">
              <a:xfrm rot="10800000" flipH="1">
                <a:off x="152" y="236"/>
                <a:ext cx="822" cy="772"/>
              </a:xfrm>
              <a:prstGeom prst="triangle">
                <a:avLst>
                  <a:gd name="adj" fmla="val 49995"/>
                </a:avLst>
              </a:prstGeom>
              <a:blipFill dpi="0" rotWithShape="0">
                <a:blip r:embed="rId18"/>
                <a:srcRect/>
                <a:tile tx="0" ty="0" sx="100000" sy="100000" flip="none" algn="tl"/>
              </a:blipFill>
              <a:ln w="12700" cap="sq">
                <a:solidFill>
                  <a:srgbClr val="00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endParaRPr kumimoji="1" lang="ru-RU" altLang="ru-RU" smtClean="0">
                  <a:solidFill>
                    <a:srgbClr val="EAEAEA"/>
                  </a:solidFill>
                </a:endParaRPr>
              </a:p>
            </p:txBody>
          </p:sp>
          <p:sp>
            <p:nvSpPr>
              <p:cNvPr id="7182" name="Freeform 8"/>
              <p:cNvSpPr>
                <a:spLocks/>
              </p:cNvSpPr>
              <p:nvPr/>
            </p:nvSpPr>
            <p:spPr bwMode="auto">
              <a:xfrm>
                <a:off x="152" y="236"/>
                <a:ext cx="412" cy="773"/>
              </a:xfrm>
              <a:custGeom>
                <a:avLst/>
                <a:gdLst>
                  <a:gd name="T0" fmla="*/ 411 w 412"/>
                  <a:gd name="T1" fmla="*/ 772 h 773"/>
                  <a:gd name="T2" fmla="*/ 411 w 412"/>
                  <a:gd name="T3" fmla="*/ 637 h 773"/>
                  <a:gd name="T4" fmla="*/ 127 w 412"/>
                  <a:gd name="T5" fmla="*/ 75 h 773"/>
                  <a:gd name="T6" fmla="*/ 0 w 412"/>
                  <a:gd name="T7" fmla="*/ 0 h 773"/>
                  <a:gd name="T8" fmla="*/ 411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411" y="772"/>
                    </a:moveTo>
                    <a:lnTo>
                      <a:pt x="411" y="637"/>
                    </a:lnTo>
                    <a:lnTo>
                      <a:pt x="127" y="75"/>
                    </a:lnTo>
                    <a:lnTo>
                      <a:pt x="0" y="0"/>
                    </a:lnTo>
                    <a:lnTo>
                      <a:pt x="411" y="772"/>
                    </a:lnTo>
                  </a:path>
                </a:pathLst>
              </a:custGeom>
              <a:solidFill>
                <a:srgbClr val="002010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83" name="Freeform 9"/>
              <p:cNvSpPr>
                <a:spLocks/>
              </p:cNvSpPr>
              <p:nvPr/>
            </p:nvSpPr>
            <p:spPr bwMode="auto">
              <a:xfrm>
                <a:off x="152" y="236"/>
                <a:ext cx="823" cy="77"/>
              </a:xfrm>
              <a:custGeom>
                <a:avLst/>
                <a:gdLst>
                  <a:gd name="T0" fmla="*/ 0 w 823"/>
                  <a:gd name="T1" fmla="*/ 0 h 77"/>
                  <a:gd name="T2" fmla="*/ 127 w 823"/>
                  <a:gd name="T3" fmla="*/ 76 h 77"/>
                  <a:gd name="T4" fmla="*/ 712 w 823"/>
                  <a:gd name="T5" fmla="*/ 76 h 77"/>
                  <a:gd name="T6" fmla="*/ 822 w 823"/>
                  <a:gd name="T7" fmla="*/ 0 h 77"/>
                  <a:gd name="T8" fmla="*/ 0 w 823"/>
                  <a:gd name="T9" fmla="*/ 0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3" h="77">
                    <a:moveTo>
                      <a:pt x="0" y="0"/>
                    </a:moveTo>
                    <a:lnTo>
                      <a:pt x="127" y="76"/>
                    </a:lnTo>
                    <a:lnTo>
                      <a:pt x="712" y="76"/>
                    </a:lnTo>
                    <a:lnTo>
                      <a:pt x="82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1BB96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184" name="Freeform 10"/>
              <p:cNvSpPr>
                <a:spLocks/>
              </p:cNvSpPr>
              <p:nvPr/>
            </p:nvSpPr>
            <p:spPr bwMode="auto">
              <a:xfrm>
                <a:off x="563" y="236"/>
                <a:ext cx="412" cy="773"/>
              </a:xfrm>
              <a:custGeom>
                <a:avLst/>
                <a:gdLst>
                  <a:gd name="T0" fmla="*/ 0 w 412"/>
                  <a:gd name="T1" fmla="*/ 772 h 773"/>
                  <a:gd name="T2" fmla="*/ 0 w 412"/>
                  <a:gd name="T3" fmla="*/ 637 h 773"/>
                  <a:gd name="T4" fmla="*/ 283 w 412"/>
                  <a:gd name="T5" fmla="*/ 75 h 773"/>
                  <a:gd name="T6" fmla="*/ 411 w 412"/>
                  <a:gd name="T7" fmla="*/ 0 h 773"/>
                  <a:gd name="T8" fmla="*/ 0 w 412"/>
                  <a:gd name="T9" fmla="*/ 772 h 7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2" h="773">
                    <a:moveTo>
                      <a:pt x="0" y="772"/>
                    </a:moveTo>
                    <a:lnTo>
                      <a:pt x="0" y="637"/>
                    </a:lnTo>
                    <a:lnTo>
                      <a:pt x="283" y="75"/>
                    </a:lnTo>
                    <a:lnTo>
                      <a:pt x="411" y="0"/>
                    </a:lnTo>
                    <a:lnTo>
                      <a:pt x="0" y="772"/>
                    </a:lnTo>
                  </a:path>
                </a:pathLst>
              </a:custGeom>
              <a:solidFill>
                <a:srgbClr val="006633">
                  <a:alpha val="50195"/>
                </a:srgbClr>
              </a:solidFill>
              <a:ln w="12700" cap="sq">
                <a:solidFill>
                  <a:srgbClr val="0066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EAEAEA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9467" name="Rectangle 11"/>
            <p:cNvSpPr>
              <a:spLocks noChangeArrowheads="1"/>
            </p:cNvSpPr>
            <p:nvPr/>
          </p:nvSpPr>
          <p:spPr bwMode="auto">
            <a:xfrm>
              <a:off x="96" y="704"/>
              <a:ext cx="959" cy="10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fol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kumimoji="1" lang="ru-RU" sz="2400">
                <a:solidFill>
                  <a:srgbClr val="EAEAEA"/>
                </a:solidFill>
                <a:latin typeface="Times New Roman" pitchFamily="18" charset="0"/>
              </a:endParaRPr>
            </a:p>
          </p:txBody>
        </p:sp>
      </p:grpSp>
      <p:sp>
        <p:nvSpPr>
          <p:cNvPr id="717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448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2651" y="19050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947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99213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ru-RU" altLang="ru-RU">
              <a:latin typeface="Times New Roman" pitchFamily="18" charset="0"/>
            </a:endParaRPr>
          </a:p>
        </p:txBody>
      </p:sp>
      <p:sp>
        <p:nvSpPr>
          <p:cNvPr id="19471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99213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ru-RU" altLang="ru-RU">
              <a:latin typeface="Times New Roman" pitchFamily="18" charset="0"/>
            </a:endParaRPr>
          </a:p>
        </p:txBody>
      </p:sp>
      <p:sp>
        <p:nvSpPr>
          <p:cNvPr id="19472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99213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080D0473-D14F-43A3-9CED-D91056237F39}" type="slidenum">
              <a:rPr lang="ru-RU" altLang="ru-RU">
                <a:latin typeface="Times New Roman" pitchFamily="18" charset="0"/>
              </a:rPr>
              <a:pPr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547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Ú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769482-2F76-4AAF-8FDC-92FB3CAC8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1D95BB-4FB4-4664-BEFD-03319D3A9B9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0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0.wav"/><Relationship Id="rId7" Type="http://schemas.openxmlformats.org/officeDocument/2006/relationships/image" Target="../media/image17.gif"/><Relationship Id="rId2" Type="http://schemas.microsoft.com/office/2007/relationships/media" Target="../media/media10.wav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wav"/><Relationship Id="rId7" Type="http://schemas.openxmlformats.org/officeDocument/2006/relationships/image" Target="../media/image14.jpe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81" y="520187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Номзади</a:t>
            </a:r>
            <a:r>
              <a:rPr lang="ru-RU" sz="2000" dirty="0">
                <a:solidFill>
                  <a:prstClr val="black"/>
                </a:solidFill>
                <a:latin typeface="Times New Roman Tj" panose="02020603050405020304" pitchFamily="18" charset="-52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илм</a:t>
            </a:r>
            <a:r>
              <a:rPr lang="tg-Cyrl-TJ" sz="2000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ҳои</a:t>
            </a:r>
            <a:r>
              <a:rPr lang="ru-RU" sz="2000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техникӣ</a:t>
            </a:r>
            <a:r>
              <a:rPr lang="ru-RU" sz="2000" dirty="0">
                <a:solidFill>
                  <a:prstClr val="black"/>
                </a:solidFill>
                <a:latin typeface="Times New Roman Tj" panose="02020603050405020304" pitchFamily="18" charset="-52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дотсент</a:t>
            </a:r>
            <a:endParaRPr lang="tg-Cyrl-TJ" sz="2000" dirty="0">
              <a:solidFill>
                <a:prstClr val="black"/>
              </a:solidFill>
              <a:latin typeface="Times New Roman Tj" panose="02020603050405020304" pitchFamily="18" charset="-52"/>
            </a:endParaRPr>
          </a:p>
          <a:p>
            <a:pPr algn="ctr"/>
            <a:r>
              <a:rPr lang="tg-Cyrl-TJ" sz="2000" b="1" i="1" dirty="0" smtClean="0">
                <a:solidFill>
                  <a:srgbClr val="002060"/>
                </a:solidFill>
                <a:latin typeface="Times New Roman Tj" panose="02020603050405020304" pitchFamily="18" charset="-52"/>
              </a:rPr>
              <a:t>ҚАСОБОВ ЛОИҚ САФАРОВИЧ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 err="1">
                <a:solidFill>
                  <a:prstClr val="black"/>
                </a:solidFill>
              </a:rPr>
              <a:t>tel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985668778</a:t>
            </a:r>
            <a:r>
              <a:rPr lang="en-US" sz="2000" b="1" dirty="0" smtClean="0">
                <a:solidFill>
                  <a:prstClr val="black"/>
                </a:solidFill>
              </a:rPr>
              <a:t>. </a:t>
            </a:r>
            <a:r>
              <a:rPr lang="en-US" sz="2000" b="1" dirty="0">
                <a:solidFill>
                  <a:prstClr val="black"/>
                </a:solidFill>
              </a:rPr>
              <a:t>e</a:t>
            </a:r>
            <a:r>
              <a:rPr lang="ru-RU" sz="2000" b="1" dirty="0">
                <a:solidFill>
                  <a:prstClr val="black"/>
                </a:solidFill>
                <a:latin typeface="Times New Roman Tj" panose="02020603050405020304" pitchFamily="18" charset="-52"/>
              </a:rPr>
              <a:t>-</a:t>
            </a:r>
            <a:r>
              <a:rPr lang="en-US" sz="2000" b="1" dirty="0">
                <a:solidFill>
                  <a:prstClr val="black"/>
                </a:solidFill>
              </a:rPr>
              <a:t>mail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: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loiknstu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@mail.ru</a:t>
            </a:r>
            <a:endParaRPr lang="ru-RU" sz="2000" b="1" dirty="0">
              <a:solidFill>
                <a:srgbClr val="5B9BD5"/>
              </a:solidFill>
              <a:latin typeface="Times New Roman Tj" panose="020206030504050203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78016"/>
            <a:ext cx="1219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g-Cyrl-TJ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КАФЕДРАИ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g-Cyrl-TJ" sz="2400" b="1" dirty="0" smtClean="0">
                <a:solidFill>
                  <a:prstClr val="white"/>
                </a:solidFill>
              </a:rPr>
              <a:t>“</a:t>
            </a:r>
            <a:r>
              <a:rPr lang="tg-Cyrl-TJ" sz="2000" b="1" dirty="0" smtClean="0">
                <a:solidFill>
                  <a:prstClr val="white"/>
                </a:solidFill>
                <a:latin typeface="Times New Roman Tj" panose="02020603050405020304" pitchFamily="18" charset="-52"/>
              </a:rPr>
              <a:t>НЕРУГОҲҲОИ ЭЛЕКТРИКӢ</a:t>
            </a:r>
            <a:r>
              <a:rPr lang="tg-Cyrl-TJ" sz="2400" b="1" dirty="0" smtClean="0">
                <a:solidFill>
                  <a:prstClr val="white"/>
                </a:solidFill>
              </a:rPr>
              <a:t>”</a:t>
            </a:r>
            <a:endParaRPr lang="tg-Cyrl-TJ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5" y="92747"/>
            <a:ext cx="1338369" cy="960033"/>
          </a:xfrm>
          <a:prstGeom prst="rect">
            <a:avLst/>
          </a:prstGeom>
        </p:spPr>
      </p:pic>
      <p:pic>
        <p:nvPicPr>
          <p:cNvPr id="1026" name="Picture 2" descr="C:\Users\admin\Desktop\1111111111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365178"/>
            <a:ext cx="1557233" cy="18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D75ED71A-8389-45DB-896C-C02186C560A2}"/>
              </a:ext>
            </a:extLst>
          </p:cNvPr>
          <p:cNvSpPr/>
          <p:nvPr/>
        </p:nvSpPr>
        <p:spPr>
          <a:xfrm>
            <a:off x="1685631" y="250901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tg-Cyrl-TJ" sz="2400" b="1" dirty="0">
                <a:solidFill>
                  <a:prstClr val="black"/>
                </a:solidFill>
              </a:rPr>
              <a:t>ФАННИ</a:t>
            </a:r>
            <a:r>
              <a:rPr lang="tg-Cyrl-TJ" b="1" dirty="0">
                <a:solidFill>
                  <a:prstClr val="black"/>
                </a:solidFill>
              </a:rPr>
              <a:t/>
            </a:r>
            <a:br>
              <a:rPr lang="tg-Cyrl-TJ" b="1" dirty="0">
                <a:solidFill>
                  <a:prstClr val="black"/>
                </a:solidFill>
              </a:rPr>
            </a:br>
            <a:r>
              <a:rPr lang="tg-Cyrl-TJ" sz="2400" b="1" i="1" u="sng" dirty="0" smtClean="0">
                <a:solidFill>
                  <a:srgbClr val="FF0000"/>
                </a:solidFill>
                <a:latin typeface="Times New Roman Tj" panose="02020603050405020304" pitchFamily="18" charset="-52"/>
              </a:rPr>
              <a:t>МАНБАЪҲОИ БАРҚАРОРШАВАНДАИ ЭНЕРГИЯ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Picture 2" descr="C:\Users\user\Desktop\img_336105278849997940702678388537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08368" y="4077072"/>
            <a:ext cx="2549727" cy="2438264"/>
          </a:xfrm>
          <a:prstGeom prst="rect">
            <a:avLst/>
          </a:prstGeom>
          <a:noFill/>
        </p:spPr>
      </p:pic>
      <p:pic>
        <p:nvPicPr>
          <p:cNvPr id="12" name="Picture 4" descr="Middl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260" y="1849932"/>
            <a:ext cx="1919536" cy="214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powertower_h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8" y="3340010"/>
            <a:ext cx="3437643" cy="29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Звук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6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13"/>
    </mc:Choice>
    <mc:Fallback>
      <p:transition spd="slow" advTm="7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10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27683" y="1379320"/>
            <a:ext cx="12192000" cy="604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4000" b="1" i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Савол</a:t>
            </a:r>
            <a:r>
              <a:rPr lang="ru-RU" sz="40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ҳ</a:t>
            </a:r>
            <a:r>
              <a:rPr lang="ru-RU" sz="4000" b="1" i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 Tj"/>
              </a:rPr>
              <a:t>ои</a:t>
            </a:r>
            <a:r>
              <a:rPr lang="ru-RU" sz="4000" b="1" i="1" dirty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4000" b="1" i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 Tj"/>
              </a:rPr>
              <a:t>сан</a:t>
            </a:r>
            <a:r>
              <a:rPr lang="ru-RU" sz="40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ҷ</a:t>
            </a:r>
            <a:r>
              <a:rPr lang="ru-RU" sz="4000" b="1" i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 Tj"/>
              </a:rPr>
              <a:t>иш</a:t>
            </a:r>
            <a:r>
              <a:rPr lang="ru-RU" sz="4000" b="1" i="1" dirty="0" err="1">
                <a:solidFill>
                  <a:srgbClr val="FF0000"/>
                </a:solidFill>
                <a:latin typeface="Times New Roman"/>
                <a:ea typeface="Times New Roman"/>
              </a:rPr>
              <a:t>ӣ</a:t>
            </a:r>
            <a:r>
              <a:rPr lang="ru-RU" sz="4000" b="1" i="1" dirty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:</a:t>
            </a:r>
            <a:endParaRPr lang="ru-RU" sz="4000" b="1" i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08037" y="10247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0332" y="2166432"/>
            <a:ext cx="92720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1. 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Захираҳои</a:t>
            </a:r>
            <a:r>
              <a:rPr lang="ru-RU" sz="3600" b="1" dirty="0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гидроэнергетикӣ</a:t>
            </a:r>
            <a:r>
              <a:rPr lang="ru-RU" sz="3600" b="1" dirty="0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 чист?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2.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Тақсимоти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захираҳои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гидроэнергетикии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ҶТ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ва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қитъаҳои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ҷаҳон</a:t>
            </a:r>
            <a:r>
              <a:rPr lang="ru-RU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?</a:t>
            </a:r>
          </a:p>
          <a:p>
            <a:r>
              <a:rPr lang="tg-Cyrl-TJ" sz="36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3. </a:t>
            </a:r>
            <a:r>
              <a:rPr lang="ru-RU" sz="3600" b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Потенсиали</a:t>
            </a:r>
            <a:r>
              <a:rPr lang="ru-RU" sz="3600" b="1" dirty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гидроэнергетикии</a:t>
            </a:r>
            <a:r>
              <a:rPr lang="ru-RU" sz="3600" b="1" dirty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дарёҳои</a:t>
            </a:r>
            <a:r>
              <a:rPr lang="ru-RU" sz="3600" b="1" dirty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Осиёи</a:t>
            </a:r>
            <a:r>
              <a:rPr lang="ru-RU" sz="3600" b="1" dirty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Марказӣ</a:t>
            </a:r>
            <a:endParaRPr lang="ru-RU" sz="3600" b="1" dirty="0">
              <a:solidFill>
                <a:srgbClr val="FF0000"/>
              </a:solidFill>
              <a:latin typeface="Times New Roman Tj"/>
              <a:ea typeface="Times New Roman"/>
              <a:cs typeface="Times New Roman"/>
            </a:endParaRPr>
          </a:p>
          <a:p>
            <a:endParaRPr lang="ru-RU" sz="3600" b="1" dirty="0" smtClean="0">
              <a:solidFill>
                <a:srgbClr val="7030A0"/>
              </a:solidFill>
              <a:latin typeface="Times New Roman Tj"/>
              <a:ea typeface="Times New Roman"/>
              <a:cs typeface="Times New Roman"/>
            </a:endParaRPr>
          </a:p>
          <a:p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9" y="2132924"/>
            <a:ext cx="9445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8" descr="Ag00039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878" y="4670244"/>
            <a:ext cx="2057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26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9"/>
    </mc:Choice>
    <mc:Fallback>
      <p:transition spd="slow" advTm="30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87" y="575023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</a:rPr>
              <a:t>Номзади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илм</a:t>
            </a:r>
            <a:r>
              <a:rPr lang="tg-Cyrl-TJ" sz="1600" dirty="0" smtClean="0">
                <a:solidFill>
                  <a:prstClr val="black"/>
                </a:solidFill>
              </a:rPr>
              <a:t>ҳои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техникӣ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дотсент</a:t>
            </a:r>
            <a:endParaRPr lang="tg-Cyrl-TJ" sz="1600" dirty="0">
              <a:solidFill>
                <a:prstClr val="black"/>
              </a:solidFill>
            </a:endParaRPr>
          </a:p>
          <a:p>
            <a:pPr algn="ctr"/>
            <a:r>
              <a:rPr lang="tg-Cyrl-TJ" sz="16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ҚАСОБОВ ЛОИҚ САФАРОВИЧ</a:t>
            </a:r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 err="1">
                <a:solidFill>
                  <a:prstClr val="black"/>
                </a:solidFill>
              </a:rPr>
              <a:t>tel</a:t>
            </a:r>
            <a:r>
              <a:rPr lang="en-US" sz="1600" b="1" dirty="0">
                <a:solidFill>
                  <a:prstClr val="black"/>
                </a:solidFill>
              </a:rPr>
              <a:t>: </a:t>
            </a:r>
            <a:r>
              <a:rPr lang="tg-Cyrl-TJ" sz="1600" b="1" dirty="0" smtClean="0">
                <a:solidFill>
                  <a:prstClr val="black"/>
                </a:solidFill>
              </a:rPr>
              <a:t>985668778</a:t>
            </a:r>
            <a:r>
              <a:rPr lang="en-US" sz="1600" b="1" dirty="0" smtClean="0">
                <a:solidFill>
                  <a:prstClr val="black"/>
                </a:solidFill>
              </a:rPr>
              <a:t>. </a:t>
            </a:r>
            <a:r>
              <a:rPr lang="en-US" sz="1600" b="1" dirty="0">
                <a:solidFill>
                  <a:prstClr val="black"/>
                </a:solidFill>
              </a:rPr>
              <a:t>e</a:t>
            </a:r>
            <a:r>
              <a:rPr lang="ru-RU" sz="1600" b="1" dirty="0">
                <a:solidFill>
                  <a:prstClr val="black"/>
                </a:solidFill>
              </a:rPr>
              <a:t>-</a:t>
            </a:r>
            <a:r>
              <a:rPr lang="en-US" sz="1600" b="1" dirty="0">
                <a:solidFill>
                  <a:prstClr val="black"/>
                </a:solidFill>
              </a:rPr>
              <a:t>mail</a:t>
            </a:r>
            <a:r>
              <a:rPr lang="tg-Cyrl-TJ" sz="1600" b="1" dirty="0" smtClean="0">
                <a:solidFill>
                  <a:prstClr val="black"/>
                </a:solidFill>
              </a:rPr>
              <a:t>: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loiknstu</a:t>
            </a:r>
            <a:r>
              <a:rPr lang="tg-Cyrl-TJ" sz="16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@mail.ru</a:t>
            </a:r>
            <a:endParaRPr lang="ru-RU" sz="1600" b="1" dirty="0">
              <a:solidFill>
                <a:srgbClr val="5B9BD5"/>
              </a:solidFill>
              <a:latin typeface="Times New Roman Tj" panose="020206030504050203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44894"/>
            <a:ext cx="1219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g-Cyrl-TJ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КАФЕДРАИ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g-Cyrl-TJ" sz="2400" b="1" dirty="0" smtClean="0">
                <a:solidFill>
                  <a:prstClr val="white"/>
                </a:solidFill>
              </a:rPr>
              <a:t>“</a:t>
            </a:r>
            <a:r>
              <a:rPr lang="tg-Cyrl-TJ" sz="2000" b="1" dirty="0" smtClean="0">
                <a:solidFill>
                  <a:prstClr val="white"/>
                </a:solidFill>
                <a:latin typeface="Times New Roman Tj" panose="02020603050405020304" pitchFamily="18" charset="-52"/>
              </a:rPr>
              <a:t>НЕРУГОҲҲОИ ЭЛЕКТРИКӢ</a:t>
            </a:r>
            <a:r>
              <a:rPr lang="tg-Cyrl-TJ" sz="2400" b="1" dirty="0" smtClean="0">
                <a:solidFill>
                  <a:prstClr val="white"/>
                </a:solidFill>
              </a:rPr>
              <a:t>”</a:t>
            </a:r>
            <a:endParaRPr lang="tg-Cyrl-TJ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2" y="92773"/>
            <a:ext cx="1338369" cy="9600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75ED71A-8389-45DB-896C-C02186C560A2}"/>
              </a:ext>
            </a:extLst>
          </p:cNvPr>
          <p:cNvSpPr/>
          <p:nvPr/>
        </p:nvSpPr>
        <p:spPr>
          <a:xfrm>
            <a:off x="2619999" y="2946165"/>
            <a:ext cx="6864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g-Cyrl-TJ" sz="2400" b="1" dirty="0" smtClean="0">
                <a:solidFill>
                  <a:prstClr val="black"/>
                </a:solidFill>
              </a:rPr>
              <a:t>Ташаккур ба диққататон!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admin\Desktop\111111111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15" y="3734650"/>
            <a:ext cx="1498583" cy="19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68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6"/>
    </mc:Choice>
    <mc:Fallback>
      <p:transition spd="slow" advTm="4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2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67454" y="1484784"/>
            <a:ext cx="104166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lnSpc>
                <a:spcPct val="115000"/>
              </a:lnSpc>
              <a:spcAft>
                <a:spcPts val="0"/>
              </a:spcAft>
            </a:pPr>
            <a:r>
              <a:rPr lang="tg-Cyrl-TJ" sz="11200" b="1" cap="all" dirty="0" smtClean="0">
                <a:solidFill>
                  <a:srgbClr val="4F81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МАВЗУъ: </a:t>
            </a:r>
            <a:r>
              <a:rPr lang="tg-Cyrl-TJ" sz="9600" b="1" dirty="0" smtClean="0">
                <a:solidFill>
                  <a:srgbClr val="00B050"/>
                </a:solidFill>
                <a:latin typeface="Times New Roman"/>
                <a:ea typeface="Calibri"/>
              </a:rPr>
              <a:t>ЗАХИРАҲОИ </a:t>
            </a:r>
            <a:r>
              <a:rPr lang="tg-Cyrl-TJ" sz="9600" b="1" dirty="0" smtClean="0">
                <a:solidFill>
                  <a:srgbClr val="00B050"/>
                </a:solidFill>
                <a:latin typeface="Times New Roman"/>
                <a:ea typeface="Calibri"/>
              </a:rPr>
              <a:t>ГИДРОЭНЕРГЕТИКИИ ҶАҲОН ВА ҶТ</a:t>
            </a:r>
            <a:r>
              <a:rPr lang="tt-RU" sz="11200" b="1" dirty="0" smtClean="0">
                <a:solidFill>
                  <a:prstClr val="black"/>
                </a:solidFill>
                <a:latin typeface="Times New Roman Tj"/>
                <a:ea typeface="Calibri"/>
                <a:cs typeface="Times New Roman"/>
              </a:rPr>
              <a:t> </a:t>
            </a:r>
            <a:endParaRPr lang="tt-RU" sz="11200" b="1" dirty="0" smtClean="0">
              <a:solidFill>
                <a:prstClr val="black"/>
              </a:solidFill>
              <a:latin typeface="Times New Roman Tj"/>
              <a:ea typeface="Calibri"/>
              <a:cs typeface="Times New Roman"/>
            </a:endParaRPr>
          </a:p>
          <a:p>
            <a:pPr eaLnBrk="0" fontAlgn="auto" hangingPunct="0">
              <a:spcAft>
                <a:spcPts val="0"/>
              </a:spcAft>
            </a:pPr>
            <a:endParaRPr lang="ru-RU" sz="2400" b="1" cap="all" dirty="0">
              <a:solidFill>
                <a:srgbClr val="4F81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36029" y="5921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1" name="Объект 3" descr="C:\Users\sher\Desktop\Сангтудинская-гэс1-1024x635.jp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5351" b="5469"/>
          <a:stretch/>
        </p:blipFill>
        <p:spPr bwMode="auto">
          <a:xfrm>
            <a:off x="1020675" y="2412081"/>
            <a:ext cx="462034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Объект 3" descr="D:\СЭСП\Гидроэнергетика\Фото ГТС (ГЭС)\Sangtuda_2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82" y="2446004"/>
            <a:ext cx="459897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Звук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61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0"/>
    </mc:Choice>
    <mc:Fallback>
      <p:transition spd="slow" advTm="3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36029" y="5921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8012" y="1008945"/>
            <a:ext cx="9313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g-Cyrl-TJ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Нишондоди давлатҳо бо потенсиали калони гидроэнергетикӣ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1" name="Group 70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530890"/>
              </p:ext>
            </p:extLst>
          </p:nvPr>
        </p:nvGraphicFramePr>
        <p:xfrm>
          <a:off x="788774" y="1391778"/>
          <a:ext cx="10945215" cy="4572044"/>
        </p:xfrm>
        <a:graphic>
          <a:graphicData uri="http://schemas.openxmlformats.org/drawingml/2006/table">
            <a:tbl>
              <a:tblPr/>
              <a:tblGrid>
                <a:gridCol w="914820"/>
                <a:gridCol w="2249843"/>
                <a:gridCol w="2868985"/>
                <a:gridCol w="2359971"/>
                <a:gridCol w="2551596"/>
              </a:tblGrid>
              <a:tr h="8565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/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Давлат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1079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Захираҳои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потенсиалӣ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1079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(млрд кВт*ч/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сол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1079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Истеъмоли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худӣ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1079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(млрд кВт*ч/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сол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1079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Потенсиали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содиротӣ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1079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млрд кВт*ч/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сол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923 304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000 000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-4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076 696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Россия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670 000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740 000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9 300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ИМА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285 092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1 300 000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-14 908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Бразилия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166 600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795 000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371 600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Заир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774 000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195 000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597 000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Ҳиндустон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736 225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575 000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-3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838 775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Канада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631 713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136 500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495 213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Тоҷикистон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527 000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497 000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Норвегия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412 500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21 600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390 900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4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Индонезия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401 646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950 000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934075" algn="r"/>
                        </a:tabLst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-548 354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0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17"/>
    </mc:Choice>
    <mc:Fallback>
      <p:transition spd="slow" advTm="14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7532" y="1268764"/>
            <a:ext cx="12192000" cy="793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altLang="ru-RU" sz="28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Зичии</a:t>
            </a:r>
            <a:r>
              <a:rPr lang="ru-RU" altLang="ru-RU" sz="28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захира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ои</a:t>
            </a:r>
            <a:r>
              <a:rPr lang="ru-RU" altLang="ru-RU" sz="28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гидроэнергетикї</a:t>
            </a:r>
            <a:r>
              <a:rPr lang="ru-RU" altLang="ru-RU" sz="28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дар 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удуди</a:t>
            </a:r>
            <a:r>
              <a:rPr lang="ru-RU" altLang="ru-RU" sz="28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қ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итъа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lang="ru-RU" altLang="ru-RU" sz="28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о</a:t>
            </a:r>
            <a:r>
              <a:rPr lang="ru-RU" altLang="ru-RU" sz="28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, кВт*/км</a:t>
            </a:r>
            <a:r>
              <a:rPr lang="ru-RU" altLang="ru-RU" sz="2800" b="1" baseline="30000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2</a:t>
            </a:r>
            <a:endParaRPr lang="ru-RU" altLang="ru-RU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808037" y="61809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610820"/>
              </p:ext>
            </p:extLst>
          </p:nvPr>
        </p:nvGraphicFramePr>
        <p:xfrm>
          <a:off x="911424" y="2420888"/>
          <a:ext cx="10513170" cy="1677988"/>
        </p:xfrm>
        <a:graphic>
          <a:graphicData uri="http://schemas.openxmlformats.org/drawingml/2006/table">
            <a:tbl>
              <a:tblPr firstRow="1" firstCol="1" bandRow="1"/>
              <a:tblGrid>
                <a:gridCol w="2156548"/>
                <a:gridCol w="2083433"/>
                <a:gridCol w="1241244"/>
                <a:gridCol w="1617411"/>
                <a:gridCol w="1661423"/>
                <a:gridCol w="1753111"/>
              </a:tblGrid>
              <a:tr h="13122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Америкаи Шимолї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 smtClean="0">
                          <a:effectLst/>
                          <a:latin typeface="Times New Roman Tj"/>
                          <a:ea typeface="Arial Unicode MS"/>
                        </a:rPr>
                        <a:t>Америкаи </a:t>
                      </a: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Љанубї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Осиё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 smtClean="0">
                          <a:effectLst/>
                          <a:latin typeface="Times New Roman Tj"/>
                          <a:ea typeface="Arial Unicode MS"/>
                        </a:rPr>
                        <a:t>Аврупо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 smtClean="0">
                          <a:effectLst/>
                          <a:latin typeface="Times New Roman Tj"/>
                          <a:ea typeface="Arial Unicode MS"/>
                        </a:rPr>
                        <a:t>Африко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 smtClean="0">
                          <a:effectLst/>
                          <a:latin typeface="Times New Roman Tj"/>
                          <a:ea typeface="Arial Unicode MS"/>
                        </a:rPr>
                        <a:t>Авст</a:t>
                      </a:r>
                      <a:r>
                        <a:rPr lang="ru-RU" sz="2400" b="1" dirty="0" smtClean="0">
                          <a:effectLst/>
                          <a:latin typeface="Times New Roman Tj"/>
                          <a:ea typeface="Arial Unicode MS"/>
                        </a:rPr>
                        <a:t>-</a:t>
                      </a:r>
                      <a:r>
                        <a:rPr lang="x-none" sz="2400" b="1" smtClean="0">
                          <a:effectLst/>
                          <a:latin typeface="Times New Roman Tj"/>
                          <a:ea typeface="Arial Unicode MS"/>
                        </a:rPr>
                        <a:t>ралия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300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290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265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225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200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170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Звук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86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72"/>
    </mc:Choice>
    <mc:Fallback>
      <p:transition spd="slow" advTm="2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5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36029" y="5921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8944"/>
              </p:ext>
            </p:extLst>
          </p:nvPr>
        </p:nvGraphicFramePr>
        <p:xfrm>
          <a:off x="1535919" y="1700808"/>
          <a:ext cx="8812216" cy="4112952"/>
        </p:xfrm>
        <a:graphic>
          <a:graphicData uri="http://schemas.openxmlformats.org/drawingml/2006/table">
            <a:tbl>
              <a:tblPr firstRow="1" firstCol="1" bandRow="1"/>
              <a:tblGrid>
                <a:gridCol w="1872235"/>
                <a:gridCol w="1652283"/>
                <a:gridCol w="1762259"/>
                <a:gridCol w="1762259"/>
                <a:gridCol w="1763180"/>
              </a:tblGrid>
              <a:tr h="1058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"/>
                          <a:ea typeface="Arial Unicode MS"/>
                        </a:rPr>
                        <a:t>Қ</a:t>
                      </a: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итъа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Баландии миёнаи </a:t>
                      </a:r>
                      <a:r>
                        <a:rPr lang="x-none" sz="2400" b="1">
                          <a:effectLst/>
                          <a:latin typeface="Times New Roman"/>
                          <a:ea typeface="Arial Unicode MS"/>
                        </a:rPr>
                        <a:t>қ</a:t>
                      </a: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итъа, м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Баландии љараёни об, см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Масо</a:t>
                      </a:r>
                      <a:r>
                        <a:rPr lang="x-none" sz="2400" b="1">
                          <a:effectLst/>
                          <a:latin typeface="Times New Roman"/>
                          <a:ea typeface="Arial Unicode MS"/>
                        </a:rPr>
                        <a:t>ҳ</a:t>
                      </a: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ати </a:t>
                      </a:r>
                      <a:r>
                        <a:rPr lang="x-none" sz="2400" b="1">
                          <a:effectLst/>
                          <a:latin typeface="Times New Roman"/>
                          <a:ea typeface="Arial Unicode MS"/>
                        </a:rPr>
                        <a:t>қ</a:t>
                      </a: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итъа, млн.м</a:t>
                      </a:r>
                      <a:r>
                        <a:rPr lang="x-none" sz="2400" b="1" baseline="30000">
                          <a:effectLst/>
                          <a:latin typeface="Times New Roman Tj"/>
                          <a:ea typeface="Arial Unicode MS"/>
                        </a:rPr>
                        <a:t>2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Љараёни солонаи об, км</a:t>
                      </a:r>
                      <a:r>
                        <a:rPr lang="x-none" sz="2400" b="1" baseline="30000">
                          <a:effectLst/>
                          <a:latin typeface="Times New Roman Tj"/>
                          <a:ea typeface="Arial Unicode MS"/>
                        </a:rPr>
                        <a:t>3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Аврупо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322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26,55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9,7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2560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Осиё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912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22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44,5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9740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Африќо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653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20,3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29,8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6070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Америкаи Шимолї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658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31,5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20,4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6450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Америкаи Љанубї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605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45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18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8130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9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Австралия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344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7,7</a:t>
                      </a:r>
                      <a:endParaRPr lang="ru-RU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8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226695" indent="226695">
                        <a:spcAft>
                          <a:spcPts val="0"/>
                        </a:spcAft>
                      </a:pPr>
                      <a:r>
                        <a:rPr lang="x-none" sz="2400" b="1">
                          <a:effectLst/>
                          <a:latin typeface="Times New Roman Tj"/>
                          <a:ea typeface="Arial Unicode MS"/>
                        </a:rPr>
                        <a:t>610</a:t>
                      </a:r>
                      <a:endParaRPr lang="ru-RU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72329" y="1128370"/>
            <a:ext cx="9624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Нишонди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анда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ои</a:t>
            </a:r>
            <a:r>
              <a:rPr lang="ru-RU" altLang="ru-RU" sz="24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асосии</a:t>
            </a:r>
            <a:r>
              <a:rPr lang="ru-RU" altLang="ru-RU" sz="24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гидроэнергетикии</a:t>
            </a:r>
            <a:r>
              <a:rPr lang="ru-RU" altLang="ru-RU" sz="2400" b="1" dirty="0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қ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итъа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ҳ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ea typeface="Arial Unicode MS" pitchFamily="34" charset="-128"/>
                <a:cs typeface="Arial Unicode MS" pitchFamily="34" charset="-128"/>
              </a:rPr>
              <a:t>о</a:t>
            </a: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1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86"/>
    </mc:Choice>
    <mc:Fallback>
      <p:transition spd="slow" advTm="6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3" descr="11a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68" y="44450"/>
            <a:ext cx="1209886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11988800" cy="2852738"/>
          </a:xfrm>
        </p:spPr>
        <p:txBody>
          <a:bodyPr/>
          <a:lstStyle/>
          <a:p>
            <a:pPr algn="ctr">
              <a:lnSpc>
                <a:spcPct val="115000"/>
              </a:lnSpc>
              <a:defRPr/>
            </a:pP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      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Захираҳои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гидроэнергетикии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кишвар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-</a:t>
            </a:r>
            <a:b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</a:b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тахминан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40000 МВт 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–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ро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ташкил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медињад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, вале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имконпазирии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(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потенсиали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)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энергетикии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он – </a:t>
            </a:r>
            <a:r>
              <a:rPr lang="ru-RU" altLang="ru-RU" sz="2600" b="1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527 </a:t>
            </a:r>
            <a:r>
              <a:rPr lang="ru-RU" altLang="ru-RU" sz="2600" b="1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млрд.кВт</a:t>
            </a:r>
            <a:r>
              <a:rPr lang="ru-RU" altLang="ru-RU" sz="2600" b="1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*</a:t>
            </a:r>
            <a:r>
              <a:rPr lang="ru-RU" altLang="ru-RU" sz="2600" b="1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соат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њамагї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10 %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аз худ карда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шудааст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. </a:t>
            </a:r>
            <a:b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</a:b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Ба </a:t>
            </a:r>
            <a:r>
              <a:rPr lang="ru-RU" altLang="ru-RU" sz="2600" kern="1200" dirty="0" err="1" smtClean="0">
                <a:solidFill>
                  <a:srgbClr val="000000"/>
                </a:solidFill>
                <a:cs typeface="Times New Roman" pitchFamily="18" charset="0"/>
              </a:rPr>
              <a:t>ҳ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ар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километри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мураббаи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cs typeface="Times New Roman" pitchFamily="18" charset="0"/>
              </a:rPr>
              <a:t>ҳ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удуди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љум</a:t>
            </a:r>
            <a:r>
              <a:rPr lang="ru-RU" altLang="ru-RU" sz="2600" kern="1200" dirty="0" err="1" smtClean="0">
                <a:solidFill>
                  <a:srgbClr val="000000"/>
                </a:solidFill>
                <a:cs typeface="Times New Roman" pitchFamily="18" charset="0"/>
              </a:rPr>
              <a:t>ҳ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урї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b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</a:br>
            <a:r>
              <a:rPr lang="ru-RU" altLang="ru-RU" sz="2600" b="1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2 миллиону 100 </a:t>
            </a:r>
            <a:r>
              <a:rPr lang="ru-RU" altLang="ru-RU" sz="2600" b="1" kern="1200" dirty="0" err="1" smtClean="0">
                <a:solidFill>
                  <a:srgbClr val="000000"/>
                </a:solidFill>
                <a:cs typeface="Times New Roman" pitchFamily="18" charset="0"/>
              </a:rPr>
              <a:t>ҳ</a:t>
            </a:r>
            <a:r>
              <a:rPr lang="ru-RU" altLang="ru-RU" sz="2600" b="1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азор</a:t>
            </a:r>
            <a:r>
              <a:rPr lang="ru-RU" altLang="ru-RU" sz="2600" b="1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киловатт 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–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соат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энергияи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b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</a:b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бар</a:t>
            </a:r>
            <a:r>
              <a:rPr lang="ru-RU" altLang="ru-RU" sz="2600" kern="1200" dirty="0" err="1" smtClean="0">
                <a:solidFill>
                  <a:srgbClr val="000000"/>
                </a:solidFill>
                <a:cs typeface="Times New Roman" pitchFamily="18" charset="0"/>
              </a:rPr>
              <a:t>қ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рост </a:t>
            </a:r>
            <a:r>
              <a:rPr lang="ru-RU" altLang="ru-RU" sz="2600" kern="12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меояд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. </a:t>
            </a:r>
            <a:r>
              <a:rPr lang="ru-RU" altLang="ru-RU" sz="2600" kern="12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altLang="ru-RU" sz="2600" kern="12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ru-RU" altLang="ru-RU" sz="3200" b="1" i="1" dirty="0" smtClean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altLang="ru-RU" sz="3200" b="1" i="1" dirty="0" smtClean="0">
                <a:solidFill>
                  <a:srgbClr val="99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altLang="ru-RU" sz="3200" b="1" i="1" dirty="0" smtClean="0">
              <a:solidFill>
                <a:srgbClr val="99FF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431802" y="4005263"/>
            <a:ext cx="108013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Char char="Ú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 smtClean="0">
              <a:solidFill>
                <a:srgbClr val="EAEAEA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87614"/>
      </p:ext>
    </p:extLst>
  </p:cSld>
  <p:clrMapOvr>
    <a:masterClrMapping/>
  </p:clrMapOvr>
  <p:transition advTm="38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1785600" y="6629400"/>
            <a:ext cx="406400" cy="228600"/>
          </a:xfrm>
          <a:prstGeom prst="actionButtonForwardNex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5" name="Rectangle 2"/>
          <p:cNvSpPr>
            <a:spLocks noChangeArrowheads="1"/>
          </p:cNvSpPr>
          <p:nvPr/>
        </p:nvSpPr>
        <p:spPr bwMode="auto">
          <a:xfrm>
            <a:off x="5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Прямоугольник 5"/>
          <p:cNvSpPr>
            <a:spLocks noChangeArrowheads="1"/>
          </p:cNvSpPr>
          <p:nvPr/>
        </p:nvSpPr>
        <p:spPr bwMode="auto">
          <a:xfrm>
            <a:off x="527052" y="104782"/>
            <a:ext cx="11258549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Потенсиали гидроэнергетикии дарёњои Тољикистон.</a:t>
            </a:r>
            <a:endParaRPr lang="ru-RU" altLang="ru-RU" sz="20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85756" y="625475"/>
          <a:ext cx="11703049" cy="6169128"/>
        </p:xfrm>
        <a:graphic>
          <a:graphicData uri="http://schemas.openxmlformats.org/drawingml/2006/table">
            <a:tbl>
              <a:tblPr/>
              <a:tblGrid>
                <a:gridCol w="2887792"/>
                <a:gridCol w="2887792"/>
                <a:gridCol w="2885712"/>
                <a:gridCol w="3041753"/>
              </a:tblGrid>
              <a:tr h="11566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Дарё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Тавоноии миёнаи солона, МВт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Энергияи миёнаи солона, ТВт.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Миќдор аз њаљми умумї, %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Панљ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14030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122,90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23,2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Ѓунд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2260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19,80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3,73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Бартанг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2969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26,01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4,93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Ванљ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1191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10,34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1,96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Язгулом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845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7,40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1,39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Ќизил-Сой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1087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9,52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1,78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Вахш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28670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251,15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48,00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Кофарнињон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4249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37,22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7,00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Кўли Ќара-Кўл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103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0.90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0,17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Сурхон-Дарё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628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5,50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1,03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Зарафшон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3875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33,94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6,38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Сир-Дарё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260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2,28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0,43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Љамъ: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60167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527,06</a:t>
                      </a:r>
                      <a:endParaRPr kumimoji="0" lang="ru-RU" altLang="ru-RU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100,00</a:t>
                      </a:r>
                      <a:endParaRPr kumimoji="0" lang="ru-RU" alt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20303"/>
      </p:ext>
    </p:extLst>
  </p:cSld>
  <p:clrMapOvr>
    <a:masterClrMapping/>
  </p:clrMapOvr>
  <p:transition advTm="60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8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27683" y="1104820"/>
            <a:ext cx="12192000" cy="6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altLang="ru-RU" sz="3200" b="1" kern="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Потенсиали</a:t>
            </a:r>
            <a:r>
              <a:rPr lang="ru-RU" altLang="ru-RU" sz="3200" b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200" b="1" kern="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гидроэнергетикии</a:t>
            </a:r>
            <a:r>
              <a:rPr lang="ru-RU" altLang="ru-RU" sz="3200" b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200" b="1" kern="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дарёҳои</a:t>
            </a:r>
            <a:r>
              <a:rPr lang="ru-RU" altLang="ru-RU" sz="3200" b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200" b="1" kern="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Осиёи</a:t>
            </a:r>
            <a:r>
              <a:rPr lang="ru-RU" altLang="ru-RU" sz="3200" b="1" kern="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200" b="1" kern="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Марказӣ</a:t>
            </a:r>
            <a:endParaRPr lang="ru-RU" sz="2400" b="1" cap="all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08037" y="10247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630624"/>
              </p:ext>
            </p:extLst>
          </p:nvPr>
        </p:nvGraphicFramePr>
        <p:xfrm>
          <a:off x="1955800" y="1916832"/>
          <a:ext cx="8280400" cy="3587750"/>
        </p:xfrm>
        <a:graphic>
          <a:graphicData uri="http://schemas.openxmlformats.org/drawingml/2006/table">
            <a:tbl>
              <a:tblPr firstRow="1" firstCol="1" bandRow="1"/>
              <a:tblGrid>
                <a:gridCol w="2016097"/>
                <a:gridCol w="2012204"/>
                <a:gridCol w="2163348"/>
                <a:gridCol w="2088751"/>
              </a:tblGrid>
              <a:tr h="97869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МАМЛАКАТ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Захираҳои</a:t>
                      </a:r>
                      <a:r>
                        <a:rPr lang="ru-RU" sz="2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гидроэнергетикӣ</a:t>
                      </a:r>
                      <a:r>
                        <a:rPr lang="ru-RU" sz="2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потенсиал</a:t>
                      </a: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млрд. </a:t>
                      </a:r>
                      <a:r>
                        <a:rPr lang="ru-RU" sz="2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кВт*с/</a:t>
                      </a: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сол</a:t>
                      </a:r>
                      <a:r>
                        <a:rPr lang="ru-RU" sz="2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Ҳиссаи</a:t>
                      </a:r>
                      <a:r>
                        <a:rPr lang="ru-RU" sz="2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захираҳо</a:t>
                      </a:r>
                      <a:r>
                        <a:rPr lang="ru-RU" sz="2200" b="1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дар </a:t>
                      </a:r>
                      <a:r>
                        <a:rPr lang="ru-RU" sz="2200" b="1" baseline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давлатҳои</a:t>
                      </a:r>
                      <a:r>
                        <a:rPr lang="ru-RU" sz="2200" b="1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ОМ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  <a:tr h="326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техникӣ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g-Cyrl-TJ" sz="2200" b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иқтисодӣ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</a:tr>
              <a:tr h="326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Тоҷикистон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317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317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Қирғизистон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Қазоқистон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6,3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Ӯзбекистон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4,4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Туркманистон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1,26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Ҳамагӣ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473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460</a:t>
                      </a:r>
                      <a:endParaRPr lang="ru-RU" sz="2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2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6" marR="68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7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1"/>
    </mc:Choice>
    <mc:Fallback>
      <p:transition spd="slow" advTm="4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-96688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9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70" y="59218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08037" y="102478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8073" y="1072510"/>
            <a:ext cx="9192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Захира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њ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ои</a:t>
            </a: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энергетикии</a:t>
            </a: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гидроэнергетикаи</a:t>
            </a: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хурди</a:t>
            </a: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Тољикистон</a:t>
            </a:r>
            <a:endParaRPr lang="ru-RU" altLang="ru-RU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548868"/>
              </p:ext>
            </p:extLst>
          </p:nvPr>
        </p:nvGraphicFramePr>
        <p:xfrm>
          <a:off x="2099633" y="2314150"/>
          <a:ext cx="7416803" cy="3657600"/>
        </p:xfrm>
        <a:graphic>
          <a:graphicData uri="http://schemas.openxmlformats.org/drawingml/2006/table">
            <a:tbl>
              <a:tblPr/>
              <a:tblGrid>
                <a:gridCol w="1655763"/>
                <a:gridCol w="1125539"/>
                <a:gridCol w="1668463"/>
                <a:gridCol w="1317625"/>
                <a:gridCol w="1649413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Минта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ќ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њ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 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њ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аз. кВт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 млрд.кВвт/соат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њ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аз. кВт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 млрд. кВт/соат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ѓ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1,288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11,28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450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3,95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НТБ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16056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140,65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5619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49,23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ВМКБ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3713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32,53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742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6,51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Њ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амаг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ї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21057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184,46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6813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59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186608"/>
              </p:ext>
            </p:extLst>
          </p:nvPr>
        </p:nvGraphicFramePr>
        <p:xfrm>
          <a:off x="4115758" y="1521988"/>
          <a:ext cx="4868862" cy="792162"/>
        </p:xfrm>
        <a:graphic>
          <a:graphicData uri="http://schemas.openxmlformats.org/drawingml/2006/table">
            <a:tbl>
              <a:tblPr/>
              <a:tblGrid>
                <a:gridCol w="2498725"/>
                <a:gridCol w="2370137"/>
              </a:tblGrid>
              <a:tr h="79216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Потенсиал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Саноат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 Tj" pitchFamily="18" charset="-52"/>
                          <a:cs typeface="Times New Roman" pitchFamily="18" charset="0"/>
                        </a:rPr>
                        <a:t>ї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0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00"/>
    </mc:Choice>
    <mc:Fallback>
      <p:transition spd="slow" advTm="21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Бизнес-план">
  <a:themeElements>
    <a:clrScheme name="Бизнес-план 1">
      <a:dk1>
        <a:srgbClr val="000000"/>
      </a:dk1>
      <a:lt1>
        <a:srgbClr val="EAEAEA"/>
      </a:lt1>
      <a:dk2>
        <a:srgbClr val="00763B"/>
      </a:dk2>
      <a:lt2>
        <a:srgbClr val="FFFFCC"/>
      </a:lt2>
      <a:accent1>
        <a:srgbClr val="CC6600"/>
      </a:accent1>
      <a:accent2>
        <a:srgbClr val="FF9900"/>
      </a:accent2>
      <a:accent3>
        <a:srgbClr val="AABDAF"/>
      </a:accent3>
      <a:accent4>
        <a:srgbClr val="C8C8C8"/>
      </a:accent4>
      <a:accent5>
        <a:srgbClr val="E2B8AA"/>
      </a:accent5>
      <a:accent6>
        <a:srgbClr val="E78A00"/>
      </a:accent6>
      <a:hlink>
        <a:srgbClr val="CC3300"/>
      </a:hlink>
      <a:folHlink>
        <a:srgbClr val="71BB96"/>
      </a:folHlink>
    </a:clrScheme>
    <a:fontScheme name="Бизнес-пла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изнес-план 1">
        <a:dk1>
          <a:srgbClr val="000000"/>
        </a:dk1>
        <a:lt1>
          <a:srgbClr val="EAEAEA"/>
        </a:lt1>
        <a:dk2>
          <a:srgbClr val="00763B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AABDAF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71BB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-план 2">
        <a:dk1>
          <a:srgbClr val="000000"/>
        </a:dk1>
        <a:lt1>
          <a:srgbClr val="FFFFFF"/>
        </a:lt1>
        <a:dk2>
          <a:srgbClr val="006633"/>
        </a:dk2>
        <a:lt2>
          <a:srgbClr val="FFFFFF"/>
        </a:lt2>
        <a:accent1>
          <a:srgbClr val="009999"/>
        </a:accent1>
        <a:accent2>
          <a:srgbClr val="8263A2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71BB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-план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изнес-план 4">
        <a:dk1>
          <a:srgbClr val="271A0D"/>
        </a:dk1>
        <a:lt1>
          <a:srgbClr val="EAEAEA"/>
        </a:lt1>
        <a:dk2>
          <a:srgbClr val="996633"/>
        </a:dk2>
        <a:lt2>
          <a:srgbClr val="FFFFCC"/>
        </a:lt2>
        <a:accent1>
          <a:srgbClr val="CC6600"/>
        </a:accent1>
        <a:accent2>
          <a:srgbClr val="FF9900"/>
        </a:accent2>
        <a:accent3>
          <a:srgbClr val="CAB8AD"/>
        </a:accent3>
        <a:accent4>
          <a:srgbClr val="C8C8C8"/>
        </a:accent4>
        <a:accent5>
          <a:srgbClr val="E2B8AA"/>
        </a:accent5>
        <a:accent6>
          <a:srgbClr val="E78A00"/>
        </a:accent6>
        <a:hlink>
          <a:srgbClr val="CC3300"/>
        </a:hlink>
        <a:folHlink>
          <a:srgbClr val="CA956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Бизнес-план 5">
        <a:dk1>
          <a:srgbClr val="001428"/>
        </a:dk1>
        <a:lt1>
          <a:srgbClr val="DDDDDD"/>
        </a:lt1>
        <a:dk2>
          <a:srgbClr val="336699"/>
        </a:dk2>
        <a:lt2>
          <a:srgbClr val="CCFFCC"/>
        </a:lt2>
        <a:accent1>
          <a:srgbClr val="009999"/>
        </a:accent1>
        <a:accent2>
          <a:srgbClr val="8263A2"/>
        </a:accent2>
        <a:accent3>
          <a:srgbClr val="ADB8CA"/>
        </a:accent3>
        <a:accent4>
          <a:srgbClr val="BDBDBD"/>
        </a:accent4>
        <a:accent5>
          <a:srgbClr val="AACACA"/>
        </a:accent5>
        <a:accent6>
          <a:srgbClr val="755992"/>
        </a:accent6>
        <a:hlink>
          <a:srgbClr val="0665C6"/>
        </a:hlink>
        <a:folHlink>
          <a:srgbClr val="699BC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3221</TotalTime>
  <Words>589</Words>
  <Application>Microsoft Office PowerPoint</Application>
  <PresentationFormat>Произвольный</PresentationFormat>
  <Paragraphs>279</Paragraphs>
  <Slides>11</Slides>
  <Notes>2</Notes>
  <HiddenSlides>0</HiddenSlides>
  <MMClips>11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1_Тема Office</vt:lpstr>
      <vt:lpstr>2_Тема Office</vt:lpstr>
      <vt:lpstr>5_Оформление по умолчанию</vt:lpstr>
      <vt:lpstr>Бизнес-план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Захираҳои гидроэнергетикии кишвар - тахминан 40000 МВт – ро ташкил медињад, вале имконпазирии (потенсиали) энергетикии он – 527 млрд.кВт*соат њамагї 10 % аз худ карда шудааст.  Ба ҳар километри мураббаи ҳудуди љумҳурї  2 миллиону 100 ҳазор киловатт – соат энергияи  барқ рост меояд.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МУҲАРРИКҲОИ АВТОМОБИЛЬНЫЕ ДВИГАТЕЛИ ВНУТРЕННЕГО СГОРАНИЯ</dc:title>
  <dc:creator>ЭАТ</dc:creator>
  <cp:lastModifiedBy>admin</cp:lastModifiedBy>
  <cp:revision>217</cp:revision>
  <cp:lastPrinted>2015-10-08T02:33:41Z</cp:lastPrinted>
  <dcterms:created xsi:type="dcterms:W3CDTF">2012-02-08T09:07:26Z</dcterms:created>
  <dcterms:modified xsi:type="dcterms:W3CDTF">2024-09-25T07:51:04Z</dcterms:modified>
</cp:coreProperties>
</file>