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34" r:id="rId4"/>
  </p:sldMasterIdLst>
  <p:notesMasterIdLst>
    <p:notesMasterId r:id="rId17"/>
  </p:notesMasterIdLst>
  <p:handoutMasterIdLst>
    <p:handoutMasterId r:id="rId18"/>
  </p:handoutMasterIdLst>
  <p:sldIdLst>
    <p:sldId id="398" r:id="rId5"/>
    <p:sldId id="388" r:id="rId6"/>
    <p:sldId id="387" r:id="rId7"/>
    <p:sldId id="396" r:id="rId8"/>
    <p:sldId id="381" r:id="rId9"/>
    <p:sldId id="392" r:id="rId10"/>
    <p:sldId id="389" r:id="rId11"/>
    <p:sldId id="394" r:id="rId12"/>
    <p:sldId id="397" r:id="rId13"/>
    <p:sldId id="395" r:id="rId14"/>
    <p:sldId id="390" r:id="rId15"/>
    <p:sldId id="386" r:id="rId16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7" autoAdjust="0"/>
    <p:restoredTop sz="94676" autoAdjust="0"/>
  </p:normalViewPr>
  <p:slideViewPr>
    <p:cSldViewPr>
      <p:cViewPr varScale="1">
        <p:scale>
          <a:sx n="70" d="100"/>
          <a:sy n="70" d="100"/>
        </p:scale>
        <p:origin x="-714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МУҲАРРИКҲОИ ДАРУНСӮЗИ АВТОМОБИЛӢ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D4B72EE-B91A-4A61-AA9A-1647D4668A51}" type="datetimeFigureOut">
              <a:rPr lang="ru-RU"/>
              <a:pPr>
                <a:defRPr/>
              </a:pPr>
              <a:t>18.09.2024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F56909A-E89E-4764-9251-ED49DACEC37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1204698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МУҲАРРИКҲОИ ДАРУНСӮЗИ АВТОМОБИЛӢ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5931269-2394-4F88-B934-AED3B1738AF9}" type="datetimeFigureOut">
              <a:rPr lang="ru-RU"/>
              <a:pPr>
                <a:defRPr/>
              </a:pPr>
              <a:t>18.09.2024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C900499-9E3B-42BE-A525-7B87EA6EE1A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4906610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МУҲАРРИКҲОИ ДАРУНСӮЗИ АВТОМОБИЛӢ</a:t>
            </a: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997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9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A935-7B58-4FE3-8827-14C5B8F9C40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8025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 flipV="1">
            <a:off x="1487488" y="1031250"/>
            <a:ext cx="940904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566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DDD9-1916-4E88-A337-E6DEABCEE5B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8025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916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07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07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05079-C988-43D8-8631-6B241E3D07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8025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3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4C22FE-406A-4720-9484-206EAA5E1E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7768B7-EDB6-4BAE-A74D-38B281F9372A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93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2EC27-C201-45A6-BE6F-0989B06708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742F7-E083-4E34-A083-AB320D0B1161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082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80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53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132D88-550A-4054-856D-4722C876C6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116A05-B2C2-46B3-81F8-AA0B647EB914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81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5B7CC2-C242-4694-B532-DA80B753B2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523B9C-3B1A-4915-B0B2-2931967C3125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555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E5DC14-6B55-42AA-A2F3-E8B1B59D93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CF21FF-5B2A-47CF-9163-226307E06B09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2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C114AD-AE0B-420B-8AF5-3BE6B577B5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D9967-1DD4-474A-9B7D-367C8F33F5A8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5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48F33C-D7CB-40E3-B693-E56D79118D5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A9B9A6-B789-40E2-A6C8-00483344552F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88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9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F7095-72DE-4E9A-9B64-09E7EE42C2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5379EA-1B3F-44E6-B27B-6A8AFBAEBCF0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98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31C1-B089-4F9C-B976-D80C56188D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8025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223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9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68DD86-B89A-42E6-962D-B46F09BC597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060B57-D425-4909-A43A-B714E30AC1C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45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2A1BC8-AAAE-4714-8EBC-E058118EAC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ADE61-0EC1-4C18-8565-5BBDCEC507B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87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8ED1CE-B75D-41C3-A46B-8144F84028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8D5702-4595-49A7-A19C-926506BC0456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46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08AB1B2-56CB-4A46-9662-6245E0EA35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8287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4901D91-9280-4C03-9A8C-EDEF2438D9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1988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7F6167E-20B2-480E-AA3B-27F8F9863A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9581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7BDC1D6-0137-4885-B395-9589984251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2380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C2FE910-7EA0-44CD-A882-FDA63141EF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0790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0B08669-F62B-41A4-B43C-7624D7B9D5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7513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046434E-BBCF-475F-83A6-B3745F9F1F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0150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6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7957-8661-42F1-8F5B-0940030113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8025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987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CFDF5EF-DED2-4700-BCD3-1F48325206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5765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17795D4-6A5C-4018-8F9C-341EB4C726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70826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D9A703D-7E89-4610-A964-E006805D1F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6851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64CAA10-0383-4935-9E06-FE3BC27EED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3800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16DBCA9-3000-4C39-869B-D2DFEB7593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32353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5"/>
            <a:ext cx="10972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1A94EDC-4547-4B0C-BCF8-D7774919D7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2305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4C22FE-406A-4720-9484-206EAA5E1E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7768B7-EDB6-4BAE-A74D-38B281F9372A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0649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2EC27-C201-45A6-BE6F-0989B06708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742F7-E083-4E34-A083-AB320D0B1161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690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8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50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132D88-550A-4054-856D-4722C876C6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116A05-B2C2-46B3-81F8-AA0B647EB914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37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5B7CC2-C242-4694-B532-DA80B753B2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523B9C-3B1A-4915-B0B2-2931967C3125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10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C85B1-2FFA-40FC-B5F3-891537A00D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1706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E5DC14-6B55-42AA-A2F3-E8B1B59D93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CF21FF-5B2A-47CF-9163-226307E06B09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976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C114AD-AE0B-420B-8AF5-3BE6B577B5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D9967-1DD4-474A-9B7D-367C8F33F5A8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782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48F33C-D7CB-40E3-B693-E56D79118D5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A9B9A6-B789-40E2-A6C8-00483344552F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031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6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F7095-72DE-4E9A-9B64-09E7EE42C2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5379EA-1B3F-44E6-B27B-6A8AFBAEBCF0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9843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6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68DD86-B89A-42E6-962D-B46F09BC597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060B57-D425-4909-A43A-B714E30AC1C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360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2A1BC8-AAAE-4714-8EBC-E058118EAC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ADE61-0EC1-4C18-8565-5BBDCEC507B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8357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8ED1CE-B75D-41C3-A46B-8144F84028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8D5702-4595-49A7-A19C-926506BC0456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10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1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1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C63-D7DC-4B36-AE12-77A967F0C8A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778025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4" name="Прямая соединительная линия 23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58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F2E4-D4E7-4B34-BA3F-A7289135D71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8025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507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14053-1B29-433C-8AFA-A72378E920B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778025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16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11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2A17-EBCB-4458-BEA2-37A80FCC30E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78025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8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2E8C-94D5-48B3-9080-9ED4655DC3E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78025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186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1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832996A-28C3-4AEB-9D38-C2BE71A58DD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1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1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2957"/>
            <a:ext cx="9313035" cy="104091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" y="5439"/>
            <a:ext cx="1763784" cy="104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26BBF074-7DE1-44FC-B122-DC7BE082FE5C}"/>
              </a:ext>
            </a:extLst>
          </p:cNvPr>
          <p:cNvSpPr/>
          <p:nvPr userDrawn="1"/>
        </p:nvSpPr>
        <p:spPr>
          <a:xfrm>
            <a:off x="11088552" y="-22626"/>
            <a:ext cx="1103448" cy="1075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8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4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769482-2F76-4AAF-8FDC-92FB3CAC85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4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4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1D95BB-4FB4-4664-BEFD-03319D3A9B9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8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601DA84F-7FEA-4068-9797-3870248975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108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769482-2F76-4AAF-8FDC-92FB3CAC85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9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1D95BB-4FB4-4664-BEFD-03319D3A9B9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20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0.jpeg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781" y="520187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prstClr val="black"/>
                </a:solidFill>
                <a:latin typeface="Times New Roman Tj" panose="02020603050405020304" pitchFamily="18" charset="-52"/>
              </a:rPr>
              <a:t>Номзади</a:t>
            </a:r>
            <a:r>
              <a:rPr lang="ru-RU" sz="2000" dirty="0">
                <a:solidFill>
                  <a:prstClr val="black"/>
                </a:solidFill>
                <a:latin typeface="Times New Roman Tj" panose="02020603050405020304" pitchFamily="18" charset="-52"/>
              </a:rPr>
              <a:t> </a:t>
            </a:r>
            <a:r>
              <a:rPr lang="ru-RU" sz="2000" dirty="0" err="1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илм</a:t>
            </a:r>
            <a:r>
              <a:rPr lang="tg-Cyrl-TJ" sz="2000" dirty="0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ҳои</a:t>
            </a:r>
            <a:r>
              <a:rPr lang="ru-RU" sz="2000" dirty="0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 Tj" panose="02020603050405020304" pitchFamily="18" charset="-52"/>
              </a:rPr>
              <a:t>техникӣ</a:t>
            </a:r>
            <a:r>
              <a:rPr lang="ru-RU" sz="2000" dirty="0">
                <a:solidFill>
                  <a:prstClr val="black"/>
                </a:solidFill>
                <a:latin typeface="Times New Roman Tj" panose="02020603050405020304" pitchFamily="18" charset="-52"/>
              </a:rPr>
              <a:t>, </a:t>
            </a:r>
            <a:r>
              <a:rPr lang="ru-RU" sz="2000" dirty="0" err="1">
                <a:solidFill>
                  <a:prstClr val="black"/>
                </a:solidFill>
                <a:latin typeface="Times New Roman Tj" panose="02020603050405020304" pitchFamily="18" charset="-52"/>
              </a:rPr>
              <a:t>дотсент</a:t>
            </a:r>
            <a:endParaRPr lang="tg-Cyrl-TJ" sz="2000" dirty="0">
              <a:solidFill>
                <a:prstClr val="black"/>
              </a:solidFill>
              <a:latin typeface="Times New Roman Tj" panose="02020603050405020304" pitchFamily="18" charset="-52"/>
            </a:endParaRPr>
          </a:p>
          <a:p>
            <a:pPr algn="ctr"/>
            <a:r>
              <a:rPr lang="tg-Cyrl-TJ" sz="2000" b="1" i="1" dirty="0" smtClean="0">
                <a:solidFill>
                  <a:srgbClr val="002060"/>
                </a:solidFill>
                <a:latin typeface="Times New Roman Tj" panose="02020603050405020304" pitchFamily="18" charset="-52"/>
              </a:rPr>
              <a:t>ҚАСОБОВ ЛОИҚ САФАРОВИЧ</a:t>
            </a:r>
            <a:endParaRPr lang="en-US" sz="2000" b="1" i="1" dirty="0">
              <a:solidFill>
                <a:srgbClr val="002060"/>
              </a:solidFill>
            </a:endParaRPr>
          </a:p>
          <a:p>
            <a:pPr algn="ctr"/>
            <a:r>
              <a:rPr lang="en-US" sz="2000" b="1" dirty="0" err="1">
                <a:solidFill>
                  <a:prstClr val="black"/>
                </a:solidFill>
              </a:rPr>
              <a:t>tel</a:t>
            </a:r>
            <a:r>
              <a:rPr lang="en-US" sz="2000" b="1" dirty="0">
                <a:solidFill>
                  <a:prstClr val="black"/>
                </a:solidFill>
              </a:rPr>
              <a:t>: </a:t>
            </a:r>
            <a:r>
              <a:rPr lang="tg-Cyrl-TJ" sz="2000" b="1" dirty="0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985668778</a:t>
            </a:r>
            <a:r>
              <a:rPr lang="en-US" sz="2000" b="1" dirty="0" smtClean="0">
                <a:solidFill>
                  <a:prstClr val="black"/>
                </a:solidFill>
              </a:rPr>
              <a:t>. </a:t>
            </a:r>
            <a:r>
              <a:rPr lang="en-US" sz="2000" b="1" dirty="0">
                <a:solidFill>
                  <a:prstClr val="black"/>
                </a:solidFill>
              </a:rPr>
              <a:t>e</a:t>
            </a:r>
            <a:r>
              <a:rPr lang="ru-RU" sz="2000" b="1" dirty="0">
                <a:solidFill>
                  <a:prstClr val="black"/>
                </a:solidFill>
                <a:latin typeface="Times New Roman Tj" panose="02020603050405020304" pitchFamily="18" charset="-52"/>
              </a:rPr>
              <a:t>-</a:t>
            </a:r>
            <a:r>
              <a:rPr lang="en-US" sz="2000" b="1" dirty="0">
                <a:solidFill>
                  <a:prstClr val="black"/>
                </a:solidFill>
              </a:rPr>
              <a:t>mail</a:t>
            </a:r>
            <a:r>
              <a:rPr lang="tg-Cyrl-TJ" sz="2000" b="1" dirty="0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: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loiknstu</a:t>
            </a:r>
            <a:r>
              <a:rPr lang="tg-Cyrl-TJ" sz="2000" b="1" dirty="0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@mail.ru</a:t>
            </a:r>
            <a:endParaRPr lang="ru-RU" sz="2000" b="1" dirty="0">
              <a:solidFill>
                <a:srgbClr val="5B9BD5"/>
              </a:solidFill>
              <a:latin typeface="Times New Roman Tj" panose="02020603050405020304" pitchFamily="18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678016"/>
            <a:ext cx="121920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g-Cyrl-TJ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КАФЕДРАИ 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g-Cyrl-TJ" sz="2400" b="1" dirty="0" smtClean="0">
                <a:solidFill>
                  <a:prstClr val="white"/>
                </a:solidFill>
              </a:rPr>
              <a:t>“</a:t>
            </a:r>
            <a:r>
              <a:rPr lang="tg-Cyrl-TJ" sz="2000" b="1" dirty="0" smtClean="0">
                <a:solidFill>
                  <a:prstClr val="white"/>
                </a:solidFill>
                <a:latin typeface="Times New Roman Tj" panose="02020603050405020304" pitchFamily="18" charset="-52"/>
              </a:rPr>
              <a:t>НЕРУГОҲҲОИ ЭЛЕКТРИКӢ</a:t>
            </a:r>
            <a:r>
              <a:rPr lang="tg-Cyrl-TJ" sz="2400" b="1" dirty="0" smtClean="0">
                <a:solidFill>
                  <a:prstClr val="white"/>
                </a:solidFill>
              </a:rPr>
              <a:t>”</a:t>
            </a:r>
            <a:endParaRPr lang="tg-Cyrl-TJ" sz="2400" b="1" dirty="0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5" y="92747"/>
            <a:ext cx="1338369" cy="960033"/>
          </a:xfrm>
          <a:prstGeom prst="rect">
            <a:avLst/>
          </a:prstGeom>
        </p:spPr>
      </p:pic>
      <p:pic>
        <p:nvPicPr>
          <p:cNvPr id="1026" name="Picture 2" descr="C:\Users\admin\Desktop\111111111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3365178"/>
            <a:ext cx="1557233" cy="183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D75ED71A-8389-45DB-896C-C02186C560A2}"/>
              </a:ext>
            </a:extLst>
          </p:cNvPr>
          <p:cNvSpPr/>
          <p:nvPr/>
        </p:nvSpPr>
        <p:spPr>
          <a:xfrm>
            <a:off x="1685631" y="2509013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tg-Cyrl-TJ" sz="2400" b="1" dirty="0">
                <a:solidFill>
                  <a:prstClr val="black"/>
                </a:solidFill>
              </a:rPr>
              <a:t>ФАННИ</a:t>
            </a:r>
            <a:r>
              <a:rPr lang="tg-Cyrl-TJ" b="1" dirty="0">
                <a:solidFill>
                  <a:prstClr val="black"/>
                </a:solidFill>
              </a:rPr>
              <a:t/>
            </a:r>
            <a:br>
              <a:rPr lang="tg-Cyrl-TJ" b="1" dirty="0">
                <a:solidFill>
                  <a:prstClr val="black"/>
                </a:solidFill>
              </a:rPr>
            </a:br>
            <a:r>
              <a:rPr lang="tg-Cyrl-TJ" sz="2400" b="1" i="1" u="sng" dirty="0" smtClean="0">
                <a:solidFill>
                  <a:srgbClr val="FF0000"/>
                </a:solidFill>
                <a:latin typeface="Times New Roman Tj" panose="02020603050405020304" pitchFamily="18" charset="-52"/>
              </a:rPr>
              <a:t>МАНБАЪҲОИ БАРҚАРОРШАВАНДАИ ЭНЕРГИЯ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" name="Picture 2" descr="C:\Users\user\Desktop\img_336105278849997940702678388537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08368" y="4077072"/>
            <a:ext cx="2549727" cy="2438264"/>
          </a:xfrm>
          <a:prstGeom prst="rect">
            <a:avLst/>
          </a:prstGeom>
          <a:noFill/>
        </p:spPr>
      </p:pic>
      <p:pic>
        <p:nvPicPr>
          <p:cNvPr id="12" name="Picture 4" descr="Middl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260" y="1849932"/>
            <a:ext cx="1919536" cy="214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powertower_h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38" y="3340010"/>
            <a:ext cx="3437643" cy="298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36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Қасобов Л.С.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loiknstu@mail.ru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10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sz="1600" b="1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КАФЕДРАИ </a:t>
            </a:r>
            <a:r>
              <a:rPr lang="tg-Cyrl-TJ" sz="1600" b="1" dirty="0" smtClean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“НЕРУГОҲҲОИ ЭЛЕКТРИКӢ”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C:\Users\admin\Desktop\11111111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70" y="59218"/>
            <a:ext cx="783343" cy="10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5826232" y="108281"/>
            <a:ext cx="1697003" cy="5878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/>
                <a:ea typeface="Calibri"/>
              </a:rPr>
              <a:t>www.ttu.tj</a:t>
            </a:r>
            <a:endParaRPr lang="ru-RU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65" name="Picture 1055" descr="Ag00005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195" y="5986032"/>
            <a:ext cx="795399" cy="79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8553" y="1027003"/>
            <a:ext cx="10657184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altLang="ru-RU" sz="2600" b="1" kern="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ХАРИТАИ ЗАХИРАИ МБҒЭ ДАР ҶТ </a:t>
            </a:r>
            <a:endParaRPr lang="ru-RU" alt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9" t="14050" r="19969" b="9366"/>
          <a:stretch>
            <a:fillRect/>
          </a:stretch>
        </p:blipFill>
        <p:spPr bwMode="auto">
          <a:xfrm>
            <a:off x="3047019" y="1513160"/>
            <a:ext cx="6225852" cy="447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57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Қасобов Л.С.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loiknstu@mail.ru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11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27683" y="1379320"/>
            <a:ext cx="12192000" cy="604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4000" b="1" i="1" dirty="0" err="1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Савол</a:t>
            </a:r>
            <a:r>
              <a:rPr lang="ru-RU" sz="40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ҳ</a:t>
            </a:r>
            <a:r>
              <a:rPr lang="ru-RU" sz="4000" b="1" i="1" dirty="0" err="1">
                <a:solidFill>
                  <a:srgbClr val="FF0000"/>
                </a:solidFill>
                <a:latin typeface="Times New Roman Tj"/>
                <a:ea typeface="Times New Roman"/>
                <a:cs typeface="Times New Roman Tj"/>
              </a:rPr>
              <a:t>ои</a:t>
            </a:r>
            <a:r>
              <a:rPr lang="ru-RU" sz="4000" b="1" i="1" dirty="0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 </a:t>
            </a:r>
            <a:r>
              <a:rPr lang="ru-RU" sz="4000" b="1" i="1" dirty="0" err="1">
                <a:solidFill>
                  <a:srgbClr val="FF0000"/>
                </a:solidFill>
                <a:latin typeface="Times New Roman Tj"/>
                <a:ea typeface="Times New Roman"/>
                <a:cs typeface="Times New Roman Tj"/>
              </a:rPr>
              <a:t>сан</a:t>
            </a:r>
            <a:r>
              <a:rPr lang="ru-RU" sz="40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ҷ</a:t>
            </a:r>
            <a:r>
              <a:rPr lang="ru-RU" sz="4000" b="1" i="1" dirty="0" err="1">
                <a:solidFill>
                  <a:srgbClr val="FF0000"/>
                </a:solidFill>
                <a:latin typeface="Times New Roman Tj"/>
                <a:ea typeface="Times New Roman"/>
                <a:cs typeface="Times New Roman Tj"/>
              </a:rPr>
              <a:t>иш</a:t>
            </a:r>
            <a:r>
              <a:rPr lang="ru-RU" sz="40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ӣ</a:t>
            </a:r>
            <a:r>
              <a:rPr lang="ru-RU" sz="4000" b="1" i="1" dirty="0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:</a:t>
            </a:r>
            <a:endParaRPr lang="ru-RU" sz="4000" b="1" i="1" cap="all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sz="1600" b="1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КАФЕДРАИ </a:t>
            </a:r>
            <a:r>
              <a:rPr lang="tg-Cyrl-TJ" sz="1600" b="1" dirty="0" smtClean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“НЕРУГОҲҲОИ ЭЛЕКТРИКӢ”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C:\Users\admin\Desktop\11111111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70" y="59218"/>
            <a:ext cx="783343" cy="10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808037" y="102478"/>
            <a:ext cx="1697003" cy="5878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/>
                <a:ea typeface="Calibri"/>
              </a:rPr>
              <a:t>www.ttu.tj</a:t>
            </a:r>
            <a:endParaRPr lang="ru-RU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3091" y="2408218"/>
            <a:ext cx="92720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B0F0"/>
                </a:solidFill>
                <a:latin typeface="Times New Roman Tj"/>
                <a:ea typeface="Times New Roman"/>
                <a:cs typeface="Times New Roman"/>
              </a:rPr>
              <a:t>1. </a:t>
            </a:r>
            <a:r>
              <a:rPr lang="ru-RU" sz="3600" b="1" dirty="0" err="1" smtClean="0">
                <a:solidFill>
                  <a:srgbClr val="00B0F0"/>
                </a:solidFill>
                <a:latin typeface="Times New Roman Tj"/>
                <a:ea typeface="Times New Roman"/>
                <a:cs typeface="Times New Roman"/>
              </a:rPr>
              <a:t>Захираҳои</a:t>
            </a:r>
            <a:r>
              <a:rPr lang="ru-RU" sz="3600" b="1" dirty="0" smtClean="0">
                <a:solidFill>
                  <a:srgbClr val="00B0F0"/>
                </a:solidFill>
                <a:latin typeface="Times New Roman Tj"/>
                <a:ea typeface="Times New Roman"/>
                <a:cs typeface="Times New Roman"/>
              </a:rPr>
              <a:t> МБҒЭ чист?</a:t>
            </a:r>
          </a:p>
          <a:p>
            <a:r>
              <a:rPr lang="ru-RU" sz="3600" b="1" dirty="0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2.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Миқдори</a:t>
            </a:r>
            <a:r>
              <a:rPr lang="ru-RU" sz="3600" b="1" dirty="0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рӯзҳои</a:t>
            </a:r>
            <a:r>
              <a:rPr lang="ru-RU" sz="3600" b="1" dirty="0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офтобии</a:t>
            </a:r>
            <a:r>
              <a:rPr lang="ru-RU" sz="3600" b="1" dirty="0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 ҶТ?</a:t>
            </a:r>
          </a:p>
          <a:p>
            <a:r>
              <a:rPr lang="ru-RU" sz="3600" b="1" dirty="0" smtClean="0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3.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Захираҳои</a:t>
            </a:r>
            <a:r>
              <a:rPr lang="ru-RU" sz="3600" b="1" dirty="0" smtClean="0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 бод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ва</a:t>
            </a:r>
            <a:r>
              <a:rPr lang="ru-RU" sz="3600" b="1" dirty="0" smtClean="0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 геотермии ҶТ</a:t>
            </a:r>
            <a:r>
              <a:rPr lang="tg-Cyrl-TJ" sz="3600" b="1" dirty="0" smtClean="0">
                <a:solidFill>
                  <a:srgbClr val="FF0000"/>
                </a:solidFill>
                <a:latin typeface="Times New Roman Tj"/>
                <a:cs typeface="Times New Roman"/>
              </a:rPr>
              <a:t>?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69" y="2132924"/>
            <a:ext cx="94456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8" descr="Ag00039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4149148"/>
            <a:ext cx="20574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26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87" y="575023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solidFill>
                  <a:prstClr val="black"/>
                </a:solidFill>
              </a:rPr>
              <a:t>Номзади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</a:rPr>
              <a:t>илм</a:t>
            </a:r>
            <a:r>
              <a:rPr lang="tg-Cyrl-TJ" sz="1600" dirty="0" smtClean="0">
                <a:solidFill>
                  <a:prstClr val="black"/>
                </a:solidFill>
              </a:rPr>
              <a:t>ҳои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техникӣ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дотсент</a:t>
            </a:r>
            <a:endParaRPr lang="tg-Cyrl-TJ" sz="1600" dirty="0">
              <a:solidFill>
                <a:prstClr val="black"/>
              </a:solidFill>
            </a:endParaRPr>
          </a:p>
          <a:p>
            <a:pPr algn="ctr"/>
            <a:r>
              <a:rPr lang="tg-Cyrl-TJ" sz="1600" b="1" dirty="0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ҚАСОБОВ ЛОИҚ САФАРОВИЧ</a:t>
            </a:r>
            <a:endParaRPr lang="en-US" sz="1600" b="1" dirty="0">
              <a:solidFill>
                <a:prstClr val="black"/>
              </a:solidFill>
            </a:endParaRPr>
          </a:p>
          <a:p>
            <a:pPr algn="ctr"/>
            <a:r>
              <a:rPr lang="en-US" sz="1600" b="1" dirty="0" err="1">
                <a:solidFill>
                  <a:prstClr val="black"/>
                </a:solidFill>
              </a:rPr>
              <a:t>tel</a:t>
            </a:r>
            <a:r>
              <a:rPr lang="en-US" sz="1600" b="1" dirty="0">
                <a:solidFill>
                  <a:prstClr val="black"/>
                </a:solidFill>
              </a:rPr>
              <a:t>: </a:t>
            </a:r>
            <a:r>
              <a:rPr lang="tg-Cyrl-TJ" sz="1600" b="1" dirty="0" smtClean="0">
                <a:solidFill>
                  <a:prstClr val="black"/>
                </a:solidFill>
              </a:rPr>
              <a:t>985668778</a:t>
            </a:r>
            <a:r>
              <a:rPr lang="en-US" sz="1600" b="1" dirty="0" smtClean="0">
                <a:solidFill>
                  <a:prstClr val="black"/>
                </a:solidFill>
              </a:rPr>
              <a:t>. </a:t>
            </a:r>
            <a:r>
              <a:rPr lang="en-US" sz="1600" b="1" dirty="0">
                <a:solidFill>
                  <a:prstClr val="black"/>
                </a:solidFill>
              </a:rPr>
              <a:t>e</a:t>
            </a:r>
            <a:r>
              <a:rPr lang="ru-RU" sz="1600" b="1" dirty="0">
                <a:solidFill>
                  <a:prstClr val="black"/>
                </a:solidFill>
              </a:rPr>
              <a:t>-</a:t>
            </a:r>
            <a:r>
              <a:rPr lang="en-US" sz="1600" b="1" dirty="0">
                <a:solidFill>
                  <a:prstClr val="black"/>
                </a:solidFill>
              </a:rPr>
              <a:t>mail</a:t>
            </a:r>
            <a:r>
              <a:rPr lang="tg-Cyrl-TJ" sz="1600" b="1" dirty="0" smtClean="0">
                <a:solidFill>
                  <a:prstClr val="black"/>
                </a:solidFill>
              </a:rPr>
              <a:t>:</a:t>
            </a:r>
            <a:r>
              <a:rPr lang="en-US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</a:rPr>
              <a:t>loiknstu</a:t>
            </a:r>
            <a:r>
              <a:rPr lang="tg-Cyrl-TJ" sz="1600" b="1" dirty="0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@mail.ru</a:t>
            </a:r>
            <a:endParaRPr lang="ru-RU" sz="1600" b="1" dirty="0">
              <a:solidFill>
                <a:srgbClr val="5B9BD5"/>
              </a:solidFill>
              <a:latin typeface="Times New Roman Tj" panose="02020603050405020304" pitchFamily="18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844894"/>
            <a:ext cx="121920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g-Cyrl-TJ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КАФЕДРАИ 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g-Cyrl-TJ" sz="2400" b="1" dirty="0" smtClean="0">
                <a:solidFill>
                  <a:prstClr val="white"/>
                </a:solidFill>
              </a:rPr>
              <a:t>“</a:t>
            </a:r>
            <a:r>
              <a:rPr lang="tg-Cyrl-TJ" sz="2000" b="1" dirty="0" smtClean="0">
                <a:solidFill>
                  <a:prstClr val="white"/>
                </a:solidFill>
                <a:latin typeface="Times New Roman Tj" panose="02020603050405020304" pitchFamily="18" charset="-52"/>
              </a:rPr>
              <a:t>НЕРУГОҲҲОИ ЭЛЕКТРИКӢ</a:t>
            </a:r>
            <a:r>
              <a:rPr lang="tg-Cyrl-TJ" sz="2400" b="1" dirty="0" smtClean="0">
                <a:solidFill>
                  <a:prstClr val="white"/>
                </a:solidFill>
              </a:rPr>
              <a:t>”</a:t>
            </a:r>
            <a:endParaRPr lang="tg-Cyrl-TJ" sz="2400" b="1" dirty="0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2" y="92773"/>
            <a:ext cx="1338369" cy="96003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75ED71A-8389-45DB-896C-C02186C560A2}"/>
              </a:ext>
            </a:extLst>
          </p:cNvPr>
          <p:cNvSpPr/>
          <p:nvPr/>
        </p:nvSpPr>
        <p:spPr>
          <a:xfrm>
            <a:off x="2619999" y="2946165"/>
            <a:ext cx="6864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g-Cyrl-TJ" sz="2400" b="1" dirty="0" smtClean="0">
                <a:solidFill>
                  <a:prstClr val="black"/>
                </a:solidFill>
              </a:rPr>
              <a:t>Ташаккур ба диққататон!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admin\Desktop\111111111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415" y="3734650"/>
            <a:ext cx="1498583" cy="19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76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Қасобов Л.С.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loiknstu@mail.ru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2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87692" y="2672916"/>
            <a:ext cx="1041661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>
              <a:lnSpc>
                <a:spcPct val="115000"/>
              </a:lnSpc>
              <a:spcAft>
                <a:spcPts val="0"/>
              </a:spcAft>
            </a:pPr>
            <a:r>
              <a:rPr lang="tg-Cyrl-TJ" sz="16000" b="1" cap="all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МАВЗУъ: </a:t>
            </a:r>
            <a:r>
              <a:rPr lang="tg-Cyrl-TJ" sz="16000" b="1" dirty="0" smtClean="0">
                <a:solidFill>
                  <a:srgbClr val="00B050"/>
                </a:solidFill>
                <a:latin typeface="Times New Roman"/>
                <a:ea typeface="Calibri"/>
              </a:rPr>
              <a:t>ЗАХИРАҲОИ ЭНЕРГЕТИКИИ ҶАҲОН ВА ҶУМҲУРИИ ТОҶИКИСТОН. МАНБАЪҲОИ БАРҚАРОРШАВАНДАИ ЭНЕРГИЯ ДАР ҶТ ҲОЛАТ ВА ДУРНАМОИ ОН. </a:t>
            </a:r>
            <a:endParaRPr lang="tg-Cyrl-TJ" sz="16000" b="1" cap="all" dirty="0">
              <a:solidFill>
                <a:srgbClr val="4F81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lnSpc>
                <a:spcPct val="115000"/>
              </a:lnSpc>
              <a:spcAft>
                <a:spcPts val="0"/>
              </a:spcAft>
            </a:pPr>
            <a:r>
              <a:rPr lang="tt-RU" sz="11200" dirty="0" smtClean="0">
                <a:solidFill>
                  <a:prstClr val="black"/>
                </a:solidFill>
                <a:latin typeface="Times New Roman Tj"/>
                <a:ea typeface="Calibri"/>
                <a:cs typeface="Times New Roman"/>
              </a:rPr>
              <a:t> </a:t>
            </a:r>
          </a:p>
          <a:p>
            <a:pPr eaLnBrk="0" fontAlgn="auto" hangingPunct="0">
              <a:spcAft>
                <a:spcPts val="0"/>
              </a:spcAft>
            </a:pPr>
            <a:endParaRPr lang="ru-RU" sz="2400" b="1" cap="all" dirty="0">
              <a:solidFill>
                <a:srgbClr val="4F81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sz="1600" b="1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КАФЕДРАИ </a:t>
            </a:r>
            <a:r>
              <a:rPr lang="tg-Cyrl-TJ" sz="1600" b="1" dirty="0" smtClean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“НЕРУГОҲҲОИ ЭЛЕКТРИКӢ”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C:\Users\admin\Desktop\11111111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70" y="59218"/>
            <a:ext cx="783343" cy="10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36029" y="59218"/>
            <a:ext cx="1697003" cy="5878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/>
                <a:ea typeface="Calibri"/>
              </a:rPr>
              <a:t>www.ttu.tj</a:t>
            </a:r>
            <a:endParaRPr lang="ru-RU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23" y="3599161"/>
            <a:ext cx="2431225" cy="2181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081" y="3599161"/>
            <a:ext cx="2999955" cy="235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125" y="4152998"/>
            <a:ext cx="5059808" cy="179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61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Қасобов Л.С.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loiknstu@mail.ru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3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sz="1600" b="1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КАФЕДРАИ </a:t>
            </a:r>
            <a:r>
              <a:rPr lang="tg-Cyrl-TJ" sz="1600" b="1" dirty="0" smtClean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“НЕРУГОҲҲОИ ЭЛЕКТРИКӢ”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C:\Users\admin\Desktop\11111111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70" y="59218"/>
            <a:ext cx="783343" cy="10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36029" y="59218"/>
            <a:ext cx="1697003" cy="5878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/>
                <a:ea typeface="Calibri"/>
              </a:rPr>
              <a:t>www.ttu.tj</a:t>
            </a:r>
            <a:endParaRPr lang="ru-RU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48293" y="1129937"/>
            <a:ext cx="10272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Пешравии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 </a:t>
            </a:r>
            <a:r>
              <a:rPr kumimoji="0" lang="ru-RU" alt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илмӣ-техникӣ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 </a:t>
            </a:r>
            <a:r>
              <a:rPr kumimoji="0" lang="ru-RU" alt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ва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 </a:t>
            </a:r>
            <a:r>
              <a:rPr kumimoji="0" lang="ru-RU" alt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иҷтимоӣ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 </a:t>
            </a:r>
            <a:r>
              <a:rPr kumimoji="0" lang="ru-RU" alt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бо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 </a:t>
            </a:r>
            <a:r>
              <a:rPr kumimoji="0" lang="ru-RU" alt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афзудани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 </a:t>
            </a:r>
            <a:r>
              <a:rPr kumimoji="0" lang="ru-RU" alt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энергияи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 </a:t>
            </a:r>
            <a:r>
              <a:rPr kumimoji="0" lang="ru-RU" alt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истеъмолшаванда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 </a:t>
            </a:r>
            <a:r>
              <a:rPr kumimoji="0" lang="ru-RU" alt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ва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 аз худ </a:t>
            </a:r>
            <a:r>
              <a:rPr kumimoji="0" lang="ru-RU" alt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намудани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 </a:t>
            </a:r>
            <a:r>
              <a:rPr kumimoji="0" lang="ru-RU" alt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намудҳои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 </a:t>
            </a:r>
            <a:r>
              <a:rPr kumimoji="0" lang="ru-RU" alt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наву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 </a:t>
            </a:r>
            <a:r>
              <a:rPr kumimoji="0" lang="ru-RU" alt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самарабахштарини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 он </a:t>
            </a:r>
            <a:r>
              <a:rPr kumimoji="0" lang="ru-RU" alt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алоқаманд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 </a:t>
            </a:r>
            <a:r>
              <a:rPr kumimoji="0" lang="ru-RU" alt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аст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Tj" pitchFamily="34" charset="-52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73659" y="1844826"/>
            <a:ext cx="1044116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Захира</a:t>
            </a:r>
            <a:r>
              <a:rPr kumimoji="0" lang="ru-RU" altLang="ru-RU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ҳ</a:t>
            </a:r>
            <a:r>
              <a:rPr kumimoji="0" lang="ru-RU" altLang="ru-RU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ои</a:t>
            </a:r>
            <a:r>
              <a:rPr kumimoji="0" lang="ru-RU" alt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ru-RU" altLang="ru-RU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сўзишвории</a:t>
            </a:r>
            <a:r>
              <a:rPr kumimoji="0" lang="ru-RU" alt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ru-RU" altLang="ru-RU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энергетикї</a:t>
            </a:r>
            <a:r>
              <a:rPr kumimoji="0" lang="ru-RU" alt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alt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3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322906"/>
              </p:ext>
            </p:extLst>
          </p:nvPr>
        </p:nvGraphicFramePr>
        <p:xfrm>
          <a:off x="3206477" y="2891264"/>
          <a:ext cx="4953000" cy="2429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Clip" r:id="rId4" imgW="2286839" imgH="1267297" progId="MS_ClipArt_Gallery.2">
                  <p:embed/>
                </p:oleObj>
              </mc:Choice>
              <mc:Fallback>
                <p:oleObj name="Clip" r:id="rId4" imgW="2286839" imgH="126729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477" y="2891264"/>
                        <a:ext cx="4953000" cy="24290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22"/>
          <p:cNvGrpSpPr>
            <a:grpSpLocks/>
          </p:cNvGrpSpPr>
          <p:nvPr/>
        </p:nvGrpSpPr>
        <p:grpSpPr bwMode="auto">
          <a:xfrm>
            <a:off x="1448293" y="2708923"/>
            <a:ext cx="9328227" cy="2709245"/>
            <a:chOff x="240" y="672"/>
            <a:chExt cx="5572" cy="1006"/>
          </a:xfrm>
        </p:grpSpPr>
        <p:grpSp>
          <p:nvGrpSpPr>
            <p:cNvPr id="37" name="Group 8"/>
            <p:cNvGrpSpPr>
              <a:grpSpLocks/>
            </p:cNvGrpSpPr>
            <p:nvPr/>
          </p:nvGrpSpPr>
          <p:grpSpPr bwMode="auto">
            <a:xfrm>
              <a:off x="4368" y="672"/>
              <a:ext cx="1444" cy="991"/>
              <a:chOff x="432" y="624"/>
              <a:chExt cx="1444" cy="991"/>
            </a:xfrm>
          </p:grpSpPr>
          <p:graphicFrame>
            <p:nvGraphicFramePr>
              <p:cNvPr id="42" name="Object 9"/>
              <p:cNvGraphicFramePr>
                <a:graphicFrameLocks noChangeAspect="1"/>
              </p:cNvGraphicFramePr>
              <p:nvPr/>
            </p:nvGraphicFramePr>
            <p:xfrm>
              <a:off x="432" y="624"/>
              <a:ext cx="1056" cy="7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15" name="Clip" r:id="rId6" imgW="2286929" imgH="1529778" progId="MS_ClipArt_Gallery.2">
                      <p:embed/>
                    </p:oleObj>
                  </mc:Choice>
                  <mc:Fallback>
                    <p:oleObj name="Clip" r:id="rId6" imgW="2286929" imgH="1529778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2" y="624"/>
                            <a:ext cx="1056" cy="7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3" name="Text Box 10"/>
              <p:cNvSpPr txBox="1">
                <a:spLocks noChangeArrowheads="1"/>
              </p:cNvSpPr>
              <p:nvPr/>
            </p:nvSpPr>
            <p:spPr bwMode="auto">
              <a:xfrm>
                <a:off x="532" y="1444"/>
                <a:ext cx="1344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rPr>
                  <a:t>Коркард</a:t>
                </a:r>
              </a:p>
            </p:txBody>
          </p:sp>
        </p:grpSp>
        <p:sp>
          <p:nvSpPr>
            <p:cNvPr id="38" name="Text Box 13"/>
            <p:cNvSpPr txBox="1">
              <a:spLocks noChangeArrowheads="1"/>
            </p:cNvSpPr>
            <p:nvPr/>
          </p:nvSpPr>
          <p:spPr bwMode="auto">
            <a:xfrm>
              <a:off x="240" y="1507"/>
              <a:ext cx="134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Истеъмол</a:t>
              </a:r>
            </a:p>
          </p:txBody>
        </p:sp>
        <p:sp>
          <p:nvSpPr>
            <p:cNvPr id="39" name="AutoShape 14"/>
            <p:cNvSpPr>
              <a:spLocks noChangeArrowheads="1"/>
            </p:cNvSpPr>
            <p:nvPr/>
          </p:nvSpPr>
          <p:spPr bwMode="auto">
            <a:xfrm rot="10800000">
              <a:off x="1789" y="1027"/>
              <a:ext cx="2304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0" name="Text Box 15"/>
            <p:cNvSpPr txBox="1">
              <a:spLocks noChangeArrowheads="1"/>
            </p:cNvSpPr>
            <p:nvPr/>
          </p:nvSpPr>
          <p:spPr bwMode="auto">
            <a:xfrm>
              <a:off x="1698" y="1507"/>
              <a:ext cx="134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pic>
          <p:nvPicPr>
            <p:cNvPr id="41" name="Picture 20" descr="J009571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709"/>
              <a:ext cx="546" cy="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4" name="Прямоугольник 1"/>
          <p:cNvSpPr>
            <a:spLocks noChangeArrowheads="1"/>
          </p:cNvSpPr>
          <p:nvPr/>
        </p:nvSpPr>
        <p:spPr bwMode="auto">
          <a:xfrm>
            <a:off x="3935760" y="4996168"/>
            <a:ext cx="1367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 err="1" smtClean="0">
                <a:solidFill>
                  <a:srgbClr val="000000"/>
                </a:solidFill>
                <a:latin typeface="Arial Tj" pitchFamily="34" charset="-52"/>
              </a:rPr>
              <a:t>Инти</a:t>
            </a:r>
            <a:r>
              <a:rPr lang="tg-Cyrl-TJ" altLang="ru-RU" sz="2400" dirty="0" smtClean="0">
                <a:solidFill>
                  <a:srgbClr val="000000"/>
                </a:solidFill>
                <a:latin typeface="Arial Tj" pitchFamily="34" charset="-52"/>
              </a:rPr>
              <a:t>қ</a:t>
            </a:r>
            <a:r>
              <a:rPr lang="ru-RU" altLang="ru-RU" sz="2400" dirty="0" err="1" smtClean="0">
                <a:solidFill>
                  <a:srgbClr val="000000"/>
                </a:solidFill>
                <a:latin typeface="Arial Tj" pitchFamily="34" charset="-52"/>
              </a:rPr>
              <a:t>ол</a:t>
            </a:r>
            <a:endParaRPr lang="ru-RU" altLang="ru-RU" sz="2400" dirty="0" smtClean="0">
              <a:solidFill>
                <a:srgbClr val="000000"/>
              </a:solidFill>
              <a:latin typeface="Arial Tj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1890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5791200" y="3579820"/>
          <a:ext cx="6400800" cy="327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Фотография Photo Editor" r:id="rId3" imgW="4586667" imgH="3132091" progId="MSPhotoEd.3">
                  <p:embed/>
                </p:oleObj>
              </mc:Choice>
              <mc:Fallback>
                <p:oleObj name="Фотография Photo Editor" r:id="rId3" imgW="4586667" imgH="31320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3579820"/>
                        <a:ext cx="6400800" cy="327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9011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10363200" cy="457200"/>
          </a:xfrm>
        </p:spPr>
        <p:txBody>
          <a:bodyPr/>
          <a:lstStyle/>
          <a:p>
            <a:pPr eaLnBrk="1" hangingPunct="1"/>
            <a:r>
              <a:rPr lang="ru-RU" altLang="ru-RU" sz="3200" b="1" dirty="0" smtClean="0"/>
              <a:t>ИНТИҚОЛИ АНГИШТ</a:t>
            </a:r>
            <a:endParaRPr lang="ru-RU" altLang="ru-RU" sz="3200" b="1" dirty="0" smtClean="0"/>
          </a:p>
        </p:txBody>
      </p:sp>
      <p:graphicFrame>
        <p:nvGraphicFramePr>
          <p:cNvPr id="299012" name="Object 4"/>
          <p:cNvGraphicFramePr>
            <a:graphicFrameLocks noChangeAspect="1"/>
          </p:cNvGraphicFramePr>
          <p:nvPr/>
        </p:nvGraphicFramePr>
        <p:xfrm>
          <a:off x="42333" y="609607"/>
          <a:ext cx="6053667" cy="307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Фотография Photo Editor" r:id="rId5" imgW="4540952" imgH="3070476" progId="MSPhotoEd.3">
                  <p:embed/>
                </p:oleObj>
              </mc:Choice>
              <mc:Fallback>
                <p:oleObj name="Фотография Photo Editor" r:id="rId5" imgW="4540952" imgH="307047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33" y="609607"/>
                        <a:ext cx="6053667" cy="307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7" name="Object 5"/>
          <p:cNvGraphicFramePr>
            <a:graphicFrameLocks noChangeAspect="1"/>
          </p:cNvGraphicFramePr>
          <p:nvPr/>
        </p:nvGraphicFramePr>
        <p:xfrm>
          <a:off x="0" y="3892550"/>
          <a:ext cx="5791200" cy="296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Фотография Photo Editor" r:id="rId7" imgW="4564776" imgH="3116190" progId="MSPhotoEd.3">
                  <p:embed/>
                </p:oleObj>
              </mc:Choice>
              <mc:Fallback>
                <p:oleObj name="Фотография Photo Editor" r:id="rId7" imgW="4564776" imgH="311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92550"/>
                        <a:ext cx="5791200" cy="296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8" name="Object 6"/>
          <p:cNvGraphicFramePr>
            <a:graphicFrameLocks noChangeAspect="1"/>
          </p:cNvGraphicFramePr>
          <p:nvPr/>
        </p:nvGraphicFramePr>
        <p:xfrm>
          <a:off x="6216652" y="555625"/>
          <a:ext cx="5975349" cy="287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" name="Фотография Photo Editor" r:id="rId9" imgW="4480948" imgH="2872989" progId="MSPhotoEd.3">
                  <p:embed/>
                </p:oleObj>
              </mc:Choice>
              <mc:Fallback>
                <p:oleObj name="Фотография Photo Editor" r:id="rId9" imgW="4480948" imgH="287298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6652" y="555625"/>
                        <a:ext cx="5975349" cy="287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0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1785600" y="6629400"/>
            <a:ext cx="406400" cy="2286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1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Қасобов Л.С.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loiknstu@mail.ru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5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27683" y="1104820"/>
            <a:ext cx="12192000" cy="604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ru-RU" sz="2400" b="1" cap="all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sz="1600" b="1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КАФЕДРАИ </a:t>
            </a:r>
            <a:r>
              <a:rPr lang="tg-Cyrl-TJ" sz="1600" b="1" dirty="0" smtClean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“НЕРУГОҲҲОИ ЭЛЕКТРИКӢ”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C:\Users\admin\Desktop\11111111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70" y="59218"/>
            <a:ext cx="783343" cy="10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808037" y="102478"/>
            <a:ext cx="1697003" cy="5878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/>
                <a:ea typeface="Calibri"/>
              </a:rPr>
              <a:t>www.ttu.tj</a:t>
            </a:r>
            <a:endParaRPr lang="ru-RU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59564" y="1153775"/>
            <a:ext cx="8592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Захира</a:t>
            </a:r>
            <a:r>
              <a:rPr kumimoji="0" lang="ru-RU" alt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ҳ</a:t>
            </a:r>
            <a:r>
              <a:rPr kumimoji="0" lang="ru-RU" alt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ои</a:t>
            </a: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ru-RU" alt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ангишт</a:t>
            </a: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 дар </a:t>
            </a:r>
            <a:r>
              <a:rPr kumimoji="0" lang="ru-RU" alt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қ</a:t>
            </a:r>
            <a:r>
              <a:rPr kumimoji="0" lang="ru-RU" alt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итъањои</a:t>
            </a: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ru-RU" alt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љањон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277147"/>
              </p:ext>
            </p:extLst>
          </p:nvPr>
        </p:nvGraphicFramePr>
        <p:xfrm>
          <a:off x="1267331" y="1709708"/>
          <a:ext cx="9289032" cy="2664296"/>
        </p:xfrm>
        <a:graphic>
          <a:graphicData uri="http://schemas.openxmlformats.org/drawingml/2006/table">
            <a:tbl>
              <a:tblPr firstRow="1" firstCol="1" bandRow="1"/>
              <a:tblGrid>
                <a:gridCol w="2221697"/>
                <a:gridCol w="1374995"/>
                <a:gridCol w="1824829"/>
                <a:gridCol w="1668339"/>
                <a:gridCol w="2199172"/>
              </a:tblGrid>
              <a:tr h="12844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 algn="ctr">
                        <a:spcAft>
                          <a:spcPts val="0"/>
                        </a:spcAft>
                      </a:pPr>
                      <a:r>
                        <a:rPr lang="x-none" sz="2800" b="1">
                          <a:effectLst/>
                          <a:latin typeface="Times New Roman"/>
                          <a:ea typeface="Arial Unicode MS"/>
                        </a:rPr>
                        <a:t>Қ</a:t>
                      </a:r>
                      <a:r>
                        <a:rPr lang="x-none" sz="2800" b="1">
                          <a:effectLst/>
                          <a:latin typeface="Times New Roman Tj"/>
                          <a:ea typeface="Arial Unicode MS"/>
                        </a:rPr>
                        <a:t>итъа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algn="ctr">
                        <a:spcAft>
                          <a:spcPts val="0"/>
                        </a:spcAft>
                      </a:pPr>
                      <a:r>
                        <a:rPr lang="x-none" sz="2800" b="1">
                          <a:effectLst/>
                          <a:latin typeface="Times New Roman Tj"/>
                          <a:ea typeface="Arial Unicode MS"/>
                        </a:rPr>
                        <a:t>Осиё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algn="ctr">
                        <a:spcAft>
                          <a:spcPts val="0"/>
                        </a:spcAft>
                      </a:pPr>
                      <a:r>
                        <a:rPr lang="x-none" sz="2800" b="1" smtClean="0">
                          <a:effectLst/>
                          <a:latin typeface="Times New Roman Tj"/>
                          <a:ea typeface="Arial Unicode MS"/>
                        </a:rPr>
                        <a:t>Аме</a:t>
                      </a:r>
                      <a:r>
                        <a:rPr lang="ru-RU" sz="2800" b="1" dirty="0" smtClean="0">
                          <a:effectLst/>
                          <a:latin typeface="Times New Roman Tj"/>
                          <a:ea typeface="Arial Unicode MS"/>
                        </a:rPr>
                        <a:t>-</a:t>
                      </a:r>
                      <a:r>
                        <a:rPr lang="x-none" sz="2800" b="1" smtClean="0">
                          <a:effectLst/>
                          <a:latin typeface="Times New Roman Tj"/>
                          <a:ea typeface="Arial Unicode MS"/>
                        </a:rPr>
                        <a:t>рика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algn="ctr">
                        <a:spcAft>
                          <a:spcPts val="0"/>
                        </a:spcAft>
                      </a:pPr>
                      <a:r>
                        <a:rPr lang="x-none" sz="2800" b="1">
                          <a:effectLst/>
                          <a:latin typeface="Times New Roman Tj"/>
                          <a:ea typeface="Arial Unicode MS"/>
                        </a:rPr>
                        <a:t>Аврупо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x-none" sz="2800" b="1">
                          <a:effectLst/>
                          <a:latin typeface="Times New Roman Tj"/>
                          <a:ea typeface="Arial Unicode MS"/>
                        </a:rPr>
                        <a:t>Австралия ва Африко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798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algn="ctr">
                        <a:spcAft>
                          <a:spcPts val="0"/>
                        </a:spcAft>
                      </a:pPr>
                      <a:r>
                        <a:rPr lang="x-none" sz="2800" b="1">
                          <a:effectLst/>
                          <a:latin typeface="Times New Roman Tj"/>
                          <a:ea typeface="Arial Unicode MS"/>
                        </a:rPr>
                        <a:t>Захира</a:t>
                      </a:r>
                      <a:r>
                        <a:rPr lang="x-none" sz="2800" b="1">
                          <a:effectLst/>
                          <a:latin typeface="Times New Roman"/>
                          <a:ea typeface="Arial Unicode MS"/>
                        </a:rPr>
                        <a:t>ҳ</a:t>
                      </a:r>
                      <a:r>
                        <a:rPr lang="x-none" sz="2800" b="1">
                          <a:effectLst/>
                          <a:latin typeface="Times New Roman Tj"/>
                          <a:ea typeface="Arial Unicode MS"/>
                        </a:rPr>
                        <a:t>ои ангишт, %</a:t>
                      </a:r>
                      <a:endParaRPr lang="ru-RU" sz="2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 algn="ctr">
                        <a:spcAft>
                          <a:spcPts val="0"/>
                        </a:spcAft>
                      </a:pPr>
                      <a:r>
                        <a:rPr lang="x-none" sz="2800" b="1">
                          <a:effectLst/>
                          <a:latin typeface="Times New Roman Tj"/>
                          <a:ea typeface="Arial Unicode MS"/>
                        </a:rPr>
                        <a:t>63</a:t>
                      </a:r>
                      <a:endParaRPr lang="ru-RU" sz="2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 algn="ctr">
                        <a:spcAft>
                          <a:spcPts val="0"/>
                        </a:spcAft>
                      </a:pPr>
                      <a:r>
                        <a:rPr lang="x-none" sz="2800" b="1">
                          <a:effectLst/>
                          <a:latin typeface="Times New Roman Tj"/>
                          <a:ea typeface="Arial Unicode MS"/>
                        </a:rPr>
                        <a:t>27</a:t>
                      </a:r>
                      <a:endParaRPr lang="ru-RU" sz="2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 algn="ctr">
                        <a:spcAft>
                          <a:spcPts val="0"/>
                        </a:spcAft>
                      </a:pPr>
                      <a:r>
                        <a:rPr lang="x-none" sz="2800" b="1">
                          <a:effectLst/>
                          <a:latin typeface="Times New Roman Tj"/>
                          <a:ea typeface="Arial Unicode MS"/>
                        </a:rPr>
                        <a:t>6</a:t>
                      </a:r>
                      <a:endParaRPr lang="ru-RU" sz="2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 algn="ctr">
                        <a:spcAft>
                          <a:spcPts val="0"/>
                        </a:spcAft>
                      </a:pPr>
                      <a:r>
                        <a:rPr lang="x-none" sz="2800" b="1">
                          <a:effectLst/>
                          <a:latin typeface="Times New Roman Tj"/>
                          <a:ea typeface="Arial Unicode MS"/>
                        </a:rPr>
                        <a:t>4</a:t>
                      </a:r>
                      <a:endParaRPr lang="ru-RU" sz="2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172" y="4149080"/>
            <a:ext cx="8589962" cy="1886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7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Қасобов Л.С.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loiknstu@mail.ru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6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sz="1600" b="1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КАФЕДРАИ </a:t>
            </a:r>
            <a:r>
              <a:rPr lang="tg-Cyrl-TJ" sz="1600" b="1" dirty="0" smtClean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“НЕРУГОҲҲОИ ЭЛЕКТРИКӢ”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C:\Users\admin\Desktop\11111111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70" y="59218"/>
            <a:ext cx="783343" cy="10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808037" y="102478"/>
            <a:ext cx="1697003" cy="5878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/>
                <a:ea typeface="Calibri"/>
              </a:rPr>
              <a:t>www.ttu.tj</a:t>
            </a:r>
            <a:endParaRPr lang="ru-RU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3352" y="1031250"/>
            <a:ext cx="1152128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altLang="ru-RU" sz="2400" b="1" kern="0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Захирањои</a:t>
            </a:r>
            <a:r>
              <a:rPr lang="ru-RU" altLang="ru-RU" sz="2400" b="1" kern="0" dirty="0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2400" b="1" kern="0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даќиќ</a:t>
            </a:r>
            <a:r>
              <a:rPr lang="ru-RU" altLang="ru-RU" sz="2400" b="1" kern="0" dirty="0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2400" b="1" kern="0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муайяншудаи</a:t>
            </a:r>
            <a:r>
              <a:rPr lang="ru-RU" altLang="ru-RU" sz="2400" b="1" kern="0" dirty="0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2400" b="1" kern="0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нафт</a:t>
            </a:r>
            <a:r>
              <a:rPr lang="ru-RU" altLang="ru-RU" sz="2400" b="1" kern="0" dirty="0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 </a:t>
            </a:r>
            <a:endParaRPr lang="ru-RU" altLang="ru-RU" sz="2400" b="1" kern="0" dirty="0" smtClean="0">
              <a:solidFill>
                <a:srgbClr val="000000"/>
              </a:solidFill>
              <a:latin typeface="Times New Roman Tj" pitchFamily="18" charset="-52"/>
              <a:ea typeface="Arial Unicode MS" pitchFamily="34" charset="-128"/>
              <a:cs typeface="Arial Unicode MS" pitchFamily="34" charset="-128"/>
            </a:endParaRPr>
          </a:p>
          <a:p>
            <a:pPr lvl="0" algn="ctr">
              <a:lnSpc>
                <a:spcPct val="115000"/>
              </a:lnSpc>
            </a:pPr>
            <a:r>
              <a:rPr lang="ru-RU" altLang="ru-RU" sz="2400" b="1" kern="0" dirty="0" smtClean="0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дар </a:t>
            </a:r>
            <a:r>
              <a:rPr lang="ru-RU" altLang="ru-RU" sz="2400" b="1" kern="0" dirty="0" err="1" smtClean="0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мамлакатњо</a:t>
            </a:r>
            <a:r>
              <a:rPr lang="ru-RU" altLang="ru-RU" sz="2400" b="1" kern="0" dirty="0" smtClean="0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2400" b="1" kern="0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ва</a:t>
            </a:r>
            <a:r>
              <a:rPr lang="ru-RU" altLang="ru-RU" sz="2400" b="1" kern="0" dirty="0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2400" b="1" kern="0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гўшањои</a:t>
            </a:r>
            <a:r>
              <a:rPr lang="ru-RU" altLang="ru-RU" sz="2400" b="1" kern="0" dirty="0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2400" b="1" kern="0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љањон</a:t>
            </a:r>
            <a:endParaRPr lang="ru-RU" alt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970179"/>
              </p:ext>
            </p:extLst>
          </p:nvPr>
        </p:nvGraphicFramePr>
        <p:xfrm>
          <a:off x="1184821" y="1987766"/>
          <a:ext cx="10153127" cy="4015367"/>
        </p:xfrm>
        <a:graphic>
          <a:graphicData uri="http://schemas.openxmlformats.org/drawingml/2006/table">
            <a:tbl>
              <a:tblPr firstRow="1" firstCol="1" bandRow="1"/>
              <a:tblGrid>
                <a:gridCol w="3648292"/>
                <a:gridCol w="2378112"/>
                <a:gridCol w="1818556"/>
                <a:gridCol w="2308167"/>
              </a:tblGrid>
              <a:tr h="10349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 algn="ctr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Мамлакат, мавзеъ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 algn="ctr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Захира</a:t>
                      </a:r>
                      <a:r>
                        <a:rPr lang="x-none" sz="2400" b="1">
                          <a:effectLst/>
                          <a:latin typeface="Times New Roman"/>
                          <a:ea typeface="Arial Unicode MS"/>
                        </a:rPr>
                        <a:t>ҳ</a:t>
                      </a: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ои даќиќ, млрд.т ё %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 algn="ctr">
                        <a:spcAft>
                          <a:spcPts val="0"/>
                        </a:spcAft>
                      </a:pPr>
                      <a:r>
                        <a:rPr lang="x-none" sz="2400" b="1" smtClean="0">
                          <a:effectLst/>
                          <a:latin typeface="Times New Roman Tj"/>
                          <a:ea typeface="Arial Unicode MS"/>
                        </a:rPr>
                        <a:t>Мамла</a:t>
                      </a:r>
                      <a:r>
                        <a:rPr lang="ru-RU" sz="2400" b="1" dirty="0" smtClean="0">
                          <a:effectLst/>
                          <a:latin typeface="Times New Roman Tj"/>
                          <a:ea typeface="Arial Unicode MS"/>
                        </a:rPr>
                        <a:t>-</a:t>
                      </a:r>
                      <a:r>
                        <a:rPr lang="x-none" sz="2400" b="1" smtClean="0">
                          <a:effectLst/>
                          <a:latin typeface="Times New Roman Tj"/>
                          <a:ea typeface="Arial Unicode MS"/>
                        </a:rPr>
                        <a:t>кат</a:t>
                      </a: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, мавзеъ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 algn="ctr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Захирањои даќиќ, млрд.т ё %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092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x-none" sz="2400">
                          <a:effectLst/>
                          <a:latin typeface="Times New Roman Tj"/>
                          <a:ea typeface="Arial Unicode MS"/>
                        </a:rPr>
                        <a:t>Мамлакатњои Шарќи Наздик ва Миёна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>
                          <a:effectLst/>
                          <a:latin typeface="Times New Roman Tj"/>
                          <a:ea typeface="Arial Unicode MS"/>
                        </a:rPr>
                        <a:t>32,28</a:t>
                      </a:r>
                      <a:r>
                        <a:rPr lang="en-US" sz="2400" dirty="0">
                          <a:effectLst/>
                          <a:latin typeface="Times New Roman Tj"/>
                          <a:ea typeface="Arial Unicode MS"/>
                        </a:rPr>
                        <a:t>/60,9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smtClean="0">
                          <a:effectLst/>
                          <a:latin typeface="Times New Roman Tj"/>
                          <a:ea typeface="Arial Unicode MS"/>
                        </a:rPr>
                        <a:t>Афри</a:t>
                      </a:r>
                      <a:r>
                        <a:rPr lang="ru-RU" sz="2400" dirty="0" smtClean="0">
                          <a:effectLst/>
                          <a:latin typeface="Times New Roman Tj"/>
                          <a:ea typeface="Arial Unicode MS"/>
                        </a:rPr>
                        <a:t>-</a:t>
                      </a:r>
                      <a:r>
                        <a:rPr lang="x-none" sz="2400" smtClean="0">
                          <a:effectLst/>
                          <a:latin typeface="Times New Roman Tj"/>
                          <a:ea typeface="Arial Unicode MS"/>
                        </a:rPr>
                        <a:t>ќо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>
                          <a:effectLst/>
                          <a:latin typeface="Times New Roman Tj"/>
                          <a:ea typeface="Arial Unicode MS"/>
                        </a:rPr>
                        <a:t>4,29</a:t>
                      </a:r>
                      <a:r>
                        <a:rPr lang="en-US" sz="2400" dirty="0">
                          <a:effectLst/>
                          <a:latin typeface="Times New Roman Tj"/>
                          <a:ea typeface="Arial Unicode MS"/>
                        </a:rPr>
                        <a:t>/8,1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4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>
                          <a:effectLst/>
                          <a:latin typeface="Times New Roman Tj"/>
                          <a:ea typeface="Arial Unicode MS"/>
                        </a:rPr>
                        <a:t>ИМА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 Tj"/>
                          <a:ea typeface="Arial Unicode MS"/>
                        </a:rPr>
                        <a:t>5,2/9,8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>
                          <a:effectLst/>
                          <a:latin typeface="Times New Roman Tj"/>
                          <a:ea typeface="Arial Unicode MS"/>
                        </a:rPr>
                        <a:t>Канада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 Tj"/>
                          <a:ea typeface="Arial Unicode MS"/>
                        </a:rPr>
                        <a:t>1,11/12.1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430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x-none" sz="2400">
                          <a:effectLst/>
                          <a:latin typeface="Times New Roman Tj"/>
                          <a:ea typeface="Arial Unicode MS"/>
                        </a:rPr>
                        <a:t>Мамлакатњои Америкаи Лотинї ва мавзеи бањри Кариб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 Tj"/>
                          <a:ea typeface="Arial Unicode MS"/>
                        </a:rPr>
                        <a:t>3,71/7,0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>
                          <a:effectLst/>
                          <a:latin typeface="Times New Roman Tj"/>
                          <a:ea typeface="Arial Unicode MS"/>
                        </a:rPr>
                        <a:t>Аврупои </a:t>
                      </a:r>
                      <a:r>
                        <a:rPr lang="x-none" sz="2400">
                          <a:effectLst/>
                          <a:latin typeface="Times New Roman"/>
                          <a:ea typeface="Arial Unicode MS"/>
                        </a:rPr>
                        <a:t>Ғ</a:t>
                      </a:r>
                      <a:r>
                        <a:rPr lang="x-none" sz="2400">
                          <a:effectLst/>
                          <a:latin typeface="Times New Roman Tj"/>
                          <a:ea typeface="Arial Unicode MS"/>
                        </a:rPr>
                        <a:t>арбї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 Tj"/>
                          <a:ea typeface="Arial Unicode MS"/>
                        </a:rPr>
                        <a:t>0,26/0,5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970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Қасобов Л.С.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loiknstu@mail.ru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7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sz="1600" b="1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КАФЕДРАИ </a:t>
            </a:r>
            <a:r>
              <a:rPr lang="tg-Cyrl-TJ" sz="1600" b="1" dirty="0" smtClean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“НЕРУГОҲҲОИ ЭЛЕКТРИКӢ”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C:\Users\admin\Desktop\11111111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70" y="59218"/>
            <a:ext cx="783343" cy="10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5826232" y="108281"/>
            <a:ext cx="1697003" cy="5878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/>
                <a:ea typeface="Calibri"/>
              </a:rPr>
              <a:t>www.ttu.tj</a:t>
            </a:r>
            <a:endParaRPr lang="ru-RU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7219" y="1484786"/>
            <a:ext cx="11305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3600" b="1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Захира</a:t>
            </a:r>
            <a:r>
              <a:rPr lang="ru-RU" altLang="ru-RU" sz="3600" b="1" dirty="0" err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ҳ</a:t>
            </a:r>
            <a:r>
              <a:rPr lang="ru-RU" altLang="ru-RU" sz="3600" b="1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ои</a:t>
            </a:r>
            <a:r>
              <a:rPr lang="ru-RU" altLang="ru-RU" sz="3600" b="1" dirty="0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3600" b="1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энергетикии</a:t>
            </a:r>
            <a:r>
              <a:rPr lang="ru-RU" altLang="ru-RU" sz="3600" b="1" dirty="0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3600" b="1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љумњурињои</a:t>
            </a:r>
            <a:r>
              <a:rPr lang="ru-RU" altLang="ru-RU" sz="3600" b="1" dirty="0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 </a:t>
            </a:r>
            <a:endParaRPr lang="ru-RU" altLang="ru-RU" sz="3600" b="1" dirty="0" smtClean="0">
              <a:solidFill>
                <a:srgbClr val="000000"/>
              </a:solidFill>
              <a:latin typeface="Times New Roman Tj" pitchFamily="18" charset="-52"/>
              <a:ea typeface="Arial Unicode MS" pitchFamily="34" charset="-128"/>
              <a:cs typeface="Arial Unicode MS" pitchFamily="34" charset="-128"/>
            </a:endParaRPr>
          </a:p>
          <a:p>
            <a:pPr lvl="0" algn="ctr"/>
            <a:r>
              <a:rPr lang="ru-RU" altLang="ru-RU" sz="3600" b="1" dirty="0" err="1" smtClean="0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Осиёи</a:t>
            </a:r>
            <a:r>
              <a:rPr lang="ru-RU" altLang="ru-RU" sz="3600" b="1" dirty="0" smtClean="0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3600" b="1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Марказї</a:t>
            </a:r>
            <a:endParaRPr lang="ru-RU" altLang="ru-RU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811821"/>
              </p:ext>
            </p:extLst>
          </p:nvPr>
        </p:nvGraphicFramePr>
        <p:xfrm>
          <a:off x="1377090" y="2852936"/>
          <a:ext cx="9768588" cy="1225066"/>
        </p:xfrm>
        <a:graphic>
          <a:graphicData uri="http://schemas.openxmlformats.org/drawingml/2006/table">
            <a:tbl>
              <a:tblPr firstRow="1" firstCol="1" bandRow="1"/>
              <a:tblGrid>
                <a:gridCol w="2261247"/>
                <a:gridCol w="1989899"/>
                <a:gridCol w="1471143"/>
                <a:gridCol w="2562219"/>
                <a:gridCol w="1484080"/>
              </a:tblGrid>
              <a:tr h="456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 algn="ctr">
                        <a:spcAft>
                          <a:spcPts val="0"/>
                        </a:spcAft>
                      </a:pPr>
                      <a:r>
                        <a:rPr lang="x-none" sz="3000" b="1">
                          <a:effectLst/>
                          <a:latin typeface="Times New Roman Tj"/>
                          <a:ea typeface="Arial Unicode MS"/>
                        </a:rPr>
                        <a:t>Захира</a:t>
                      </a:r>
                      <a:endParaRPr lang="ru-RU" sz="3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 algn="ctr">
                        <a:spcAft>
                          <a:spcPts val="0"/>
                        </a:spcAft>
                      </a:pPr>
                      <a:r>
                        <a:rPr lang="x-none" sz="3000" b="1">
                          <a:effectLst/>
                          <a:latin typeface="Times New Roman Tj"/>
                          <a:ea typeface="Arial Unicode MS"/>
                        </a:rPr>
                        <a:t>Нафт</a:t>
                      </a:r>
                      <a:endParaRPr lang="ru-RU" sz="3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 algn="ctr">
                        <a:spcAft>
                          <a:spcPts val="0"/>
                        </a:spcAft>
                      </a:pPr>
                      <a:r>
                        <a:rPr lang="x-none" sz="3000" b="1">
                          <a:effectLst/>
                          <a:latin typeface="Times New Roman Tj"/>
                          <a:ea typeface="Arial Unicode MS"/>
                        </a:rPr>
                        <a:t>Газ</a:t>
                      </a:r>
                      <a:endParaRPr lang="ru-RU" sz="3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 algn="ctr">
                        <a:spcAft>
                          <a:spcPts val="0"/>
                        </a:spcAft>
                      </a:pPr>
                      <a:r>
                        <a:rPr lang="x-none" sz="3000" b="1">
                          <a:effectLst/>
                          <a:latin typeface="Times New Roman Tj"/>
                          <a:ea typeface="Arial Unicode MS"/>
                        </a:rPr>
                        <a:t>Ангишт</a:t>
                      </a:r>
                      <a:endParaRPr lang="ru-RU" sz="3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 algn="ctr">
                        <a:spcAft>
                          <a:spcPts val="0"/>
                        </a:spcAft>
                      </a:pPr>
                      <a:r>
                        <a:rPr lang="x-none" sz="3000" b="1">
                          <a:effectLst/>
                          <a:latin typeface="Times New Roman Tj"/>
                          <a:ea typeface="Arial Unicode MS"/>
                        </a:rPr>
                        <a:t>Об</a:t>
                      </a:r>
                      <a:endParaRPr lang="ru-RU" sz="3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678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 algn="ctr">
                        <a:spcAft>
                          <a:spcPts val="0"/>
                        </a:spcAft>
                      </a:pPr>
                      <a:r>
                        <a:rPr lang="x-none" sz="3600" b="1">
                          <a:effectLst/>
                          <a:latin typeface="Times New Roman Tj"/>
                          <a:ea typeface="Arial Unicode MS"/>
                        </a:rPr>
                        <a:t>%</a:t>
                      </a:r>
                      <a:endParaRPr lang="ru-RU" sz="3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 algn="ctr">
                        <a:spcAft>
                          <a:spcPts val="0"/>
                        </a:spcAft>
                      </a:pPr>
                      <a:r>
                        <a:rPr lang="x-none" sz="3600" b="1">
                          <a:effectLst/>
                          <a:latin typeface="Times New Roman Tj"/>
                          <a:ea typeface="Arial Unicode MS"/>
                        </a:rPr>
                        <a:t>3</a:t>
                      </a:r>
                      <a:endParaRPr lang="ru-RU" sz="3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 algn="ctr">
                        <a:spcAft>
                          <a:spcPts val="0"/>
                        </a:spcAft>
                      </a:pPr>
                      <a:r>
                        <a:rPr lang="x-none" sz="3600" b="1">
                          <a:effectLst/>
                          <a:latin typeface="Times New Roman Tj"/>
                          <a:ea typeface="Arial Unicode MS"/>
                        </a:rPr>
                        <a:t>6</a:t>
                      </a:r>
                      <a:endParaRPr lang="ru-RU" sz="3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 algn="ctr">
                        <a:spcAft>
                          <a:spcPts val="0"/>
                        </a:spcAft>
                      </a:pPr>
                      <a:r>
                        <a:rPr lang="x-none" sz="3600" b="1">
                          <a:effectLst/>
                          <a:latin typeface="Times New Roman Tj"/>
                          <a:ea typeface="Arial Unicode MS"/>
                        </a:rPr>
                        <a:t>4</a:t>
                      </a:r>
                      <a:endParaRPr lang="ru-RU" sz="3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 algn="ctr">
                        <a:spcAft>
                          <a:spcPts val="0"/>
                        </a:spcAft>
                      </a:pPr>
                      <a:r>
                        <a:rPr lang="x-none" sz="3600" b="1">
                          <a:effectLst/>
                          <a:latin typeface="Times New Roman Tj"/>
                          <a:ea typeface="Arial Unicode MS"/>
                        </a:rPr>
                        <a:t>6</a:t>
                      </a:r>
                      <a:endParaRPr lang="ru-RU" sz="3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8" y="4321974"/>
            <a:ext cx="3606600" cy="161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7"/>
          <a:stretch/>
        </p:blipFill>
        <p:spPr bwMode="auto">
          <a:xfrm>
            <a:off x="5015880" y="4228216"/>
            <a:ext cx="3010654" cy="171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108" y="4281322"/>
            <a:ext cx="2485355" cy="169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78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Қасобов Л.С.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loiknstu@mail.ru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8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sz="1600" b="1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КАФЕДРАИ </a:t>
            </a:r>
            <a:r>
              <a:rPr lang="tg-Cyrl-TJ" sz="1600" b="1" dirty="0" smtClean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“НЕРУГОҲҲОИ ЭЛЕКТРИКӢ”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C:\Users\admin\Desktop\11111111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70" y="59218"/>
            <a:ext cx="783343" cy="10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5826232" y="108281"/>
            <a:ext cx="1697003" cy="5878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/>
                <a:ea typeface="Calibri"/>
              </a:rPr>
              <a:t>www.ttu.tj</a:t>
            </a:r>
            <a:endParaRPr lang="ru-RU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65" name="Picture 1055" descr="Ag00005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195" y="5986032"/>
            <a:ext cx="795399" cy="79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8553" y="1027003"/>
            <a:ext cx="10657184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altLang="ru-RU" sz="2600" b="1" kern="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ЗАХИРА</a:t>
            </a:r>
            <a:r>
              <a:rPr lang="ru-RU" altLang="ru-RU" sz="2600" b="1" kern="0" dirty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Ҳ</a:t>
            </a:r>
            <a:r>
              <a:rPr lang="ru-RU" altLang="ru-RU" sz="2600" b="1" kern="0" dirty="0">
                <a:solidFill>
                  <a:srgbClr val="000000"/>
                </a:solidFill>
                <a:latin typeface="Times New Roman Tj" pitchFamily="18" charset="-52"/>
                <a:ea typeface="Times New Roman" pitchFamily="18" charset="0"/>
                <a:cs typeface="Times New Roman Tj" pitchFamily="18" charset="-52"/>
              </a:rPr>
              <a:t>ОИ ГЕОТЕРМИИ ТО</a:t>
            </a:r>
            <a:r>
              <a:rPr lang="ru-RU" altLang="ru-RU" sz="2600" b="1" kern="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ЉИКИСТОН</a:t>
            </a:r>
            <a:endParaRPr lang="ru-RU" alt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138554"/>
              </p:ext>
            </p:extLst>
          </p:nvPr>
        </p:nvGraphicFramePr>
        <p:xfrm>
          <a:off x="681222" y="1562679"/>
          <a:ext cx="10290014" cy="4387852"/>
        </p:xfrm>
        <a:graphic>
          <a:graphicData uri="http://schemas.openxmlformats.org/drawingml/2006/table">
            <a:tbl>
              <a:tblPr/>
              <a:tblGrid>
                <a:gridCol w="2827603"/>
                <a:gridCol w="2119237"/>
                <a:gridCol w="1574793"/>
                <a:gridCol w="1762129"/>
                <a:gridCol w="2006252"/>
              </a:tblGrid>
              <a:tr h="41116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Макон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Минта</a:t>
                      </a: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</a:t>
                      </a: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а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Дебит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Ҳ</a:t>
                      </a: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арорат дараља, С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Намакдорї, (гр</a:t>
                      </a:r>
                      <a:r>
                        <a:rPr kumimoji="0" lang="en-US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/</a:t>
                      </a: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л)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Ҳ</a:t>
                      </a:r>
                      <a:r>
                        <a:rPr kumimoji="0" lang="ru-RU" altLang="ru-RU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авото</a:t>
                      </a:r>
                      <a:r>
                        <a:rPr kumimoji="0" lang="ru-RU" altLang="ru-RU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ғ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Истаравшан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28-47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55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4,2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</a:t>
                      </a:r>
                      <a:r>
                        <a:rPr kumimoji="0" lang="ru-RU" altLang="ru-RU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ea typeface="Times New Roman" pitchFamily="18" charset="0"/>
                          <a:cs typeface="Times New Roman Tj" pitchFamily="18" charset="-52"/>
                        </a:rPr>
                        <a:t>алайзанку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Љиргатол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indent="449263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4492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-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35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1,4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</a:t>
                      </a:r>
                      <a:r>
                        <a:rPr kumimoji="0" lang="ru-RU" altLang="ru-RU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ea typeface="Times New Roman" pitchFamily="18" charset="0"/>
                          <a:cs typeface="Times New Roman Tj" pitchFamily="18" charset="-52"/>
                        </a:rPr>
                        <a:t>арато</a:t>
                      </a:r>
                      <a:r>
                        <a:rPr kumimoji="0" lang="ru-RU" altLang="ru-RU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ғ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Душанбе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0,2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23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29,1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Шо</a:t>
                      </a: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ҳ</a:t>
                      </a: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ea typeface="Times New Roman" pitchFamily="18" charset="0"/>
                          <a:cs typeface="Times New Roman Tj" pitchFamily="18" charset="-52"/>
                        </a:rPr>
                        <a:t>амбарї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Душанбе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11-15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-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-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Ғ</a:t>
                      </a: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ea typeface="Times New Roman" pitchFamily="18" charset="0"/>
                          <a:cs typeface="Times New Roman Tj" pitchFamily="18" charset="-52"/>
                        </a:rPr>
                        <a:t>арбииЛучоб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Душанбе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1,4-3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45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23,9-29,1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Комсомол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Душанбе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1,4-13,6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39-64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18,6-29,7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Андигон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Ва</a:t>
                      </a:r>
                      <a:r>
                        <a:rPr kumimoji="0" lang="ru-RU" altLang="ru-RU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ҳ</a:t>
                      </a:r>
                      <a:r>
                        <a:rPr kumimoji="0" lang="ru-RU" altLang="ru-RU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дат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0,7-13,9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32-52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22,2-46,7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Орљоникидзеобод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Ва</a:t>
                      </a:r>
                      <a:r>
                        <a:rPr kumimoji="0" lang="ru-RU" altLang="ru-RU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ҳ</a:t>
                      </a:r>
                      <a:r>
                        <a:rPr kumimoji="0" lang="ru-RU" altLang="ru-RU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дат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44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45,5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2,8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Гумбуло</a:t>
                      </a: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Ва</a:t>
                      </a: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ҳ</a:t>
                      </a: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дат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0,4-14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38-42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2,2-10,2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Ренгон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Рўдакї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14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42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4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</a:t>
                      </a: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ea typeface="Times New Roman" pitchFamily="18" charset="0"/>
                          <a:cs typeface="Times New Roman Tj" pitchFamily="18" charset="-52"/>
                        </a:rPr>
                        <a:t>аросит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Рўдакї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22,5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40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15,3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Дан</a:t>
                      </a: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ғ</a:t>
                      </a: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ea typeface="Times New Roman" pitchFamily="18" charset="0"/>
                          <a:cs typeface="Times New Roman Tj" pitchFamily="18" charset="-52"/>
                        </a:rPr>
                        <a:t>ара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Хатлон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20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35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14,2-31,5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Љанубї Дегима</a:t>
                      </a: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ҳ</a:t>
                      </a: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ea typeface="Times New Roman" pitchFamily="18" charset="0"/>
                          <a:cs typeface="Times New Roman Tj" pitchFamily="18" charset="-52"/>
                        </a:rPr>
                        <a:t>мад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Хатлон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-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66,4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10,4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Тебалай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Хатлон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-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115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-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Љелондї, Та</a:t>
                      </a: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</a:t>
                      </a: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узбулак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Бадахшон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30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60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-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66132" marR="661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878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Қасобов Л.С.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loiknstu@mail.ru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9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sz="1600" b="1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КАФЕДРАИ </a:t>
            </a:r>
            <a:r>
              <a:rPr lang="tg-Cyrl-TJ" sz="1600" b="1" dirty="0" smtClean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“НЕРУГОҲҲОИ ЭЛЕКТРИКӢ”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C:\Users\admin\Desktop\11111111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70" y="59218"/>
            <a:ext cx="783343" cy="10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5826232" y="108281"/>
            <a:ext cx="1697003" cy="5878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/>
                <a:ea typeface="Calibri"/>
              </a:rPr>
              <a:t>www.ttu.tj</a:t>
            </a:r>
            <a:endParaRPr lang="ru-RU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65" name="Picture 1055" descr="Ag00005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195" y="5986032"/>
            <a:ext cx="795399" cy="79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650" y="1110313"/>
            <a:ext cx="11233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Захирањои</a:t>
            </a:r>
            <a:r>
              <a:rPr lang="ru-RU" altLang="ru-RU" sz="2400" b="1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b="1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МБЭ </a:t>
            </a:r>
            <a:r>
              <a:rPr lang="ru-RU" altLang="ru-RU" sz="2400" b="1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Тољикистон</a:t>
            </a:r>
            <a:r>
              <a:rPr lang="ru-RU" altLang="ru-RU" sz="2400" b="1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b="1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млрд кВт*</a:t>
            </a:r>
            <a:r>
              <a:rPr lang="ru-RU" altLang="ru-RU" sz="2400" b="1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соат</a:t>
            </a:r>
            <a:r>
              <a:rPr lang="ru-RU" altLang="ru-RU" sz="2400" b="1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дар </a:t>
            </a:r>
            <a:r>
              <a:rPr lang="ru-RU" altLang="ru-RU" sz="2400" b="1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сол</a:t>
            </a:r>
            <a:r>
              <a:rPr lang="ru-RU" altLang="ru-RU" sz="2400" b="1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. </a:t>
            </a:r>
            <a:endParaRPr lang="ru-RU" altLang="ru-RU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426711"/>
              </p:ext>
            </p:extLst>
          </p:nvPr>
        </p:nvGraphicFramePr>
        <p:xfrm>
          <a:off x="731404" y="1668888"/>
          <a:ext cx="10729192" cy="4317144"/>
        </p:xfrm>
        <a:graphic>
          <a:graphicData uri="http://schemas.openxmlformats.org/drawingml/2006/table">
            <a:tbl>
              <a:tblPr/>
              <a:tblGrid>
                <a:gridCol w="4696243"/>
                <a:gridCol w="2567404"/>
                <a:gridCol w="3465545"/>
              </a:tblGrid>
              <a:tr h="79642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Захирањо</a:t>
                      </a:r>
                      <a:endParaRPr kumimoji="0" lang="ru-RU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Потенсиали техникї</a:t>
                      </a:r>
                      <a:endParaRPr kumimoji="0" lang="ru-RU" alt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Потенсиали иќтисодї</a:t>
                      </a:r>
                      <a:endParaRPr kumimoji="0" lang="ru-RU" alt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28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Гидроэнергия, умумї</a:t>
                      </a:r>
                      <a:endParaRPr kumimoji="0" lang="ru-RU" alt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316.0</a:t>
                      </a:r>
                      <a:endParaRPr kumimoji="0" lang="ru-RU" alt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316.0</a:t>
                      </a:r>
                      <a:endParaRPr kumimoji="0" lang="ru-RU" alt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642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Аз љумла гидроэнергетикаи хурд</a:t>
                      </a:r>
                      <a:endParaRPr kumimoji="0" lang="ru-RU" alt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59.7</a:t>
                      </a:r>
                      <a:endParaRPr kumimoji="0" lang="ru-RU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59.7</a:t>
                      </a:r>
                      <a:endParaRPr kumimoji="0" lang="ru-RU" alt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28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Энергияи офтоб</a:t>
                      </a:r>
                      <a:endParaRPr kumimoji="0" lang="ru-RU" alt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11.5</a:t>
                      </a:r>
                      <a:endParaRPr kumimoji="0" lang="ru-RU" alt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4.4</a:t>
                      </a:r>
                      <a:endParaRPr kumimoji="0" lang="ru-RU" alt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28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Энергияи биомасса</a:t>
                      </a:r>
                      <a:endParaRPr kumimoji="0" lang="ru-RU" alt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12.5</a:t>
                      </a:r>
                      <a:endParaRPr kumimoji="0" lang="ru-RU" alt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3.3</a:t>
                      </a:r>
                      <a:endParaRPr kumimoji="0" lang="ru-RU" alt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28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Энергияи бод</a:t>
                      </a:r>
                      <a:endParaRPr kumimoji="0" lang="ru-RU" alt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29.8</a:t>
                      </a:r>
                      <a:endParaRPr kumimoji="0" lang="ru-RU" alt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14.9</a:t>
                      </a:r>
                      <a:endParaRPr kumimoji="0" lang="ru-RU" alt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28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Энергияи геотермї</a:t>
                      </a:r>
                      <a:endParaRPr kumimoji="0" lang="ru-RU" alt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0.13</a:t>
                      </a:r>
                      <a:endParaRPr kumimoji="0" lang="ru-RU" alt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0.13</a:t>
                      </a:r>
                      <a:endParaRPr kumimoji="0" lang="ru-RU" alt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642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Њамагї</a:t>
                      </a:r>
                      <a:r>
                        <a:rPr kumimoji="0" lang="ru-RU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,  аз </a:t>
                      </a:r>
                      <a:r>
                        <a:rPr kumimoji="0" lang="ru-RU" altLang="ru-RU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љумла</a:t>
                      </a:r>
                      <a:r>
                        <a:rPr kumimoji="0" lang="ru-RU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 в </a:t>
                      </a:r>
                      <a:r>
                        <a:rPr kumimoji="0" lang="ru-RU" altLang="ru-RU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. </a:t>
                      </a:r>
                      <a:endParaRPr kumimoji="0" lang="ru-RU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МБЭ (</a:t>
                      </a:r>
                      <a:r>
                        <a:rPr kumimoji="0" lang="ru-RU" altLang="ru-RU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бе</a:t>
                      </a:r>
                      <a:r>
                        <a:rPr kumimoji="0" lang="ru-RU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  НБО </a:t>
                      </a:r>
                      <a:r>
                        <a:rPr kumimoji="0" lang="ru-RU" altLang="ru-RU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калон</a:t>
                      </a:r>
                      <a:r>
                        <a:rPr kumimoji="0" lang="ru-RU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)</a:t>
                      </a:r>
                      <a:endParaRPr kumimoji="0" lang="ru-RU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429.6</a:t>
                      </a:r>
                      <a:endParaRPr kumimoji="0" lang="ru-RU" alt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113.7</a:t>
                      </a:r>
                      <a:endParaRPr kumimoji="0" lang="ru-RU" alt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398.2</a:t>
                      </a:r>
                      <a:endParaRPr kumimoji="0" lang="ru-RU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82.2</a:t>
                      </a:r>
                      <a:endParaRPr kumimoji="0" lang="ru-RU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510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3146</TotalTime>
  <Words>541</Words>
  <Application>Microsoft Office PowerPoint</Application>
  <PresentationFormat>Произвольный</PresentationFormat>
  <Paragraphs>221</Paragraphs>
  <Slides>12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1_Тема Office</vt:lpstr>
      <vt:lpstr>2_Тема Office</vt:lpstr>
      <vt:lpstr>3_Оформление по умолчанию</vt:lpstr>
      <vt:lpstr>3_Тема Office</vt:lpstr>
      <vt:lpstr>Clip</vt:lpstr>
      <vt:lpstr>Фотография Photo Editor</vt:lpstr>
      <vt:lpstr>Презентация PowerPoint</vt:lpstr>
      <vt:lpstr>Презентация PowerPoint</vt:lpstr>
      <vt:lpstr>Презентация PowerPoint</vt:lpstr>
      <vt:lpstr>ИНТИҚОЛИ АНГИШТ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МУҲАРРИКҲОИ АВТОМОБИЛЬНЫЕ ДВИГАТЕЛИ ВНУТРЕННЕГО СГОРАНИЯ</dc:title>
  <dc:creator>ЭАТ</dc:creator>
  <cp:lastModifiedBy>admin</cp:lastModifiedBy>
  <cp:revision>208</cp:revision>
  <cp:lastPrinted>2015-10-08T02:33:41Z</cp:lastPrinted>
  <dcterms:created xsi:type="dcterms:W3CDTF">2012-02-08T09:07:26Z</dcterms:created>
  <dcterms:modified xsi:type="dcterms:W3CDTF">2024-09-18T06:39:18Z</dcterms:modified>
</cp:coreProperties>
</file>